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gif&amp;ehk=rcXWPC7Nlok" ContentType="image/gi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 id="2147483681" r:id="rId2"/>
  </p:sldMasterIdLst>
  <p:notesMasterIdLst>
    <p:notesMasterId r:id="rId160"/>
  </p:notesMasterIdLst>
  <p:handoutMasterIdLst>
    <p:handoutMasterId r:id="rId161"/>
  </p:handoutMasterIdLst>
  <p:sldIdLst>
    <p:sldId id="459" r:id="rId3"/>
    <p:sldId id="532" r:id="rId4"/>
    <p:sldId id="340" r:id="rId5"/>
    <p:sldId id="373" r:id="rId6"/>
    <p:sldId id="339" r:id="rId7"/>
    <p:sldId id="257" r:id="rId8"/>
    <p:sldId id="429" r:id="rId9"/>
    <p:sldId id="430" r:id="rId10"/>
    <p:sldId id="431" r:id="rId11"/>
    <p:sldId id="428" r:id="rId12"/>
    <p:sldId id="437" r:id="rId13"/>
    <p:sldId id="390" r:id="rId14"/>
    <p:sldId id="391" r:id="rId15"/>
    <p:sldId id="392" r:id="rId16"/>
    <p:sldId id="393" r:id="rId17"/>
    <p:sldId id="394" r:id="rId18"/>
    <p:sldId id="395" r:id="rId19"/>
    <p:sldId id="396" r:id="rId20"/>
    <p:sldId id="397" r:id="rId21"/>
    <p:sldId id="398" r:id="rId22"/>
    <p:sldId id="399" r:id="rId23"/>
    <p:sldId id="400" r:id="rId24"/>
    <p:sldId id="436" r:id="rId25"/>
    <p:sldId id="401" r:id="rId26"/>
    <p:sldId id="402" r:id="rId27"/>
    <p:sldId id="403" r:id="rId28"/>
    <p:sldId id="404" r:id="rId29"/>
    <p:sldId id="405" r:id="rId30"/>
    <p:sldId id="414" r:id="rId31"/>
    <p:sldId id="384" r:id="rId32"/>
    <p:sldId id="533" r:id="rId33"/>
    <p:sldId id="574" r:id="rId34"/>
    <p:sldId id="586" r:id="rId35"/>
    <p:sldId id="587" r:id="rId36"/>
    <p:sldId id="588" r:id="rId37"/>
    <p:sldId id="589" r:id="rId38"/>
    <p:sldId id="590" r:id="rId39"/>
    <p:sldId id="591" r:id="rId40"/>
    <p:sldId id="592" r:id="rId41"/>
    <p:sldId id="593" r:id="rId42"/>
    <p:sldId id="594" r:id="rId43"/>
    <p:sldId id="595" r:id="rId44"/>
    <p:sldId id="596" r:id="rId45"/>
    <p:sldId id="597" r:id="rId46"/>
    <p:sldId id="598" r:id="rId47"/>
    <p:sldId id="599" r:id="rId48"/>
    <p:sldId id="600" r:id="rId49"/>
    <p:sldId id="601" r:id="rId50"/>
    <p:sldId id="602" r:id="rId51"/>
    <p:sldId id="603" r:id="rId52"/>
    <p:sldId id="604" r:id="rId53"/>
    <p:sldId id="605" r:id="rId54"/>
    <p:sldId id="606" r:id="rId55"/>
    <p:sldId id="607" r:id="rId56"/>
    <p:sldId id="608" r:id="rId57"/>
    <p:sldId id="609" r:id="rId58"/>
    <p:sldId id="610" r:id="rId59"/>
    <p:sldId id="664" r:id="rId60"/>
    <p:sldId id="665" r:id="rId61"/>
    <p:sldId id="666" r:id="rId62"/>
    <p:sldId id="667" r:id="rId63"/>
    <p:sldId id="611" r:id="rId64"/>
    <p:sldId id="612" r:id="rId65"/>
    <p:sldId id="613" r:id="rId66"/>
    <p:sldId id="614" r:id="rId67"/>
    <p:sldId id="615" r:id="rId68"/>
    <p:sldId id="616" r:id="rId69"/>
    <p:sldId id="617" r:id="rId70"/>
    <p:sldId id="618" r:id="rId71"/>
    <p:sldId id="668" r:id="rId72"/>
    <p:sldId id="619" r:id="rId73"/>
    <p:sldId id="620" r:id="rId74"/>
    <p:sldId id="621" r:id="rId75"/>
    <p:sldId id="622" r:id="rId76"/>
    <p:sldId id="623" r:id="rId77"/>
    <p:sldId id="624" r:id="rId78"/>
    <p:sldId id="648" r:id="rId79"/>
    <p:sldId id="626" r:id="rId80"/>
    <p:sldId id="627" r:id="rId81"/>
    <p:sldId id="649" r:id="rId82"/>
    <p:sldId id="628" r:id="rId83"/>
    <p:sldId id="629" r:id="rId84"/>
    <p:sldId id="630" r:id="rId85"/>
    <p:sldId id="631" r:id="rId86"/>
    <p:sldId id="632" r:id="rId87"/>
    <p:sldId id="633" r:id="rId88"/>
    <p:sldId id="634" r:id="rId89"/>
    <p:sldId id="635" r:id="rId90"/>
    <p:sldId id="636" r:id="rId91"/>
    <p:sldId id="669" r:id="rId92"/>
    <p:sldId id="637" r:id="rId93"/>
    <p:sldId id="638" r:id="rId94"/>
    <p:sldId id="639" r:id="rId95"/>
    <p:sldId id="640" r:id="rId96"/>
    <p:sldId id="641" r:id="rId97"/>
    <p:sldId id="642" r:id="rId98"/>
    <p:sldId id="643" r:id="rId99"/>
    <p:sldId id="644" r:id="rId100"/>
    <p:sldId id="645" r:id="rId101"/>
    <p:sldId id="670" r:id="rId102"/>
    <p:sldId id="671" r:id="rId103"/>
    <p:sldId id="672" r:id="rId104"/>
    <p:sldId id="673" r:id="rId105"/>
    <p:sldId id="650" r:id="rId106"/>
    <p:sldId id="651" r:id="rId107"/>
    <p:sldId id="646" r:id="rId108"/>
    <p:sldId id="655" r:id="rId109"/>
    <p:sldId id="656" r:id="rId110"/>
    <p:sldId id="657" r:id="rId111"/>
    <p:sldId id="658" r:id="rId112"/>
    <p:sldId id="659" r:id="rId113"/>
    <p:sldId id="660" r:id="rId114"/>
    <p:sldId id="661" r:id="rId115"/>
    <p:sldId id="663" r:id="rId116"/>
    <p:sldId id="542" r:id="rId117"/>
    <p:sldId id="543" r:id="rId118"/>
    <p:sldId id="545" r:id="rId119"/>
    <p:sldId id="581" r:id="rId120"/>
    <p:sldId id="576" r:id="rId121"/>
    <p:sldId id="342" r:id="rId122"/>
    <p:sldId id="322" r:id="rId123"/>
    <p:sldId id="344" r:id="rId124"/>
    <p:sldId id="546" r:id="rId125"/>
    <p:sldId id="547" r:id="rId126"/>
    <p:sldId id="548" r:id="rId127"/>
    <p:sldId id="549" r:id="rId128"/>
    <p:sldId id="550" r:id="rId129"/>
    <p:sldId id="551" r:id="rId130"/>
    <p:sldId id="552" r:id="rId131"/>
    <p:sldId id="553" r:id="rId132"/>
    <p:sldId id="554" r:id="rId133"/>
    <p:sldId id="555" r:id="rId134"/>
    <p:sldId id="556" r:id="rId135"/>
    <p:sldId id="582" r:id="rId136"/>
    <p:sldId id="577" r:id="rId137"/>
    <p:sldId id="557" r:id="rId138"/>
    <p:sldId id="558" r:id="rId139"/>
    <p:sldId id="559" r:id="rId140"/>
    <p:sldId id="560" r:id="rId141"/>
    <p:sldId id="561" r:id="rId142"/>
    <p:sldId id="562" r:id="rId143"/>
    <p:sldId id="583" r:id="rId144"/>
    <p:sldId id="578" r:id="rId145"/>
    <p:sldId id="563" r:id="rId146"/>
    <p:sldId id="564" r:id="rId147"/>
    <p:sldId id="565" r:id="rId148"/>
    <p:sldId id="566" r:id="rId149"/>
    <p:sldId id="584" r:id="rId150"/>
    <p:sldId id="579" r:id="rId151"/>
    <p:sldId id="567" r:id="rId152"/>
    <p:sldId id="568" r:id="rId153"/>
    <p:sldId id="569" r:id="rId154"/>
    <p:sldId id="570" r:id="rId155"/>
    <p:sldId id="571" r:id="rId156"/>
    <p:sldId id="585" r:id="rId157"/>
    <p:sldId id="654" r:id="rId158"/>
    <p:sldId id="572" r:id="rId159"/>
  </p:sldIdLst>
  <p:sldSz cx="9144000" cy="6858000" type="screen4x3"/>
  <p:notesSz cx="6858000" cy="9077325"/>
  <p:defaultTextStyle>
    <a:defPPr>
      <a:defRPr lang="en-US"/>
    </a:defPPr>
    <a:lvl1pPr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Times New Roman" panose="02020603050405020304" pitchFamily="18" charset="0"/>
        <a:ea typeface="+mn-ea"/>
        <a:cs typeface="+mn-cs"/>
      </a:defRPr>
    </a:lvl6pPr>
    <a:lvl7pPr marL="2743200" algn="l" defTabSz="914400" rtl="0" eaLnBrk="1" latinLnBrk="0" hangingPunct="1">
      <a:defRPr sz="1200" kern="1200">
        <a:solidFill>
          <a:schemeClr val="tx1"/>
        </a:solidFill>
        <a:latin typeface="Times New Roman" panose="02020603050405020304" pitchFamily="18" charset="0"/>
        <a:ea typeface="+mn-ea"/>
        <a:cs typeface="+mn-cs"/>
      </a:defRPr>
    </a:lvl7pPr>
    <a:lvl8pPr marL="3200400" algn="l" defTabSz="914400" rtl="0" eaLnBrk="1" latinLnBrk="0" hangingPunct="1">
      <a:defRPr sz="1200" kern="1200">
        <a:solidFill>
          <a:schemeClr val="tx1"/>
        </a:solidFill>
        <a:latin typeface="Times New Roman" panose="02020603050405020304" pitchFamily="18" charset="0"/>
        <a:ea typeface="+mn-ea"/>
        <a:cs typeface="+mn-cs"/>
      </a:defRPr>
    </a:lvl8pPr>
    <a:lvl9pPr marL="3657600" algn="l" defTabSz="914400" rtl="0" eaLnBrk="1" latinLnBrk="0" hangingPunct="1">
      <a:defRPr sz="12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59">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33"/>
    <a:srgbClr val="0070C0"/>
    <a:srgbClr val="E1FFFA"/>
    <a:srgbClr val="FF3399"/>
    <a:srgbClr val="FF9933"/>
    <a:srgbClr val="CCFFFF"/>
    <a:srgbClr val="FFCC00"/>
    <a:srgbClr val="0000CC"/>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56" autoAdjust="0"/>
    <p:restoredTop sz="92197" autoAdjust="0"/>
  </p:normalViewPr>
  <p:slideViewPr>
    <p:cSldViewPr>
      <p:cViewPr varScale="1">
        <p:scale>
          <a:sx n="76" d="100"/>
          <a:sy n="76" d="100"/>
        </p:scale>
        <p:origin x="1363" y="6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66" d="100"/>
          <a:sy n="66" d="100"/>
        </p:scale>
        <p:origin x="-846" y="1668"/>
      </p:cViewPr>
      <p:guideLst>
        <p:guide orient="horz" pos="2859"/>
        <p:guide pos="216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_rels/viewProps.xml.rels><?xml version="1.0" encoding="UTF-8" standalone="yes"?>
<Relationships xmlns="http://schemas.openxmlformats.org/package/2006/relationships"><Relationship Id="rId8" Type="http://schemas.openxmlformats.org/officeDocument/2006/relationships/slide" Target="slides/slide17.xml"/><Relationship Id="rId13" Type="http://schemas.openxmlformats.org/officeDocument/2006/relationships/slide" Target="slides/slide29.xml"/><Relationship Id="rId18" Type="http://schemas.openxmlformats.org/officeDocument/2006/relationships/slide" Target="slides/slide122.xml"/><Relationship Id="rId26" Type="http://schemas.openxmlformats.org/officeDocument/2006/relationships/slide" Target="slides/slide144.xml"/><Relationship Id="rId3" Type="http://schemas.openxmlformats.org/officeDocument/2006/relationships/slide" Target="slides/slide3.xml"/><Relationship Id="rId21" Type="http://schemas.openxmlformats.org/officeDocument/2006/relationships/slide" Target="slides/slide125.xml"/><Relationship Id="rId7" Type="http://schemas.openxmlformats.org/officeDocument/2006/relationships/slide" Target="slides/slide13.xml"/><Relationship Id="rId12" Type="http://schemas.openxmlformats.org/officeDocument/2006/relationships/slide" Target="slides/slide23.xml"/><Relationship Id="rId17" Type="http://schemas.openxmlformats.org/officeDocument/2006/relationships/slide" Target="slides/slide121.xml"/><Relationship Id="rId25" Type="http://schemas.openxmlformats.org/officeDocument/2006/relationships/slide" Target="slides/slide140.xml"/><Relationship Id="rId2" Type="http://schemas.openxmlformats.org/officeDocument/2006/relationships/slide" Target="slides/slide2.xml"/><Relationship Id="rId16" Type="http://schemas.openxmlformats.org/officeDocument/2006/relationships/slide" Target="slides/slide120.xml"/><Relationship Id="rId20" Type="http://schemas.openxmlformats.org/officeDocument/2006/relationships/slide" Target="slides/slide124.xml"/><Relationship Id="rId29" Type="http://schemas.openxmlformats.org/officeDocument/2006/relationships/slide" Target="slides/slide151.xml"/><Relationship Id="rId1" Type="http://schemas.openxmlformats.org/officeDocument/2006/relationships/slide" Target="slides/slide1.xml"/><Relationship Id="rId6" Type="http://schemas.openxmlformats.org/officeDocument/2006/relationships/slide" Target="slides/slide12.xml"/><Relationship Id="rId11" Type="http://schemas.openxmlformats.org/officeDocument/2006/relationships/slide" Target="slides/slide21.xml"/><Relationship Id="rId24" Type="http://schemas.openxmlformats.org/officeDocument/2006/relationships/slide" Target="slides/slide137.xml"/><Relationship Id="rId5" Type="http://schemas.openxmlformats.org/officeDocument/2006/relationships/slide" Target="slides/slide11.xml"/><Relationship Id="rId15" Type="http://schemas.openxmlformats.org/officeDocument/2006/relationships/slide" Target="slides/slide116.xml"/><Relationship Id="rId23" Type="http://schemas.openxmlformats.org/officeDocument/2006/relationships/slide" Target="slides/slide136.xml"/><Relationship Id="rId28" Type="http://schemas.openxmlformats.org/officeDocument/2006/relationships/slide" Target="slides/slide150.xml"/><Relationship Id="rId10" Type="http://schemas.openxmlformats.org/officeDocument/2006/relationships/slide" Target="slides/slide20.xml"/><Relationship Id="rId19" Type="http://schemas.openxmlformats.org/officeDocument/2006/relationships/slide" Target="slides/slide123.xml"/><Relationship Id="rId4" Type="http://schemas.openxmlformats.org/officeDocument/2006/relationships/slide" Target="slides/slide4.xml"/><Relationship Id="rId9" Type="http://schemas.openxmlformats.org/officeDocument/2006/relationships/slide" Target="slides/slide18.xml"/><Relationship Id="rId14" Type="http://schemas.openxmlformats.org/officeDocument/2006/relationships/slide" Target="slides/slide31.xml"/><Relationship Id="rId22" Type="http://schemas.openxmlformats.org/officeDocument/2006/relationships/slide" Target="slides/slide127.xml"/><Relationship Id="rId27" Type="http://schemas.openxmlformats.org/officeDocument/2006/relationships/slide" Target="slides/slide146.xml"/><Relationship Id="rId30" Type="http://schemas.openxmlformats.org/officeDocument/2006/relationships/slide" Target="slides/slide1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481" tIns="43740" rIns="87481" bIns="43740" numCol="1" anchor="t" anchorCtr="0" compatLnSpc="1">
            <a:prstTxWarp prst="textNoShape">
              <a:avLst/>
            </a:prstTxWarp>
          </a:bodyPr>
          <a:lstStyle>
            <a:lvl1pPr defTabSz="874713">
              <a:defRPr sz="900"/>
            </a:lvl1pPr>
          </a:lstStyle>
          <a:p>
            <a:pPr>
              <a:defRPr/>
            </a:pPr>
            <a:r>
              <a:rPr lang="en-US" altLang="en-US"/>
              <a:t>© Pearson Education 2007</a:t>
            </a:r>
          </a:p>
        </p:txBody>
      </p:sp>
      <p:sp>
        <p:nvSpPr>
          <p:cNvPr id="8195" name="Rectangle 3"/>
          <p:cNvSpPr>
            <a:spLocks noGrp="1" noChangeArrowheads="1"/>
          </p:cNvSpPr>
          <p:nvPr>
            <p:ph type="dt" sz="quarter" idx="1"/>
          </p:nvPr>
        </p:nvSpPr>
        <p:spPr bwMode="auto">
          <a:xfrm>
            <a:off x="3886200" y="0"/>
            <a:ext cx="29718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481" tIns="43740" rIns="87481" bIns="43740" numCol="1" anchor="t" anchorCtr="0" compatLnSpc="1">
            <a:prstTxWarp prst="textNoShape">
              <a:avLst/>
            </a:prstTxWarp>
          </a:bodyPr>
          <a:lstStyle>
            <a:lvl1pPr algn="r" defTabSz="874713">
              <a:defRPr sz="900"/>
            </a:lvl1pPr>
          </a:lstStyle>
          <a:p>
            <a:pPr>
              <a:defRPr/>
            </a:pPr>
            <a:r>
              <a:rPr lang="en-US" altLang="en-US"/>
              <a:t>Chapter 3 (RASD 3/e)</a:t>
            </a:r>
          </a:p>
        </p:txBody>
      </p:sp>
      <p:sp>
        <p:nvSpPr>
          <p:cNvPr id="8196" name="Rectangle 4"/>
          <p:cNvSpPr>
            <a:spLocks noGrp="1" noChangeArrowheads="1"/>
          </p:cNvSpPr>
          <p:nvPr>
            <p:ph type="ftr" sz="quarter" idx="2"/>
          </p:nvPr>
        </p:nvSpPr>
        <p:spPr bwMode="auto">
          <a:xfrm>
            <a:off x="0" y="8623300"/>
            <a:ext cx="29718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481" tIns="43740" rIns="87481" bIns="43740" numCol="1" anchor="b" anchorCtr="0" compatLnSpc="1">
            <a:prstTxWarp prst="textNoShape">
              <a:avLst/>
            </a:prstTxWarp>
          </a:bodyPr>
          <a:lstStyle>
            <a:lvl1pPr defTabSz="874713">
              <a:defRPr sz="800"/>
            </a:lvl1pPr>
          </a:lstStyle>
          <a:p>
            <a:pPr>
              <a:defRPr/>
            </a:pPr>
            <a:r>
              <a:rPr lang="en-US" altLang="en-US"/>
              <a:t>MACIASZEK (2007): Req Analysis &amp; Syst Design</a:t>
            </a:r>
          </a:p>
        </p:txBody>
      </p:sp>
      <p:sp>
        <p:nvSpPr>
          <p:cNvPr id="8197" name="Rectangle 5"/>
          <p:cNvSpPr>
            <a:spLocks noGrp="1" noChangeArrowheads="1"/>
          </p:cNvSpPr>
          <p:nvPr>
            <p:ph type="sldNum" sz="quarter" idx="3"/>
          </p:nvPr>
        </p:nvSpPr>
        <p:spPr bwMode="auto">
          <a:xfrm>
            <a:off x="3886200" y="8623300"/>
            <a:ext cx="29718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481" tIns="43740" rIns="87481" bIns="43740" numCol="1" anchor="b" anchorCtr="0" compatLnSpc="1">
            <a:prstTxWarp prst="textNoShape">
              <a:avLst/>
            </a:prstTxWarp>
          </a:bodyPr>
          <a:lstStyle>
            <a:lvl1pPr algn="r" defTabSz="874713">
              <a:defRPr sz="900" smtClean="0"/>
            </a:lvl1pPr>
          </a:lstStyle>
          <a:p>
            <a:pPr>
              <a:defRPr/>
            </a:pPr>
            <a:fld id="{75D4B20A-C05E-425E-B88F-DDBA078F969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Rot="1" noChangeAspect="1" noChangeArrowheads="1" noTextEdit="1"/>
          </p:cNvSpPr>
          <p:nvPr>
            <p:ph type="sldImg" idx="2"/>
          </p:nvPr>
        </p:nvSpPr>
        <p:spPr bwMode="auto">
          <a:xfrm>
            <a:off x="1158875" y="681038"/>
            <a:ext cx="4540250" cy="34051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1" name="Rectangle 3"/>
          <p:cNvSpPr>
            <a:spLocks noGrp="1" noChangeArrowheads="1"/>
          </p:cNvSpPr>
          <p:nvPr>
            <p:ph type="body" sz="quarter" idx="3"/>
          </p:nvPr>
        </p:nvSpPr>
        <p:spPr bwMode="auto">
          <a:xfrm>
            <a:off x="912813" y="4311650"/>
            <a:ext cx="5032375" cy="408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481" tIns="43740" rIns="87481" bIns="4374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052" name="Rectangle 4"/>
          <p:cNvSpPr>
            <a:spLocks noGrp="1" noChangeArrowheads="1"/>
          </p:cNvSpPr>
          <p:nvPr>
            <p:ph type="dt" idx="1"/>
          </p:nvPr>
        </p:nvSpPr>
        <p:spPr bwMode="auto">
          <a:xfrm>
            <a:off x="3886200" y="0"/>
            <a:ext cx="29718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481" tIns="43740" rIns="87481" bIns="43740" numCol="1" anchor="t" anchorCtr="0" compatLnSpc="1">
            <a:prstTxWarp prst="textNoShape">
              <a:avLst/>
            </a:prstTxWarp>
          </a:bodyPr>
          <a:lstStyle>
            <a:lvl1pPr algn="r" defTabSz="874713">
              <a:defRPr sz="900"/>
            </a:lvl1pPr>
          </a:lstStyle>
          <a:p>
            <a:pPr>
              <a:defRPr/>
            </a:pPr>
            <a:r>
              <a:rPr lang="en-US" altLang="en-US"/>
              <a:t>Chapter 3 (RASD 3/e)</a:t>
            </a:r>
          </a:p>
        </p:txBody>
      </p:sp>
      <p:sp>
        <p:nvSpPr>
          <p:cNvPr id="2053" name="Rectangle 5"/>
          <p:cNvSpPr>
            <a:spLocks noGrp="1" noChangeArrowheads="1"/>
          </p:cNvSpPr>
          <p:nvPr>
            <p:ph type="sldNum" sz="quarter" idx="5"/>
          </p:nvPr>
        </p:nvSpPr>
        <p:spPr bwMode="auto">
          <a:xfrm>
            <a:off x="3886200" y="8623300"/>
            <a:ext cx="29718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481" tIns="43740" rIns="87481" bIns="43740" numCol="1" anchor="b" anchorCtr="0" compatLnSpc="1">
            <a:prstTxWarp prst="textNoShape">
              <a:avLst/>
            </a:prstTxWarp>
          </a:bodyPr>
          <a:lstStyle>
            <a:lvl1pPr algn="r" defTabSz="874713">
              <a:defRPr sz="900" smtClean="0"/>
            </a:lvl1pPr>
          </a:lstStyle>
          <a:p>
            <a:pPr>
              <a:defRPr/>
            </a:pPr>
            <a:fld id="{E8E0359A-C6B5-42C8-8284-C6A8A833F819}" type="slidenum">
              <a:rPr lang="en-US" altLang="en-US"/>
              <a:pPr>
                <a:defRPr/>
              </a:pPr>
              <a:t>‹#›</a:t>
            </a:fld>
            <a:endParaRPr lang="en-US" altLang="en-US"/>
          </a:p>
        </p:txBody>
      </p:sp>
      <p:sp>
        <p:nvSpPr>
          <p:cNvPr id="2054" name="Rectangle 6"/>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481" tIns="43740" rIns="87481" bIns="43740" numCol="1" anchor="t" anchorCtr="0" compatLnSpc="1">
            <a:prstTxWarp prst="textNoShape">
              <a:avLst/>
            </a:prstTxWarp>
          </a:bodyPr>
          <a:lstStyle>
            <a:lvl1pPr defTabSz="874713">
              <a:defRPr sz="900"/>
            </a:lvl1pPr>
          </a:lstStyle>
          <a:p>
            <a:pPr>
              <a:defRPr/>
            </a:pPr>
            <a:r>
              <a:rPr lang="en-US" altLang="en-US"/>
              <a:t>© Pearson Education 2007</a:t>
            </a:r>
          </a:p>
        </p:txBody>
      </p:sp>
      <p:sp>
        <p:nvSpPr>
          <p:cNvPr id="2055" name="Rectangle 7"/>
          <p:cNvSpPr>
            <a:spLocks noGrp="1" noChangeArrowheads="1"/>
          </p:cNvSpPr>
          <p:nvPr>
            <p:ph type="ftr" sz="quarter" idx="4"/>
          </p:nvPr>
        </p:nvSpPr>
        <p:spPr bwMode="auto">
          <a:xfrm>
            <a:off x="0" y="8623300"/>
            <a:ext cx="29718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481" tIns="43740" rIns="87481" bIns="43740" numCol="1" anchor="b" anchorCtr="0" compatLnSpc="1">
            <a:prstTxWarp prst="textNoShape">
              <a:avLst/>
            </a:prstTxWarp>
          </a:bodyPr>
          <a:lstStyle>
            <a:lvl1pPr defTabSz="874713">
              <a:defRPr sz="900"/>
            </a:lvl1pPr>
          </a:lstStyle>
          <a:p>
            <a:pPr>
              <a:defRPr/>
            </a:pPr>
            <a:r>
              <a:rPr lang="en-US" altLang="en-US"/>
              <a:t>MACIASZEK (2007): Req Analysis &amp; Syst Design</a:t>
            </a:r>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dt" sz="quarter" idx="1"/>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Chapter 3 (RASD 3/e)</a:t>
            </a:r>
          </a:p>
        </p:txBody>
      </p:sp>
      <p:sp>
        <p:nvSpPr>
          <p:cNvPr id="6147" name="Rectangle 5"/>
          <p:cNvSpPr>
            <a:spLocks noGrp="1" noChangeArrowheads="1"/>
          </p:cNvSpPr>
          <p:nvPr>
            <p:ph type="sldNum" sz="quarter" idx="5"/>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fld id="{12979760-F116-4E1D-B3F3-0573344CF99B}" type="slidenum">
              <a:rPr lang="en-US" altLang="en-US" sz="900"/>
              <a:pPr/>
              <a:t>1</a:t>
            </a:fld>
            <a:endParaRPr lang="en-US" altLang="en-US" sz="900"/>
          </a:p>
        </p:txBody>
      </p:sp>
      <p:sp>
        <p:nvSpPr>
          <p:cNvPr id="6148" name="Rectangle 6"/>
          <p:cNvSpPr>
            <a:spLocks noGrp="1" noChangeArrowheads="1"/>
          </p:cNvSpPr>
          <p:nvPr>
            <p:ph type="hdr" sz="quarter"/>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 Pearson Education 2007</a:t>
            </a:r>
          </a:p>
        </p:txBody>
      </p:sp>
      <p:sp>
        <p:nvSpPr>
          <p:cNvPr id="6149" name="Rectangle 7"/>
          <p:cNvSpPr>
            <a:spLocks noGrp="1" noChangeArrowheads="1"/>
          </p:cNvSpPr>
          <p:nvPr>
            <p:ph type="ftr" sz="quarter" idx="4"/>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MACIASZEK (2007): Req Analysis &amp; Syst Design</a:t>
            </a:r>
          </a:p>
        </p:txBody>
      </p:sp>
      <p:sp>
        <p:nvSpPr>
          <p:cNvPr id="6150" name="Rectangle 2"/>
          <p:cNvSpPr>
            <a:spLocks noGrp="1" noRot="1" noChangeAspect="1" noChangeArrowheads="1" noTextEdit="1"/>
          </p:cNvSpPr>
          <p:nvPr>
            <p:ph type="sldImg"/>
          </p:nvPr>
        </p:nvSpPr>
        <p:spPr>
          <a:ln/>
        </p:spPr>
      </p:sp>
      <p:sp>
        <p:nvSpPr>
          <p:cNvPr id="6151" name="Rectangle 3"/>
          <p:cNvSpPr>
            <a:spLocks noGrp="1" noChangeArrowheads="1"/>
          </p:cNvSpPr>
          <p:nvPr>
            <p:ph type="body" idx="1"/>
          </p:nvPr>
        </p:nvSpPr>
        <p:spPr>
          <a:noFill/>
        </p:spPr>
        <p:txBody>
          <a:bodyPr lIns="87467" tIns="43734" rIns="87467" bIns="43734"/>
          <a:lstStyle/>
          <a:p>
            <a:endParaRPr lang="en-AU"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82525BA-70ED-45A2-9EF4-DF1CC56FFBF3}"/>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8EEB854-5629-40E8-B5CF-ADE7439B0311}"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6D5E886D-B8B7-4E34-8C23-5769682C1929}"/>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endParaRPr lang="en-US" altLang="en-US">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(Animation) </a:t>
            </a:r>
            <a:r>
              <a:rPr lang="en-US" altLang="en-US" sz="1400">
                <a:solidFill>
                  <a:srgbClr val="000000"/>
                </a:solidFill>
                <a:latin typeface="Arial" panose="020B0604020202020204" pitchFamily="34" charset="0"/>
                <a:ea typeface="ＭＳ Ｐゴシック" panose="020B0600070205080204" pitchFamily="34" charset="-128"/>
              </a:rPr>
              <a:t>This is a scale model of a real train. </a:t>
            </a:r>
          </a:p>
          <a:p>
            <a:r>
              <a:rPr lang="en-US" altLang="en-US" sz="1400">
                <a:solidFill>
                  <a:srgbClr val="000000"/>
                </a:solidFill>
                <a:latin typeface="Arial" panose="020B0604020202020204" pitchFamily="34" charset="0"/>
                <a:ea typeface="ＭＳ Ｐゴシック" panose="020B0600070205080204" pitchFamily="34" charset="-128"/>
              </a:rPr>
              <a:t>A </a:t>
            </a:r>
            <a:r>
              <a:rPr lang="en-US" altLang="en-US" sz="1400" b="1" u="sng">
                <a:solidFill>
                  <a:srgbClr val="002BB8"/>
                </a:solidFill>
                <a:latin typeface="Arial" panose="020B0604020202020204" pitchFamily="34" charset="0"/>
                <a:ea typeface="ＭＳ Ｐゴシック" panose="020B0600070205080204" pitchFamily="34" charset="-128"/>
              </a:rPr>
              <a:t>scale model</a:t>
            </a:r>
            <a:r>
              <a:rPr lang="en-US" altLang="en-US" sz="1400">
                <a:solidFill>
                  <a:srgbClr val="000000"/>
                </a:solidFill>
                <a:latin typeface="Arial" panose="020B0604020202020204" pitchFamily="34" charset="0"/>
                <a:ea typeface="ＭＳ Ｐゴシック" panose="020B0600070205080204" pitchFamily="34" charset="-128"/>
              </a:rPr>
              <a:t> is a </a:t>
            </a:r>
            <a:r>
              <a:rPr lang="en-US" altLang="en-US" sz="1400" u="sng">
                <a:solidFill>
                  <a:srgbClr val="002BB8"/>
                </a:solidFill>
                <a:latin typeface="Arial" panose="020B0604020202020204" pitchFamily="34" charset="0"/>
                <a:ea typeface="ＭＳ Ｐゴシック" panose="020B0600070205080204" pitchFamily="34" charset="-128"/>
              </a:rPr>
              <a:t>replica</a:t>
            </a:r>
            <a:r>
              <a:rPr lang="en-US" altLang="en-US" sz="1400">
                <a:solidFill>
                  <a:srgbClr val="000000"/>
                </a:solidFill>
                <a:latin typeface="Arial" panose="020B0604020202020204" pitchFamily="34" charset="0"/>
                <a:ea typeface="ＭＳ Ｐゴシック" panose="020B0600070205080204" pitchFamily="34" charset="-128"/>
              </a:rPr>
              <a:t> or </a:t>
            </a:r>
            <a:r>
              <a:rPr lang="en-US" altLang="en-US" sz="1400" u="sng">
                <a:solidFill>
                  <a:srgbClr val="002BB8"/>
                </a:solidFill>
                <a:latin typeface="Arial" panose="020B0604020202020204" pitchFamily="34" charset="0"/>
                <a:ea typeface="ＭＳ Ｐゴシック" panose="020B0600070205080204" pitchFamily="34" charset="-128"/>
              </a:rPr>
              <a:t>prototype</a:t>
            </a:r>
            <a:r>
              <a:rPr lang="en-US" altLang="en-US" sz="1400">
                <a:solidFill>
                  <a:srgbClr val="000000"/>
                </a:solidFill>
                <a:latin typeface="Arial" panose="020B0604020202020204" pitchFamily="34" charset="0"/>
                <a:ea typeface="ＭＳ Ｐゴシック" panose="020B0600070205080204" pitchFamily="34" charset="-128"/>
              </a:rPr>
              <a:t> of an  object built either for </a:t>
            </a:r>
            <a:r>
              <a:rPr lang="en-US" altLang="en-US" sz="1400" u="sng">
                <a:solidFill>
                  <a:srgbClr val="002BB8"/>
                </a:solidFill>
                <a:latin typeface="Arial" panose="020B0604020202020204" pitchFamily="34" charset="0"/>
                <a:ea typeface="ＭＳ Ｐゴシック" panose="020B0600070205080204" pitchFamily="34" charset="-128"/>
              </a:rPr>
              <a:t>research</a:t>
            </a:r>
            <a:r>
              <a:rPr lang="en-US" altLang="en-US" sz="1400">
                <a:solidFill>
                  <a:srgbClr val="000000"/>
                </a:solidFill>
                <a:latin typeface="Arial" panose="020B0604020202020204" pitchFamily="34" charset="0"/>
                <a:ea typeface="ＭＳ Ｐゴシック" panose="020B0600070205080204" pitchFamily="34" charset="-128"/>
              </a:rPr>
              <a:t> or as a </a:t>
            </a:r>
            <a:r>
              <a:rPr lang="en-US" altLang="en-US" sz="1400" u="sng">
                <a:solidFill>
                  <a:srgbClr val="002BB8"/>
                </a:solidFill>
                <a:latin typeface="Arial" panose="020B0604020202020204" pitchFamily="34" charset="0"/>
                <a:ea typeface="ＭＳ Ｐゴシック" panose="020B0600070205080204" pitchFamily="34" charset="-128"/>
              </a:rPr>
              <a:t>hobby</a:t>
            </a:r>
            <a:r>
              <a:rPr lang="en-US" altLang="en-US" sz="1400">
                <a:solidFill>
                  <a:srgbClr val="000000"/>
                </a:solidFill>
                <a:latin typeface="Arial" panose="020B0604020202020204" pitchFamily="34" charset="0"/>
                <a:ea typeface="ＭＳ Ｐゴシック" panose="020B0600070205080204" pitchFamily="34" charset="-128"/>
              </a:rPr>
              <a:t>,</a:t>
            </a:r>
          </a:p>
          <a:p>
            <a:r>
              <a:rPr lang="en-US" altLang="en-US" sz="1400">
                <a:solidFill>
                  <a:srgbClr val="000000"/>
                </a:solidFill>
                <a:latin typeface="Arial" panose="020B0604020202020204" pitchFamily="34" charset="0"/>
                <a:ea typeface="ＭＳ Ｐゴシック" panose="020B0600070205080204" pitchFamily="34" charset="-128"/>
              </a:rPr>
              <a:t>usually built smaller than the existing or intended thing, though can equally be built larger to illustrate </a:t>
            </a:r>
          </a:p>
          <a:p>
            <a:r>
              <a:rPr lang="en-US" altLang="en-US" sz="1400">
                <a:solidFill>
                  <a:srgbClr val="000000"/>
                </a:solidFill>
                <a:latin typeface="Arial" panose="020B0604020202020204" pitchFamily="34" charset="0"/>
                <a:ea typeface="ＭＳ Ｐゴシック" panose="020B0600070205080204" pitchFamily="34" charset="-128"/>
              </a:rPr>
              <a:t>something that would otherwise be hard to see.</a:t>
            </a:r>
            <a:endParaRPr lang="de-DE" altLang="en-US" sz="1400">
              <a:solidFill>
                <a:srgbClr val="000000"/>
              </a:solidFill>
              <a:latin typeface="Arial" panose="020B0604020202020204" pitchFamily="34" charset="0"/>
              <a:ea typeface="ＭＳ Ｐゴシック" panose="020B0600070205080204" pitchFamily="34" charset="-128"/>
            </a:endParaRPr>
          </a:p>
        </p:txBody>
      </p:sp>
      <p:sp>
        <p:nvSpPr>
          <p:cNvPr id="30724" name="Rectangle 3">
            <a:extLst>
              <a:ext uri="{FF2B5EF4-FFF2-40B4-BE49-F238E27FC236}">
                <a16:creationId xmlns:a16="http://schemas.microsoft.com/office/drawing/2014/main" id="{FBEC6323-075C-4478-9045-7627AAAD2278}"/>
              </a:ext>
            </a:extLst>
          </p:cNvPr>
          <p:cNvSpPr>
            <a:spLocks noChangeArrowheads="1"/>
          </p:cNvSpPr>
          <p:nvPr>
            <p:ph type="sldImg"/>
          </p:nvPr>
        </p:nvSpPr>
        <p:spPr>
          <a:xfrm>
            <a:off x="895350" y="95250"/>
            <a:ext cx="4572000" cy="3429000"/>
          </a:xfrm>
          <a:ln w="12700" cap="flat">
            <a:solidFill>
              <a:schemeClr val="tx1"/>
            </a:solidFill>
          </a:ln>
        </p:spPr>
      </p:sp>
    </p:spTree>
    <p:extLst>
      <p:ext uri="{BB962C8B-B14F-4D97-AF65-F5344CB8AC3E}">
        <p14:creationId xmlns:p14="http://schemas.microsoft.com/office/powerpoint/2010/main" val="1417521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FEEDB277-9A10-44A6-9670-8C80DA3B2C43}"/>
              </a:ext>
            </a:extLst>
          </p:cNvPr>
          <p:cNvSpPr>
            <a:spLocks noGrp="1" noChangeArrowheads="1"/>
          </p:cNvSpPr>
          <p:nvPr>
            <p:ph type="sldNum" sz="quarter" idx="5"/>
          </p:nvPr>
        </p:nvSpPr>
        <p:spPr>
          <a:xfrm>
            <a:off x="3884613" y="8685213"/>
            <a:ext cx="29718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7F20F7B-043F-4F53-ACE4-CC51482E1B43}"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32771" name="Rectangle 2">
            <a:extLst>
              <a:ext uri="{FF2B5EF4-FFF2-40B4-BE49-F238E27FC236}">
                <a16:creationId xmlns:a16="http://schemas.microsoft.com/office/drawing/2014/main" id="{4DDE5106-A4FB-480E-BE4D-5896649D64E5}"/>
              </a:ext>
            </a:extLst>
          </p:cNvPr>
          <p:cNvSpPr>
            <a:spLocks noChangeArrowheads="1"/>
          </p:cNvSpPr>
          <p:nvPr>
            <p:ph type="sldImg"/>
          </p:nvPr>
        </p:nvSpPr>
        <p:spPr>
          <a:solidFill>
            <a:srgbClr val="FFFFFF"/>
          </a:solidFill>
          <a:ln/>
        </p:spPr>
      </p:sp>
      <p:sp>
        <p:nvSpPr>
          <p:cNvPr id="32772" name="Rectangle 3">
            <a:extLst>
              <a:ext uri="{FF2B5EF4-FFF2-40B4-BE49-F238E27FC236}">
                <a16:creationId xmlns:a16="http://schemas.microsoft.com/office/drawing/2014/main" id="{F7C55C95-96B5-49BD-BBB5-240A62D6C173}"/>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ltLang="en-US">
                <a:latin typeface="Arial" panose="020B0604020202020204" pitchFamily="34" charset="0"/>
                <a:ea typeface="ＭＳ Ｐゴシック" panose="020B0600070205080204" pitchFamily="34" charset="-128"/>
              </a:rPr>
              <a:t>Acknowledgements: </a:t>
            </a:r>
          </a:p>
          <a:p>
            <a:r>
              <a:rPr lang="en-US" altLang="en-US">
                <a:latin typeface="Arial" panose="020B0604020202020204" pitchFamily="34" charset="0"/>
                <a:ea typeface="ＭＳ Ｐゴシック" panose="020B0600070205080204" pitchFamily="34" charset="-128"/>
              </a:rPr>
              <a:t>Dinosaur: </a:t>
            </a:r>
            <a:r>
              <a:rPr lang="de-DE" altLang="en-US">
                <a:latin typeface="Arial" panose="020B0604020202020204" pitchFamily="34" charset="0"/>
                <a:ea typeface="ＭＳ Ｐゴシック" panose="020B0600070205080204" pitchFamily="34" charset="-128"/>
              </a:rPr>
              <a:t>http://upload.wikimedia.org/wikipedia/commons/1/12/Carhenge_dinosaur.jpg</a:t>
            </a:r>
          </a:p>
          <a:p>
            <a:r>
              <a:rPr lang="de-DE" altLang="en-US">
                <a:latin typeface="Arial" panose="020B0604020202020204" pitchFamily="34" charset="0"/>
                <a:ea typeface="ＭＳ Ｐゴシック" panose="020B0600070205080204" pitchFamily="34" charset="-128"/>
              </a:rPr>
              <a:t>Sombrero galaxy: http://www.spacetelescope.org/images/html/opo0328a.html (direct link)</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Star trek enterprise 1701: Picture from </a:t>
            </a:r>
            <a:r>
              <a:rPr lang="de-DE" altLang="en-US">
                <a:latin typeface="Arial" panose="020B0604020202020204" pitchFamily="34" charset="0"/>
                <a:ea typeface="ＭＳ Ｐゴシック" panose="020B0600070205080204" pitchFamily="34" charset="-128"/>
              </a:rPr>
              <a:t>http://www.flickr.com/photos/sneezypb/2688690679/ (Creative Common License: http://creativecommons.org/licenses/by-sa/2.0/deed.en)</a:t>
            </a:r>
          </a:p>
          <a:p>
            <a:r>
              <a:rPr lang="de-DE" altLang="en-US">
                <a:latin typeface="Arial" panose="020B0604020202020204" pitchFamily="34" charset="0"/>
                <a:ea typeface="ＭＳ Ｐゴシック" panose="020B0600070205080204" pitchFamily="34" charset="-128"/>
              </a:rPr>
              <a:t>If you reuse these pictures in your class lectures, please make sure to read the wiki commons license: http://commons.wikimedia.org/wiki/Commons:Welcome</a:t>
            </a:r>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Many methods that have been successfully applied in the natural sciences and humanities can be applied to the sciences of the artificial as well.</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 By looking at the other sciences, we can learn quite a bit. One of the basic methods of science is modeling. </a:t>
            </a:r>
          </a:p>
          <a:p>
            <a:r>
              <a:rPr lang="en-US" altLang="en-US">
                <a:latin typeface="Arial" panose="020B0604020202020204" pitchFamily="34" charset="0"/>
                <a:ea typeface="ＭＳ Ｐゴシック" panose="020B0600070205080204" pitchFamily="34" charset="-128"/>
              </a:rPr>
              <a:t>A model is an abstract representation of a system that enables us to answer questions about the system. </a:t>
            </a:r>
          </a:p>
          <a:p>
            <a:r>
              <a:rPr lang="en-US" altLang="en-US">
                <a:latin typeface="Arial" panose="020B0604020202020204" pitchFamily="34" charset="0"/>
                <a:ea typeface="ＭＳ Ｐゴシック" panose="020B0600070205080204" pitchFamily="34" charset="-128"/>
              </a:rPr>
              <a:t>Models are useful when dealing with systems that are too large, too small, too complicated, or too expensive to experience firsthand. </a:t>
            </a:r>
          </a:p>
          <a:p>
            <a:r>
              <a:rPr lang="en-US" altLang="en-US">
                <a:latin typeface="Arial" panose="020B0604020202020204" pitchFamily="34" charset="0"/>
                <a:ea typeface="ＭＳ Ｐゴシック" panose="020B0600070205080204" pitchFamily="34" charset="-128"/>
              </a:rPr>
              <a:t>Models also allow us to visualize and understand systems that either no longer exist or that are only claimed to exist.</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Fossil biologists unearth a few bones and teeth preserved from some dinosaur that no one has ever seen. From the bone fragments, they reconstruct a model of the animal, following rules of anatomy. The more bones they find, the clearer their idea of how the pieces fit together and the higher the confidence that their model matches the original dinosaur. If they find a sufficient number of bones, teeth, and claws, they can almost be sure that their model reflects reality accurately, and they can guess the missing parts. Legs, for example, usually come in pairs. If the left leg is found, but the right leg is missing, the fossil biologists have a fairly good idea what the missing leg should look like and where it fits in the model. This is an example of a model of a system that no longer exists</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Today’s high-energy physicists are in a similar position to that of a fossil biologist who has found most of the bones. Physicists are building a model of matter and energy and how they fit together at the most basic subatomic level. Many years of experiments with particle accelerators have given high-energy physicists enough confidence that their models reflect reality and that the remaining pieces that are not yet found will fit into the so-called standard model. This is an example of a model for a system that is claimed to exist.</a:t>
            </a:r>
          </a:p>
        </p:txBody>
      </p:sp>
    </p:spTree>
    <p:extLst>
      <p:ext uri="{BB962C8B-B14F-4D97-AF65-F5344CB8AC3E}">
        <p14:creationId xmlns:p14="http://schemas.microsoft.com/office/powerpoint/2010/main" val="321139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1A218A7-2511-4400-BB34-40DE143FCD6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87E8C38-7FAE-4DB9-8612-CF2D894BE652}"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35843" name="Rectangle 2">
            <a:extLst>
              <a:ext uri="{FF2B5EF4-FFF2-40B4-BE49-F238E27FC236}">
                <a16:creationId xmlns:a16="http://schemas.microsoft.com/office/drawing/2014/main" id="{52111196-30A4-4336-9474-EF07C7BF5514}"/>
              </a:ext>
            </a:extLst>
          </p:cNvPr>
          <p:cNvSpPr>
            <a:spLocks noChangeArrowheads="1"/>
          </p:cNvSpPr>
          <p:nvPr>
            <p:ph type="sldImg"/>
          </p:nvPr>
        </p:nvSpPr>
        <p:spPr>
          <a:xfrm>
            <a:off x="1292225" y="31750"/>
            <a:ext cx="4162425" cy="3122613"/>
          </a:xfrm>
          <a:solidFill>
            <a:srgbClr val="FFFFFF"/>
          </a:solidFill>
          <a:ln/>
        </p:spPr>
      </p:sp>
      <p:sp>
        <p:nvSpPr>
          <p:cNvPr id="35844" name="Rectangle 3">
            <a:extLst>
              <a:ext uri="{FF2B5EF4-FFF2-40B4-BE49-F238E27FC236}">
                <a16:creationId xmlns:a16="http://schemas.microsoft.com/office/drawing/2014/main" id="{22858427-2C1D-41AC-9338-2C58964FDB98}"/>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pPr lvl="1"/>
            <a:r>
              <a:rPr lang="en-US" altLang="en-US">
                <a:latin typeface="Times" panose="02020603050405020304" pitchFamily="18" charset="0"/>
                <a:ea typeface="ＭＳ Ｐゴシック" panose="020B0600070205080204" pitchFamily="34" charset="-128"/>
              </a:rPr>
              <a:t>Object model: What is the structure of the system?  What are the objects and how are they related?</a:t>
            </a:r>
          </a:p>
          <a:p>
            <a:pPr lvl="1"/>
            <a:r>
              <a:rPr lang="en-US" altLang="en-US">
                <a:latin typeface="Times" panose="02020603050405020304" pitchFamily="18" charset="0"/>
                <a:ea typeface="ＭＳ Ｐゴシック" panose="020B0600070205080204" pitchFamily="34" charset="-128"/>
              </a:rPr>
              <a:t>Functional model: What are the functions of the system? How is data flowing through the system?</a:t>
            </a:r>
          </a:p>
          <a:p>
            <a:pPr lvl="1"/>
            <a:r>
              <a:rPr lang="en-US" altLang="en-US">
                <a:latin typeface="Times" panose="02020603050405020304" pitchFamily="18" charset="0"/>
                <a:ea typeface="ＭＳ Ｐゴシック" panose="020B0600070205080204" pitchFamily="34" charset="-128"/>
              </a:rPr>
              <a:t>Dynamic model: How does the system react to external events? How is the event flow in the system ?</a:t>
            </a:r>
          </a:p>
        </p:txBody>
      </p:sp>
    </p:spTree>
    <p:extLst>
      <p:ext uri="{BB962C8B-B14F-4D97-AF65-F5344CB8AC3E}">
        <p14:creationId xmlns:p14="http://schemas.microsoft.com/office/powerpoint/2010/main" val="426571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82261477-113B-4298-A4A0-0E859B10CF1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4CB33A1-6852-453E-9CB3-7727E0377EB5}"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37891" name="Rectangle 2">
            <a:extLst>
              <a:ext uri="{FF2B5EF4-FFF2-40B4-BE49-F238E27FC236}">
                <a16:creationId xmlns:a16="http://schemas.microsoft.com/office/drawing/2014/main" id="{8F6528A9-B67A-4F5F-A48F-455E80B630B8}"/>
              </a:ext>
            </a:extLst>
          </p:cNvPr>
          <p:cNvSpPr>
            <a:spLocks noChangeArrowheads="1" noTextEdit="1"/>
          </p:cNvSpPr>
          <p:nvPr>
            <p:ph type="sldImg"/>
          </p:nvPr>
        </p:nvSpPr>
        <p:spPr>
          <a:xfrm>
            <a:off x="1292225" y="31750"/>
            <a:ext cx="4162425" cy="3122613"/>
          </a:xfrm>
          <a:solidFill>
            <a:srgbClr val="FFFFFF"/>
          </a:solidFill>
          <a:ln/>
        </p:spPr>
      </p:sp>
      <p:sp>
        <p:nvSpPr>
          <p:cNvPr id="37892" name="Rectangle 3">
            <a:extLst>
              <a:ext uri="{FF2B5EF4-FFF2-40B4-BE49-F238E27FC236}">
                <a16:creationId xmlns:a16="http://schemas.microsoft.com/office/drawing/2014/main" id="{9EE62764-B42D-4F85-89A5-39F83EE1854A}"/>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pPr lvl="1"/>
            <a:r>
              <a:rPr lang="en-US" altLang="en-US" dirty="0">
                <a:latin typeface="Times" panose="02020603050405020304" pitchFamily="18" charset="0"/>
                <a:ea typeface="ＭＳ Ｐゴシック" panose="020B0600070205080204" pitchFamily="34" charset="-128"/>
              </a:rPr>
              <a:t>Object model: What is the structure of the system?  What are the objects and how are they related?</a:t>
            </a:r>
          </a:p>
          <a:p>
            <a:pPr lvl="1"/>
            <a:r>
              <a:rPr lang="en-US" altLang="en-US" dirty="0">
                <a:latin typeface="Times" panose="02020603050405020304" pitchFamily="18" charset="0"/>
                <a:ea typeface="ＭＳ Ｐゴシック" panose="020B0600070205080204" pitchFamily="34" charset="-128"/>
              </a:rPr>
              <a:t>Functional model: What are the functions of the system? How is data flowing through the system?</a:t>
            </a:r>
          </a:p>
          <a:p>
            <a:pPr lvl="1"/>
            <a:r>
              <a:rPr lang="en-US" altLang="en-US" dirty="0">
                <a:latin typeface="Times" panose="02020603050405020304" pitchFamily="18" charset="0"/>
                <a:ea typeface="ＭＳ Ｐゴシック" panose="020B0600070205080204" pitchFamily="34" charset="-128"/>
              </a:rPr>
              <a:t>Dynamic model: How does the system react to external events? How is the event flow in the system ?</a:t>
            </a:r>
          </a:p>
        </p:txBody>
      </p:sp>
    </p:spTree>
    <p:extLst>
      <p:ext uri="{BB962C8B-B14F-4D97-AF65-F5344CB8AC3E}">
        <p14:creationId xmlns:p14="http://schemas.microsoft.com/office/powerpoint/2010/main" val="3481658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968804D7-48FB-4C6C-903B-3B61B9D3E50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570A2F7-54DE-4D67-8861-1B6A75B2C5C4}"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39939" name="Rectangle 2">
            <a:extLst>
              <a:ext uri="{FF2B5EF4-FFF2-40B4-BE49-F238E27FC236}">
                <a16:creationId xmlns:a16="http://schemas.microsoft.com/office/drawing/2014/main" id="{E2091A7E-117C-45FE-A0E7-A33E4ADBF604}"/>
              </a:ext>
            </a:extLst>
          </p:cNvPr>
          <p:cNvSpPr>
            <a:spLocks noChangeArrowheads="1"/>
          </p:cNvSpPr>
          <p:nvPr>
            <p:ph type="sldImg"/>
          </p:nvPr>
        </p:nvSpPr>
        <p:spPr>
          <a:xfrm>
            <a:off x="1292225" y="31750"/>
            <a:ext cx="4162425" cy="3122613"/>
          </a:xfrm>
          <a:solidFill>
            <a:srgbClr val="FFFFFF"/>
          </a:solidFill>
          <a:ln/>
        </p:spPr>
      </p:sp>
      <p:sp>
        <p:nvSpPr>
          <p:cNvPr id="39940" name="Rectangle 3">
            <a:extLst>
              <a:ext uri="{FF2B5EF4-FFF2-40B4-BE49-F238E27FC236}">
                <a16:creationId xmlns:a16="http://schemas.microsoft.com/office/drawing/2014/main" id="{CF57D837-A61D-4DF6-A3A0-ACB03A8D364C}"/>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394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216394CA-F6DA-44F4-B927-7EDE9F47DF9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4F96610-D65D-4D7A-8CA8-9BE67AB8105D}"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1987" name="Rectangle 2">
            <a:extLst>
              <a:ext uri="{FF2B5EF4-FFF2-40B4-BE49-F238E27FC236}">
                <a16:creationId xmlns:a16="http://schemas.microsoft.com/office/drawing/2014/main" id="{74CE83A1-1810-4206-BCC5-5517E6A2C392}"/>
              </a:ext>
            </a:extLst>
          </p:cNvPr>
          <p:cNvSpPr>
            <a:spLocks noChangeArrowheads="1"/>
          </p:cNvSpPr>
          <p:nvPr>
            <p:ph type="sldImg"/>
          </p:nvPr>
        </p:nvSpPr>
        <p:spPr>
          <a:xfrm>
            <a:off x="1292225" y="31750"/>
            <a:ext cx="4162425" cy="3122613"/>
          </a:xfrm>
          <a:solidFill>
            <a:srgbClr val="FFFFFF"/>
          </a:solidFill>
          <a:ln/>
        </p:spPr>
      </p:sp>
      <p:sp>
        <p:nvSpPr>
          <p:cNvPr id="41988" name="Rectangle 3">
            <a:extLst>
              <a:ext uri="{FF2B5EF4-FFF2-40B4-BE49-F238E27FC236}">
                <a16:creationId xmlns:a16="http://schemas.microsoft.com/office/drawing/2014/main" id="{DE3D02EE-A379-430C-8E53-1E014946AE21}"/>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56290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1F679D17-4AF9-46A2-86CE-45BF42B14FF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1D7A025-1356-4EAA-994A-B00DC19FF773}"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4035" name="Rectangle 2">
            <a:extLst>
              <a:ext uri="{FF2B5EF4-FFF2-40B4-BE49-F238E27FC236}">
                <a16:creationId xmlns:a16="http://schemas.microsoft.com/office/drawing/2014/main" id="{B06AB2E0-BC2A-4426-8807-19DC786D1195}"/>
              </a:ext>
            </a:extLst>
          </p:cNvPr>
          <p:cNvSpPr>
            <a:spLocks noChangeArrowheads="1"/>
          </p:cNvSpPr>
          <p:nvPr>
            <p:ph type="sldImg"/>
          </p:nvPr>
        </p:nvSpPr>
        <p:spPr>
          <a:xfrm>
            <a:off x="1292225" y="31750"/>
            <a:ext cx="4162425" cy="3122613"/>
          </a:xfrm>
          <a:solidFill>
            <a:srgbClr val="FFFFFF"/>
          </a:solidFill>
          <a:ln/>
        </p:spPr>
      </p:sp>
      <p:sp>
        <p:nvSpPr>
          <p:cNvPr id="44036" name="Rectangle 3">
            <a:extLst>
              <a:ext uri="{FF2B5EF4-FFF2-40B4-BE49-F238E27FC236}">
                <a16:creationId xmlns:a16="http://schemas.microsoft.com/office/drawing/2014/main" id="{0B6DF1DA-E5A3-4A5F-BBD1-5FD0789CFB5C}"/>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9825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21F65E2C-D072-4FD4-B318-EF5A0443141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4C8EE88-828B-4DCF-AE7A-A286F6CA3B8D}"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6083" name="Rectangle 2">
            <a:extLst>
              <a:ext uri="{FF2B5EF4-FFF2-40B4-BE49-F238E27FC236}">
                <a16:creationId xmlns:a16="http://schemas.microsoft.com/office/drawing/2014/main" id="{A795FD6C-B8A7-4B50-AAAB-75343EA92555}"/>
              </a:ext>
            </a:extLst>
          </p:cNvPr>
          <p:cNvSpPr>
            <a:spLocks noChangeArrowheads="1"/>
          </p:cNvSpPr>
          <p:nvPr>
            <p:ph type="body" idx="1"/>
          </p:nvPr>
        </p:nvSpPr>
        <p:spPr bwMode="auto">
          <a:xfrm>
            <a:off x="457200" y="3771900"/>
            <a:ext cx="5986463" cy="47625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r>
              <a:rPr lang="en-US" altLang="en-US" dirty="0">
                <a:latin typeface="Times" panose="02020603050405020304" pitchFamily="18" charset="0"/>
                <a:ea typeface="ＭＳ Ｐゴシック" panose="020B0600070205080204" pitchFamily="34" charset="-128"/>
              </a:rPr>
              <a:t>Which decomposition is the right one? If you think you are politically correct, you probably want to answer: Object-oriented. But that is actually wrong.  Both views are important</a:t>
            </a:r>
          </a:p>
          <a:p>
            <a:pPr lvl="1"/>
            <a:r>
              <a:rPr lang="en-US" altLang="en-US" dirty="0">
                <a:latin typeface="Times" panose="02020603050405020304" pitchFamily="18" charset="0"/>
                <a:ea typeface="ＭＳ Ｐゴシック" panose="020B0600070205080204" pitchFamily="34" charset="-128"/>
              </a:rPr>
              <a:t>Functional decomposition </a:t>
            </a:r>
            <a:r>
              <a:rPr lang="en-US" altLang="en-US" dirty="0" err="1">
                <a:latin typeface="Times" panose="02020603050405020304" pitchFamily="18" charset="0"/>
                <a:ea typeface="ＭＳ Ｐゴシック" panose="020B0600070205080204" pitchFamily="34" charset="-128"/>
              </a:rPr>
              <a:t>emphasises</a:t>
            </a:r>
            <a:r>
              <a:rPr lang="en-US" altLang="en-US" dirty="0">
                <a:latin typeface="Times" panose="02020603050405020304" pitchFamily="18" charset="0"/>
                <a:ea typeface="ＭＳ Ｐゴシック" panose="020B0600070205080204" pitchFamily="34" charset="-128"/>
              </a:rPr>
              <a:t> the ordering of operations, very useful at requirements engineering stage and high level description of the system.</a:t>
            </a:r>
          </a:p>
          <a:p>
            <a:pPr lvl="1"/>
            <a:endParaRPr lang="en-US" altLang="en-US" dirty="0">
              <a:latin typeface="Times" panose="02020603050405020304" pitchFamily="18" charset="0"/>
              <a:ea typeface="ＭＳ Ｐゴシック" panose="020B0600070205080204" pitchFamily="34" charset="-128"/>
            </a:endParaRPr>
          </a:p>
          <a:p>
            <a:pPr lvl="1"/>
            <a:r>
              <a:rPr lang="en-US" altLang="en-US" dirty="0">
                <a:latin typeface="Times" panose="02020603050405020304" pitchFamily="18" charset="0"/>
                <a:ea typeface="ＭＳ Ｐゴシック" panose="020B0600070205080204" pitchFamily="34" charset="-128"/>
              </a:rPr>
              <a:t>Object-oriented decomposition emphasizes the agents that cause the operations. Very useful after initial functional description. Helps to deal with change (usually object don’t change often, but the functions attached to them do).</a:t>
            </a:r>
          </a:p>
        </p:txBody>
      </p:sp>
      <p:sp>
        <p:nvSpPr>
          <p:cNvPr id="46084" name="Rectangle 3">
            <a:extLst>
              <a:ext uri="{FF2B5EF4-FFF2-40B4-BE49-F238E27FC236}">
                <a16:creationId xmlns:a16="http://schemas.microsoft.com/office/drawing/2014/main" id="{59AC1B2B-C576-4996-ADA2-5DE31AED55B6}"/>
              </a:ext>
            </a:extLst>
          </p:cNvPr>
          <p:cNvSpPr>
            <a:spLocks noChangeArrowheads="1"/>
          </p:cNvSpPr>
          <p:nvPr>
            <p:ph type="sldImg"/>
          </p:nvPr>
        </p:nvSpPr>
        <p:spPr>
          <a:xfrm>
            <a:off x="895350" y="95250"/>
            <a:ext cx="4572000" cy="3429000"/>
          </a:xfrm>
          <a:ln w="12700" cap="flat">
            <a:solidFill>
              <a:schemeClr val="tx1"/>
            </a:solidFill>
          </a:ln>
        </p:spPr>
      </p:sp>
    </p:spTree>
    <p:extLst>
      <p:ext uri="{BB962C8B-B14F-4D97-AF65-F5344CB8AC3E}">
        <p14:creationId xmlns:p14="http://schemas.microsoft.com/office/powerpoint/2010/main" val="17839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48C520B1-59A8-482B-B3BB-E6C5DA35B03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283D94E-ACB8-46E4-8A28-91500AB7B3BE}"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8131" name="Rectangle 2">
            <a:extLst>
              <a:ext uri="{FF2B5EF4-FFF2-40B4-BE49-F238E27FC236}">
                <a16:creationId xmlns:a16="http://schemas.microsoft.com/office/drawing/2014/main" id="{EF23567A-7127-4A29-81FE-DC07169127DC}"/>
              </a:ext>
            </a:extLst>
          </p:cNvPr>
          <p:cNvSpPr>
            <a:spLocks noChangeArrowheads="1"/>
          </p:cNvSpPr>
          <p:nvPr>
            <p:ph type="body" idx="1"/>
          </p:nvPr>
        </p:nvSpPr>
        <p:spPr bwMode="auto">
          <a:xfrm>
            <a:off x="457200" y="3771900"/>
            <a:ext cx="5986463" cy="47625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r>
              <a:rPr lang="en-US" altLang="en-US">
                <a:latin typeface="Times" panose="02020603050405020304" pitchFamily="18" charset="0"/>
                <a:ea typeface="ＭＳ Ｐゴシック" panose="020B0600070205080204" pitchFamily="34" charset="-128"/>
              </a:rPr>
              <a:t>Which decomposition is the right one? If you think you are politically correct, you probably want to answer: Object-oriented. But that is actually wrong.  Both views are important</a:t>
            </a:r>
          </a:p>
          <a:p>
            <a:pPr lvl="1"/>
            <a:r>
              <a:rPr lang="en-US" altLang="en-US">
                <a:latin typeface="Times" panose="02020603050405020304" pitchFamily="18" charset="0"/>
                <a:ea typeface="ＭＳ Ｐゴシック" panose="020B0600070205080204" pitchFamily="34" charset="-128"/>
              </a:rPr>
              <a:t>Functional decomposition emphasises the ordering of operations, very useful at requirements engineering stage and high level description of the system.</a:t>
            </a:r>
          </a:p>
          <a:p>
            <a:pPr lvl="1"/>
            <a:endParaRPr lang="en-US" altLang="en-US">
              <a:latin typeface="Times" panose="02020603050405020304" pitchFamily="18" charset="0"/>
              <a:ea typeface="ＭＳ Ｐゴシック" panose="020B0600070205080204" pitchFamily="34" charset="-128"/>
            </a:endParaRPr>
          </a:p>
          <a:p>
            <a:pPr lvl="1"/>
            <a:r>
              <a:rPr lang="en-US" altLang="en-US">
                <a:latin typeface="Times" panose="02020603050405020304" pitchFamily="18" charset="0"/>
                <a:ea typeface="ＭＳ Ｐゴシック" panose="020B0600070205080204" pitchFamily="34" charset="-128"/>
              </a:rPr>
              <a:t>Object-oriented decomposition emphasizes the agents that cause the operations. Very useful after initial functional description. Helps to deal with change (usually object don’t change often, but the functions attached to them do).</a:t>
            </a:r>
          </a:p>
        </p:txBody>
      </p:sp>
      <p:sp>
        <p:nvSpPr>
          <p:cNvPr id="48132" name="Rectangle 3">
            <a:extLst>
              <a:ext uri="{FF2B5EF4-FFF2-40B4-BE49-F238E27FC236}">
                <a16:creationId xmlns:a16="http://schemas.microsoft.com/office/drawing/2014/main" id="{7950438B-54DC-4216-9D92-675DC43FF9AA}"/>
              </a:ext>
            </a:extLst>
          </p:cNvPr>
          <p:cNvSpPr>
            <a:spLocks noChangeArrowheads="1" noTextEdit="1"/>
          </p:cNvSpPr>
          <p:nvPr>
            <p:ph type="sldImg"/>
          </p:nvPr>
        </p:nvSpPr>
        <p:spPr>
          <a:xfrm>
            <a:off x="895350" y="95250"/>
            <a:ext cx="4572000" cy="3429000"/>
          </a:xfrm>
          <a:ln w="12700" cap="flat">
            <a:solidFill>
              <a:schemeClr val="tx1"/>
            </a:solidFill>
          </a:ln>
        </p:spPr>
      </p:sp>
    </p:spTree>
    <p:extLst>
      <p:ext uri="{BB962C8B-B14F-4D97-AF65-F5344CB8AC3E}">
        <p14:creationId xmlns:p14="http://schemas.microsoft.com/office/powerpoint/2010/main" val="198251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0571EB4C-BE2C-4529-8B02-071235CF22A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D5E251F-0E3E-4C14-9EE5-1C2C9A6B1A6E}"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50179" name="Rectangle 2">
            <a:extLst>
              <a:ext uri="{FF2B5EF4-FFF2-40B4-BE49-F238E27FC236}">
                <a16:creationId xmlns:a16="http://schemas.microsoft.com/office/drawing/2014/main" id="{2F5301D0-F357-4EA0-9D0C-ACF79BACF07A}"/>
              </a:ext>
            </a:extLst>
          </p:cNvPr>
          <p:cNvSpPr>
            <a:spLocks noChangeArrowheads="1"/>
          </p:cNvSpPr>
          <p:nvPr>
            <p:ph type="sldImg"/>
          </p:nvPr>
        </p:nvSpPr>
        <p:spPr>
          <a:xfrm>
            <a:off x="1292225" y="31750"/>
            <a:ext cx="4162425" cy="3122613"/>
          </a:xfrm>
          <a:solidFill>
            <a:srgbClr val="FFFFFF"/>
          </a:solidFill>
          <a:ln/>
        </p:spPr>
      </p:sp>
      <p:sp>
        <p:nvSpPr>
          <p:cNvPr id="50180" name="Rectangle 3">
            <a:extLst>
              <a:ext uri="{FF2B5EF4-FFF2-40B4-BE49-F238E27FC236}">
                <a16:creationId xmlns:a16="http://schemas.microsoft.com/office/drawing/2014/main" id="{A86A2AFF-DB03-430D-932E-706F6D58F3DE}"/>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59285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dt" sz="quarter" idx="1"/>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Chapter 3 (RASD 3/e)</a:t>
            </a:r>
          </a:p>
        </p:txBody>
      </p:sp>
      <p:sp>
        <p:nvSpPr>
          <p:cNvPr id="8195" name="Rectangle 5"/>
          <p:cNvSpPr>
            <a:spLocks noGrp="1" noChangeArrowheads="1"/>
          </p:cNvSpPr>
          <p:nvPr>
            <p:ph type="sldNum" sz="quarter" idx="5"/>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fld id="{0808D33A-5951-4653-93DD-C16BC44C5777}" type="slidenum">
              <a:rPr lang="en-US" altLang="en-US" sz="900"/>
              <a:pPr/>
              <a:t>2</a:t>
            </a:fld>
            <a:endParaRPr lang="en-US" altLang="en-US" sz="900"/>
          </a:p>
        </p:txBody>
      </p:sp>
      <p:sp>
        <p:nvSpPr>
          <p:cNvPr id="8196" name="Rectangle 6"/>
          <p:cNvSpPr>
            <a:spLocks noGrp="1" noChangeArrowheads="1"/>
          </p:cNvSpPr>
          <p:nvPr>
            <p:ph type="hdr" sz="quarter"/>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 Pearson Education 2007</a:t>
            </a:r>
          </a:p>
        </p:txBody>
      </p:sp>
      <p:sp>
        <p:nvSpPr>
          <p:cNvPr id="8197" name="Rectangle 7"/>
          <p:cNvSpPr>
            <a:spLocks noGrp="1" noChangeArrowheads="1"/>
          </p:cNvSpPr>
          <p:nvPr>
            <p:ph type="ftr" sz="quarter" idx="4"/>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MACIASZEK (2007): Req Analysis &amp; Syst Design</a:t>
            </a:r>
          </a:p>
        </p:txBody>
      </p:sp>
      <p:sp>
        <p:nvSpPr>
          <p:cNvPr id="8198" name="Rectangle 2"/>
          <p:cNvSpPr>
            <a:spLocks noGrp="1" noRot="1" noChangeAspect="1" noChangeArrowheads="1" noTextEdit="1"/>
          </p:cNvSpPr>
          <p:nvPr>
            <p:ph type="sldImg"/>
          </p:nvPr>
        </p:nvSpPr>
        <p:spPr>
          <a:xfrm>
            <a:off x="1160463" y="681038"/>
            <a:ext cx="4540250" cy="3405187"/>
          </a:xfrm>
          <a:ln/>
        </p:spPr>
      </p:sp>
      <p:sp>
        <p:nvSpPr>
          <p:cNvPr id="8199" name="Rectangle 3"/>
          <p:cNvSpPr>
            <a:spLocks noGrp="1" noChangeArrowheads="1"/>
          </p:cNvSpPr>
          <p:nvPr>
            <p:ph type="body" idx="1"/>
          </p:nvPr>
        </p:nvSpPr>
        <p:spPr>
          <a:xfrm>
            <a:off x="914400" y="4311650"/>
            <a:ext cx="5029200" cy="4084638"/>
          </a:xfrm>
          <a:noFill/>
        </p:spPr>
        <p:txBody>
          <a:bodyPr/>
          <a:lstStyle/>
          <a:p>
            <a:endParaRPr lang="en-AU"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91E1074-DDF1-44DF-89E0-3180FC681F5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0E6E678-E531-4200-B308-3630FE9A6D9E}"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52227" name="Rectangle 2">
            <a:extLst>
              <a:ext uri="{FF2B5EF4-FFF2-40B4-BE49-F238E27FC236}">
                <a16:creationId xmlns:a16="http://schemas.microsoft.com/office/drawing/2014/main" id="{4F099F06-6F20-4AA2-BFBF-F7B871826EFA}"/>
              </a:ext>
            </a:extLst>
          </p:cNvPr>
          <p:cNvSpPr>
            <a:spLocks noChangeArrowheads="1"/>
          </p:cNvSpPr>
          <p:nvPr>
            <p:ph type="sldImg"/>
          </p:nvPr>
        </p:nvSpPr>
        <p:spPr>
          <a:xfrm>
            <a:off x="1292225" y="31750"/>
            <a:ext cx="4162425" cy="3122613"/>
          </a:xfrm>
          <a:solidFill>
            <a:srgbClr val="FFFFFF"/>
          </a:solidFill>
          <a:ln/>
        </p:spPr>
      </p:sp>
      <p:sp>
        <p:nvSpPr>
          <p:cNvPr id="52228" name="Rectangle 3">
            <a:extLst>
              <a:ext uri="{FF2B5EF4-FFF2-40B4-BE49-F238E27FC236}">
                <a16:creationId xmlns:a16="http://schemas.microsoft.com/office/drawing/2014/main" id="{1840C3D6-742D-4F7A-B7DB-2062DDD4EF57}"/>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26406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67835584-A6CB-4116-8FB7-B9437C10AA9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9611D50-6786-4460-ADB6-6BB6157F08E3}"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97410404-7320-46B3-AFF5-1D0F3FA1B129}"/>
              </a:ext>
            </a:extLst>
          </p:cNvPr>
          <p:cNvSpPr>
            <a:spLocks noChangeArrowheads="1"/>
          </p:cNvSpPr>
          <p:nvPr>
            <p:ph type="sldImg"/>
          </p:nvPr>
        </p:nvSpPr>
        <p:spPr>
          <a:xfrm>
            <a:off x="1292225" y="31750"/>
            <a:ext cx="4162425" cy="3122613"/>
          </a:xfrm>
          <a:solidFill>
            <a:srgbClr val="FFFFFF"/>
          </a:solidFill>
          <a:ln/>
        </p:spPr>
      </p:sp>
      <p:sp>
        <p:nvSpPr>
          <p:cNvPr id="54276" name="Rectangle 3">
            <a:extLst>
              <a:ext uri="{FF2B5EF4-FFF2-40B4-BE49-F238E27FC236}">
                <a16:creationId xmlns:a16="http://schemas.microsoft.com/office/drawing/2014/main" id="{D898AC03-0A1F-42CC-B1B8-F4403B66789E}"/>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70234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4F9B2A83-ECE8-4CBF-A2B4-CC53B2EA283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2B21225-1245-4E52-AEFB-1C5B4BD22E83}"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56323" name="Rectangle 2">
            <a:extLst>
              <a:ext uri="{FF2B5EF4-FFF2-40B4-BE49-F238E27FC236}">
                <a16:creationId xmlns:a16="http://schemas.microsoft.com/office/drawing/2014/main" id="{FDB4C78B-CA19-470A-8300-EAAA8A8511A1}"/>
              </a:ext>
            </a:extLst>
          </p:cNvPr>
          <p:cNvSpPr>
            <a:spLocks noChangeArrowheads="1"/>
          </p:cNvSpPr>
          <p:nvPr>
            <p:ph type="sldImg"/>
          </p:nvPr>
        </p:nvSpPr>
        <p:spPr>
          <a:xfrm>
            <a:off x="1292225" y="31750"/>
            <a:ext cx="4162425" cy="3122613"/>
          </a:xfrm>
          <a:solidFill>
            <a:srgbClr val="FFFFFF"/>
          </a:solidFill>
          <a:ln/>
        </p:spPr>
      </p:sp>
      <p:sp>
        <p:nvSpPr>
          <p:cNvPr id="56324" name="Rectangle 3">
            <a:extLst>
              <a:ext uri="{FF2B5EF4-FFF2-40B4-BE49-F238E27FC236}">
                <a16:creationId xmlns:a16="http://schemas.microsoft.com/office/drawing/2014/main" id="{67265934-CFC1-4077-ACCC-33A6E22D1B07}"/>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en-US"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84641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57AF8177-BA72-47AD-817E-63E7A968AD83}"/>
              </a:ext>
            </a:extLst>
          </p:cNvPr>
          <p:cNvSpPr>
            <a:spLocks noChangeArrowheads="1"/>
          </p:cNvSpPr>
          <p:nvPr>
            <p:ph type="sldImg"/>
          </p:nvPr>
        </p:nvSpPr>
        <p:spPr>
          <a:solidFill>
            <a:srgbClr val="FFFFFF"/>
          </a:solidFill>
          <a:ln/>
        </p:spPr>
      </p:sp>
      <p:sp>
        <p:nvSpPr>
          <p:cNvPr id="58371" name="Rectangle 3">
            <a:extLst>
              <a:ext uri="{FF2B5EF4-FFF2-40B4-BE49-F238E27FC236}">
                <a16:creationId xmlns:a16="http://schemas.microsoft.com/office/drawing/2014/main" id="{A1C32996-9F46-44CF-8F5B-C08A97A32572}"/>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35248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C5A54E6F-B3E0-4528-AF40-91A9834B290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C12956A-71F4-4684-B186-0266E40EB5E1}"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60419" name="Rectangle 2">
            <a:extLst>
              <a:ext uri="{FF2B5EF4-FFF2-40B4-BE49-F238E27FC236}">
                <a16:creationId xmlns:a16="http://schemas.microsoft.com/office/drawing/2014/main" id="{00ACA545-9F62-450B-BDD8-B063206A874B}"/>
              </a:ext>
            </a:extLst>
          </p:cNvPr>
          <p:cNvSpPr>
            <a:spLocks noChangeArrowheads="1"/>
          </p:cNvSpPr>
          <p:nvPr>
            <p:ph type="sldImg"/>
          </p:nvPr>
        </p:nvSpPr>
        <p:spPr>
          <a:xfrm>
            <a:off x="1292225" y="31750"/>
            <a:ext cx="4162425" cy="3122613"/>
          </a:xfrm>
          <a:solidFill>
            <a:srgbClr val="FFFFFF"/>
          </a:solidFill>
          <a:ln/>
        </p:spPr>
      </p:sp>
      <p:sp>
        <p:nvSpPr>
          <p:cNvPr id="60420" name="Rectangle 3">
            <a:extLst>
              <a:ext uri="{FF2B5EF4-FFF2-40B4-BE49-F238E27FC236}">
                <a16:creationId xmlns:a16="http://schemas.microsoft.com/office/drawing/2014/main" id="{ED6745E6-55BC-43BF-87C0-60090439D2CF}"/>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55626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5DADE6B2-0DA1-4F84-8CC2-48E8A37A668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7FE87BF-1320-47B2-B432-3523FC4B518F}"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62467" name="Rectangle 2">
            <a:extLst>
              <a:ext uri="{FF2B5EF4-FFF2-40B4-BE49-F238E27FC236}">
                <a16:creationId xmlns:a16="http://schemas.microsoft.com/office/drawing/2014/main" id="{73ADBD2A-65E7-415D-9741-14E3D0234000}"/>
              </a:ext>
            </a:extLst>
          </p:cNvPr>
          <p:cNvSpPr>
            <a:spLocks noChangeArrowheads="1"/>
          </p:cNvSpPr>
          <p:nvPr>
            <p:ph type="sldImg"/>
          </p:nvPr>
        </p:nvSpPr>
        <p:spPr>
          <a:xfrm>
            <a:off x="1292225" y="31750"/>
            <a:ext cx="4162425" cy="3122613"/>
          </a:xfrm>
          <a:solidFill>
            <a:srgbClr val="FFFFFF"/>
          </a:solidFill>
          <a:ln/>
        </p:spPr>
      </p:sp>
      <p:sp>
        <p:nvSpPr>
          <p:cNvPr id="62468" name="Rectangle 3">
            <a:extLst>
              <a:ext uri="{FF2B5EF4-FFF2-40B4-BE49-F238E27FC236}">
                <a16:creationId xmlns:a16="http://schemas.microsoft.com/office/drawing/2014/main" id="{C6EF3190-AC45-45E4-84A1-6C21AAE91889}"/>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en-US"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84263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90AD59E7-FDEA-4555-A350-1E17CC2D3D7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A973621-70FE-4CF1-8064-FDC1C2D908A1}"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64515" name="Rectangle 2">
            <a:extLst>
              <a:ext uri="{FF2B5EF4-FFF2-40B4-BE49-F238E27FC236}">
                <a16:creationId xmlns:a16="http://schemas.microsoft.com/office/drawing/2014/main" id="{D5F5BAD8-831B-4D93-986C-173D929EAEF5}"/>
              </a:ext>
            </a:extLst>
          </p:cNvPr>
          <p:cNvSpPr>
            <a:spLocks noChangeArrowheads="1"/>
          </p:cNvSpPr>
          <p:nvPr>
            <p:ph type="sldImg"/>
          </p:nvPr>
        </p:nvSpPr>
        <p:spPr>
          <a:xfrm>
            <a:off x="1292225" y="31750"/>
            <a:ext cx="4162425" cy="3122613"/>
          </a:xfrm>
          <a:solidFill>
            <a:srgbClr val="FFFFFF"/>
          </a:solidFill>
          <a:ln/>
        </p:spPr>
      </p:sp>
      <p:sp>
        <p:nvSpPr>
          <p:cNvPr id="64516" name="Rectangle 3">
            <a:extLst>
              <a:ext uri="{FF2B5EF4-FFF2-40B4-BE49-F238E27FC236}">
                <a16:creationId xmlns:a16="http://schemas.microsoft.com/office/drawing/2014/main" id="{808E29FD-B735-4051-8FEF-A9BD2067019A}"/>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39055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ADBC3E6-87B6-4A9E-A6FC-D981767A4C8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5CA7494-9D84-492E-994F-D81E4F9A75B7}"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66563" name="Rectangle 2">
            <a:extLst>
              <a:ext uri="{FF2B5EF4-FFF2-40B4-BE49-F238E27FC236}">
                <a16:creationId xmlns:a16="http://schemas.microsoft.com/office/drawing/2014/main" id="{C5264784-D013-4CA5-A506-EC4BC3FA3B5F}"/>
              </a:ext>
            </a:extLst>
          </p:cNvPr>
          <p:cNvSpPr>
            <a:spLocks noChangeArrowheads="1"/>
          </p:cNvSpPr>
          <p:nvPr>
            <p:ph type="sldImg"/>
          </p:nvPr>
        </p:nvSpPr>
        <p:spPr>
          <a:xfrm>
            <a:off x="1292225" y="31750"/>
            <a:ext cx="4162425" cy="3122613"/>
          </a:xfrm>
          <a:solidFill>
            <a:srgbClr val="FFFFFF"/>
          </a:solidFill>
          <a:ln/>
        </p:spPr>
      </p:sp>
      <p:sp>
        <p:nvSpPr>
          <p:cNvPr id="66564" name="Rectangle 3">
            <a:extLst>
              <a:ext uri="{FF2B5EF4-FFF2-40B4-BE49-F238E27FC236}">
                <a16:creationId xmlns:a16="http://schemas.microsoft.com/office/drawing/2014/main" id="{73D1C7A9-9969-4D84-8AF7-4154B108ACEF}"/>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7221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BE79EB99-A915-4D95-AFB7-A495DC4AE78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95B34E3-719C-4B28-A30D-7F959B143DF3}"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68611" name="Rectangle 2">
            <a:extLst>
              <a:ext uri="{FF2B5EF4-FFF2-40B4-BE49-F238E27FC236}">
                <a16:creationId xmlns:a16="http://schemas.microsoft.com/office/drawing/2014/main" id="{C1FC67E6-0485-4547-8884-600E144E3E38}"/>
              </a:ext>
            </a:extLst>
          </p:cNvPr>
          <p:cNvSpPr>
            <a:spLocks noChangeArrowheads="1"/>
          </p:cNvSpPr>
          <p:nvPr>
            <p:ph type="sldImg"/>
          </p:nvPr>
        </p:nvSpPr>
        <p:spPr>
          <a:xfrm>
            <a:off x="1292225" y="31750"/>
            <a:ext cx="4162425" cy="3122613"/>
          </a:xfrm>
          <a:solidFill>
            <a:srgbClr val="FFFFFF"/>
          </a:solidFill>
          <a:ln/>
        </p:spPr>
      </p:sp>
      <p:sp>
        <p:nvSpPr>
          <p:cNvPr id="68612" name="Rectangle 3">
            <a:extLst>
              <a:ext uri="{FF2B5EF4-FFF2-40B4-BE49-F238E27FC236}">
                <a16:creationId xmlns:a16="http://schemas.microsoft.com/office/drawing/2014/main" id="{E84231E4-8729-41FC-B05A-D4FE9D206AF6}"/>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84045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B76264A0-1658-44C4-87F3-11C88A7FAD3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fld id="{C5607837-6C80-43BC-83C1-64F83BE7BA29}" type="slidenum">
              <a:rPr lang="en-US" altLang="en-US" sz="1200" b="0"/>
              <a:pPr/>
              <a:t>29</a:t>
            </a:fld>
            <a:endParaRPr lang="en-US" altLang="en-US" sz="1200" b="0"/>
          </a:p>
        </p:txBody>
      </p:sp>
      <p:sp>
        <p:nvSpPr>
          <p:cNvPr id="80899" name="Rectangle 2">
            <a:extLst>
              <a:ext uri="{FF2B5EF4-FFF2-40B4-BE49-F238E27FC236}">
                <a16:creationId xmlns:a16="http://schemas.microsoft.com/office/drawing/2014/main" id="{A939ADC5-DC5C-40C9-A6B2-45525C1D4821}"/>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endParaRPr lang="en-US" altLang="en-US">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The identification of objects and the definition of the system boundary are heavily intertwined with each other.  </a:t>
            </a:r>
          </a:p>
          <a:p>
            <a:endParaRPr lang="en-US" altLang="en-US">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That is, we are ordering the development activities in a certain way</a:t>
            </a:r>
          </a:p>
        </p:txBody>
      </p:sp>
      <p:sp>
        <p:nvSpPr>
          <p:cNvPr id="80900" name="Rectangle 3">
            <a:extLst>
              <a:ext uri="{FF2B5EF4-FFF2-40B4-BE49-F238E27FC236}">
                <a16:creationId xmlns:a16="http://schemas.microsoft.com/office/drawing/2014/main" id="{6B7616B4-90B7-42A2-A03D-64A417F50BF2}"/>
              </a:ext>
            </a:extLst>
          </p:cNvPr>
          <p:cNvSpPr>
            <a:spLocks noChangeArrowheads="1"/>
          </p:cNvSpPr>
          <p:nvPr>
            <p:ph type="sldImg"/>
          </p:nvPr>
        </p:nvSpPr>
        <p:spPr>
          <a:xfrm>
            <a:off x="1292225" y="31750"/>
            <a:ext cx="4162425" cy="3122613"/>
          </a:xfrm>
          <a:ln w="12700" cap="flat">
            <a:solidFill>
              <a:schemeClr val="tx1"/>
            </a:solidFill>
          </a:ln>
        </p:spPr>
      </p:sp>
    </p:spTree>
    <p:extLst>
      <p:ext uri="{BB962C8B-B14F-4D97-AF65-F5344CB8AC3E}">
        <p14:creationId xmlns:p14="http://schemas.microsoft.com/office/powerpoint/2010/main" val="2926226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5235721-67EF-4366-AAB7-25CE5CEB9A5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8B224D-4F50-4FCB-93F9-00377857FA9C}"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a:extLst>
              <a:ext uri="{FF2B5EF4-FFF2-40B4-BE49-F238E27FC236}">
                <a16:creationId xmlns:a16="http://schemas.microsoft.com/office/drawing/2014/main" id="{E67D2CC7-FC08-4CE0-B39D-0071864E6B42}"/>
              </a:ext>
            </a:extLst>
          </p:cNvPr>
          <p:cNvSpPr>
            <a:spLocks noChangeArrowheads="1" noTextEdit="1"/>
          </p:cNvSpPr>
          <p:nvPr>
            <p:ph type="sldImg"/>
          </p:nvPr>
        </p:nvSpPr>
        <p:spPr>
          <a:ln/>
        </p:spPr>
      </p:sp>
      <p:sp>
        <p:nvSpPr>
          <p:cNvPr id="93188" name="Rectangle 3">
            <a:extLst>
              <a:ext uri="{FF2B5EF4-FFF2-40B4-BE49-F238E27FC236}">
                <a16:creationId xmlns:a16="http://schemas.microsoft.com/office/drawing/2014/main" id="{510F5180-05D2-4253-83C3-CC5064681E98}"/>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7611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C0B00128-4196-4A00-8A70-8414C6AC702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fld id="{44FC446D-C41B-4CCF-97CA-F66FB02DE441}" type="slidenum">
              <a:rPr lang="en-US" altLang="en-US" sz="1200" b="0"/>
              <a:pPr/>
              <a:t>30</a:t>
            </a:fld>
            <a:endParaRPr lang="en-US" altLang="en-US" sz="1200" b="0"/>
          </a:p>
        </p:txBody>
      </p:sp>
      <p:sp>
        <p:nvSpPr>
          <p:cNvPr id="82947" name="Rectangle 2">
            <a:extLst>
              <a:ext uri="{FF2B5EF4-FFF2-40B4-BE49-F238E27FC236}">
                <a16:creationId xmlns:a16="http://schemas.microsoft.com/office/drawing/2014/main" id="{4432F54B-8F71-4389-A5F3-377D4E85BD6C}"/>
              </a:ext>
            </a:extLst>
          </p:cNvPr>
          <p:cNvSpPr>
            <a:spLocks noChangeArrowheads="1"/>
          </p:cNvSpPr>
          <p:nvPr>
            <p:ph type="sldImg"/>
          </p:nvPr>
        </p:nvSpPr>
        <p:spPr>
          <a:xfrm>
            <a:off x="1295400" y="228600"/>
            <a:ext cx="4211638" cy="3157538"/>
          </a:xfrm>
          <a:solidFill>
            <a:srgbClr val="FFFFFF"/>
          </a:solidFill>
          <a:ln/>
        </p:spPr>
      </p:sp>
      <p:sp>
        <p:nvSpPr>
          <p:cNvPr id="82948" name="Rectangle 3">
            <a:extLst>
              <a:ext uri="{FF2B5EF4-FFF2-40B4-BE49-F238E27FC236}">
                <a16:creationId xmlns:a16="http://schemas.microsoft.com/office/drawing/2014/main" id="{BFFD67F8-944B-4345-A520-B19099C57369}"/>
              </a:ext>
            </a:extLst>
          </p:cNvPr>
          <p:cNvSpPr>
            <a:spLocks noChangeArrowheads="1"/>
          </p:cNvSpPr>
          <p:nvPr>
            <p:ph type="body" idx="1"/>
          </p:nvPr>
        </p:nvSpPr>
        <p:spPr bwMode="auto">
          <a:xfrm>
            <a:off x="457200" y="3581400"/>
            <a:ext cx="5986463" cy="4953000"/>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440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6AAF9BF-6A8C-439C-9FE3-84101838214E}" type="slidenum">
              <a:rPr lang="en-US" altLang="en-US"/>
              <a:pPr/>
              <a:t>33</a:t>
            </a:fld>
            <a:endParaRPr lang="en-US" altLang="en-US"/>
          </a:p>
        </p:txBody>
      </p:sp>
      <p:sp>
        <p:nvSpPr>
          <p:cNvPr id="2093058"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093059"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47</a:t>
            </a:r>
          </a:p>
        </p:txBody>
      </p:sp>
      <p:sp>
        <p:nvSpPr>
          <p:cNvPr id="2093060"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093061"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093062" name="Rectangle 6"/>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
        <p:nvSpPr>
          <p:cNvPr id="2093063" name="Rectangle 7"/>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66361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91AB08D-1FC2-4C06-8496-EFDECCD06D4E}" type="slidenum">
              <a:rPr lang="en-US" altLang="en-US"/>
              <a:pPr/>
              <a:t>34</a:t>
            </a:fld>
            <a:endParaRPr lang="en-US" altLang="en-US"/>
          </a:p>
        </p:txBody>
      </p:sp>
      <p:sp>
        <p:nvSpPr>
          <p:cNvPr id="2097154"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097155"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49</a:t>
            </a:r>
          </a:p>
        </p:txBody>
      </p:sp>
      <p:sp>
        <p:nvSpPr>
          <p:cNvPr id="2097156"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097157"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097158"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97159"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458506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6B5ED9D-558E-4120-AE48-AE9CFDA9F214}" type="slidenum">
              <a:rPr lang="en-US" altLang="en-US"/>
              <a:pPr/>
              <a:t>35</a:t>
            </a:fld>
            <a:endParaRPr lang="en-US" altLang="en-US"/>
          </a:p>
        </p:txBody>
      </p:sp>
      <p:sp>
        <p:nvSpPr>
          <p:cNvPr id="2099202"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099203"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50</a:t>
            </a:r>
          </a:p>
        </p:txBody>
      </p:sp>
      <p:sp>
        <p:nvSpPr>
          <p:cNvPr id="2099204"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099205"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099206"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99207"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1264542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C3CA5578-5AC9-4AE9-A840-D5ACB8682A85}" type="slidenum">
              <a:rPr lang="en-US" altLang="en-US"/>
              <a:pPr/>
              <a:t>37</a:t>
            </a:fld>
            <a:endParaRPr lang="en-US" altLang="en-US"/>
          </a:p>
        </p:txBody>
      </p:sp>
      <p:sp>
        <p:nvSpPr>
          <p:cNvPr id="2103298"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3299"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53</a:t>
            </a:r>
          </a:p>
        </p:txBody>
      </p:sp>
      <p:sp>
        <p:nvSpPr>
          <p:cNvPr id="2103300"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3301"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3302"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3303"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68</a:t>
            </a:r>
          </a:p>
        </p:txBody>
      </p:sp>
      <p:sp>
        <p:nvSpPr>
          <p:cNvPr id="2103304"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3305"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3306"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03307"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dirty="0"/>
              <a:t>An Actor differs from a user.  A user is a human that uses the system, whereas an Actor represents the specific role a user can play.  For example, John Smith is a user but he may play the role of </a:t>
            </a:r>
            <a:r>
              <a:rPr lang="en-AU" altLang="en-US" dirty="0" err="1"/>
              <a:t>a</a:t>
            </a:r>
            <a:r>
              <a:rPr lang="en-AU" altLang="en-US" dirty="0"/>
              <a:t> Account Manager or Customer Service Operator at different time.  These would be two separate actors.</a:t>
            </a:r>
          </a:p>
          <a:p>
            <a:endParaRPr lang="en-AU" altLang="en-US" dirty="0"/>
          </a:p>
          <a:p>
            <a:r>
              <a:rPr lang="en-AU" altLang="en-US" dirty="0"/>
              <a:t>A starting point for finding Actors is to ask:</a:t>
            </a:r>
          </a:p>
          <a:p>
            <a:endParaRPr lang="en-AU" altLang="en-US" dirty="0"/>
          </a:p>
          <a:p>
            <a:r>
              <a:rPr lang="en-AU" altLang="en-US" dirty="0"/>
              <a:t>∑	"Who are the people that this system is supposed to help?"</a:t>
            </a:r>
          </a:p>
          <a:p>
            <a:endParaRPr lang="en-AU" altLang="en-US" dirty="0"/>
          </a:p>
          <a:p>
            <a:r>
              <a:rPr lang="en-AU" altLang="en-US" dirty="0"/>
              <a:t>∑	"What systems interact with this system?"</a:t>
            </a:r>
          </a:p>
          <a:p>
            <a:endParaRPr lang="en-AU" altLang="en-US" dirty="0"/>
          </a:p>
          <a:p>
            <a:r>
              <a:rPr lang="en-AU" altLang="en-US" dirty="0"/>
              <a:t>∑	"What systems are used by this system?"</a:t>
            </a:r>
          </a:p>
          <a:p>
            <a:endParaRPr lang="en-AU" altLang="en-US" dirty="0"/>
          </a:p>
          <a:p>
            <a:r>
              <a:rPr lang="en-AU" altLang="en-US" dirty="0"/>
              <a:t>Note that time can be viewed as an Actor as it can trigger certain activities. Under this circumstance, the Actor may be represented as a </a:t>
            </a:r>
            <a:r>
              <a:rPr lang="en-AU" altLang="en-US" dirty="0" err="1"/>
              <a:t>ìclock</a:t>
            </a:r>
            <a:r>
              <a:rPr lang="en-AU" altLang="en-US" dirty="0"/>
              <a:t> and calendar".</a:t>
            </a:r>
          </a:p>
          <a:p>
            <a:endParaRPr lang="en-AU" altLang="en-US" dirty="0"/>
          </a:p>
          <a:p>
            <a:endParaRPr lang="en-AU" altLang="en-US" dirty="0"/>
          </a:p>
        </p:txBody>
      </p:sp>
    </p:spTree>
    <p:extLst>
      <p:ext uri="{BB962C8B-B14F-4D97-AF65-F5344CB8AC3E}">
        <p14:creationId xmlns:p14="http://schemas.microsoft.com/office/powerpoint/2010/main" val="3192020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18005E1-22BC-4298-AB18-2BE54F9C6475}" type="slidenum">
              <a:rPr lang="en-US" altLang="en-US"/>
              <a:pPr/>
              <a:t>38</a:t>
            </a:fld>
            <a:endParaRPr lang="en-US" altLang="en-US"/>
          </a:p>
        </p:txBody>
      </p:sp>
      <p:sp>
        <p:nvSpPr>
          <p:cNvPr id="2105346"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5347"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54</a:t>
            </a:r>
          </a:p>
        </p:txBody>
      </p:sp>
      <p:sp>
        <p:nvSpPr>
          <p:cNvPr id="2105348"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5349"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5350"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05351"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376146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5327F6F-DEAC-46F4-AC5F-649C6EF85F71}" type="slidenum">
              <a:rPr lang="en-US" altLang="en-US"/>
              <a:pPr/>
              <a:t>43</a:t>
            </a:fld>
            <a:endParaRPr lang="en-US" altLang="en-US"/>
          </a:p>
        </p:txBody>
      </p:sp>
      <p:sp>
        <p:nvSpPr>
          <p:cNvPr id="2107394"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7395"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55</a:t>
            </a:r>
          </a:p>
        </p:txBody>
      </p:sp>
      <p:sp>
        <p:nvSpPr>
          <p:cNvPr id="2107396"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7397"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07398" name="Rectangle 6"/>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
        <p:nvSpPr>
          <p:cNvPr id="2107399" name="Rectangle 7"/>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385500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274E982-A0F7-42A0-A866-B1E9BE1D1E39}" type="slidenum">
              <a:rPr lang="en-US" altLang="en-US"/>
              <a:pPr/>
              <a:t>48</a:t>
            </a:fld>
            <a:endParaRPr lang="en-US" altLang="en-US"/>
          </a:p>
        </p:txBody>
      </p:sp>
      <p:sp>
        <p:nvSpPr>
          <p:cNvPr id="2120706"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0707"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61</a:t>
            </a:r>
          </a:p>
        </p:txBody>
      </p:sp>
      <p:sp>
        <p:nvSpPr>
          <p:cNvPr id="2120708"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0709"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0710" name="Rectangle 6"/>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
        <p:nvSpPr>
          <p:cNvPr id="2120711" name="Rectangle 7"/>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126991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DB5E8B0-0024-442F-A3A1-9F6C3E8685AD}" type="slidenum">
              <a:rPr lang="en-US" altLang="en-US"/>
              <a:pPr/>
              <a:t>49</a:t>
            </a:fld>
            <a:endParaRPr lang="en-US" altLang="en-US"/>
          </a:p>
        </p:txBody>
      </p:sp>
      <p:sp>
        <p:nvSpPr>
          <p:cNvPr id="2122754"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2755"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62</a:t>
            </a:r>
          </a:p>
        </p:txBody>
      </p:sp>
      <p:sp>
        <p:nvSpPr>
          <p:cNvPr id="2122756"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2757"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2758"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22759"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2898801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2CFB6CB-A07A-41F9-A71C-1F5802199BA0}" type="slidenum">
              <a:rPr lang="en-US" altLang="en-US"/>
              <a:pPr/>
              <a:t>50</a:t>
            </a:fld>
            <a:endParaRPr lang="en-US" altLang="en-US"/>
          </a:p>
        </p:txBody>
      </p:sp>
      <p:sp>
        <p:nvSpPr>
          <p:cNvPr id="2124802"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4803"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63</a:t>
            </a:r>
          </a:p>
        </p:txBody>
      </p:sp>
      <p:sp>
        <p:nvSpPr>
          <p:cNvPr id="2124804"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4805"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4806" name="Rectangle 6"/>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
        <p:nvSpPr>
          <p:cNvPr id="2124807" name="Rectangle 7"/>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823954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CF356105-A304-4DDE-ACDD-34AFC7CFD48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BAA7918-518D-43D6-8D13-1D05F2F656CD}"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a:extLst>
              <a:ext uri="{FF2B5EF4-FFF2-40B4-BE49-F238E27FC236}">
                <a16:creationId xmlns:a16="http://schemas.microsoft.com/office/drawing/2014/main" id="{24E07D25-1A7C-41B8-AD4E-A860A02C8553}"/>
              </a:ext>
            </a:extLst>
          </p:cNvPr>
          <p:cNvSpPr>
            <a:spLocks noChangeArrowheads="1" noTextEdit="1"/>
          </p:cNvSpPr>
          <p:nvPr>
            <p:ph type="sldImg"/>
          </p:nvPr>
        </p:nvSpPr>
        <p:spPr>
          <a:ln/>
        </p:spPr>
      </p:sp>
      <p:sp>
        <p:nvSpPr>
          <p:cNvPr id="95236" name="Rectangle 3">
            <a:extLst>
              <a:ext uri="{FF2B5EF4-FFF2-40B4-BE49-F238E27FC236}">
                <a16:creationId xmlns:a16="http://schemas.microsoft.com/office/drawing/2014/main" id="{FB3F9746-01A4-47BF-8583-B41062F32DA3}"/>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dirty="0">
                <a:latin typeface="Times" panose="02020603050405020304" pitchFamily="18" charset="0"/>
                <a:ea typeface="ＭＳ Ｐゴシック" panose="020B0600070205080204" pitchFamily="34" charset="-128"/>
              </a:rPr>
              <a:t>SOURCES FOR F14 Flyby sources on You-Tube:</a:t>
            </a:r>
          </a:p>
          <a:p>
            <a:r>
              <a:rPr lang="de-DE" altLang="en-US" dirty="0">
                <a:latin typeface="Times" panose="02020603050405020304" pitchFamily="18" charset="0"/>
                <a:ea typeface="ＭＳ Ｐゴシック" panose="020B0600070205080204" pitchFamily="34" charset="-128"/>
              </a:rPr>
              <a:t>	</a:t>
            </a:r>
            <a:r>
              <a:rPr lang="de-DE" altLang="en-US" b="1" dirty="0">
                <a:latin typeface="Times" panose="02020603050405020304" pitchFamily="18" charset="0"/>
                <a:ea typeface="ＭＳ Ｐゴシック" panose="020B0600070205080204" pitchFamily="34" charset="-128"/>
              </a:rPr>
              <a:t>Sonic Boom - Extreme Close Fly By: </a:t>
            </a:r>
            <a:r>
              <a:rPr lang="de-DE" altLang="en-US" dirty="0">
                <a:latin typeface="Times" panose="02020603050405020304" pitchFamily="18" charset="0"/>
                <a:ea typeface="ＭＳ Ｐゴシック" panose="020B0600070205080204" pitchFamily="34" charset="-128"/>
              </a:rPr>
              <a:t>http://www.youtube.com/watch?v=QX04ySm4TTk</a:t>
            </a:r>
            <a:endParaRPr lang="en-US" altLang="en-US" dirty="0">
              <a:latin typeface="Times" panose="02020603050405020304" pitchFamily="18" charset="0"/>
              <a:ea typeface="ＭＳ Ｐゴシック" panose="020B0600070205080204" pitchFamily="34" charset="-128"/>
            </a:endParaRPr>
          </a:p>
          <a:p>
            <a:r>
              <a:rPr lang="en-US" altLang="en-US" dirty="0">
                <a:latin typeface="Times" panose="02020603050405020304" pitchFamily="18" charset="0"/>
                <a:ea typeface="ＭＳ Ｐゴシック" panose="020B0600070205080204" pitchFamily="34" charset="-128"/>
              </a:rPr>
              <a:t>	</a:t>
            </a:r>
            <a:r>
              <a:rPr lang="de-DE" altLang="en-US" b="1" dirty="0">
                <a:latin typeface="Times" panose="02020603050405020304" pitchFamily="18" charset="0"/>
                <a:ea typeface="ＭＳ Ｐゴシック" panose="020B0600070205080204" pitchFamily="34" charset="-128"/>
              </a:rPr>
              <a:t>Awesome SONIC BOOM: </a:t>
            </a:r>
            <a:r>
              <a:rPr lang="de-DE" altLang="en-US" dirty="0">
                <a:latin typeface="Times" panose="02020603050405020304" pitchFamily="18" charset="0"/>
                <a:ea typeface="ＭＳ Ｐゴシック" panose="020B0600070205080204" pitchFamily="34" charset="-128"/>
              </a:rPr>
              <a:t>http://www.youtube.com/watch?v=jZ3Hhdr8EjI</a:t>
            </a:r>
            <a:endParaRPr lang="en-US" altLang="en-US" dirty="0">
              <a:latin typeface="Times" panose="02020603050405020304" pitchFamily="18" charset="0"/>
              <a:ea typeface="ＭＳ Ｐゴシック" panose="020B0600070205080204" pitchFamily="34" charset="-128"/>
            </a:endParaRPr>
          </a:p>
          <a:p>
            <a:r>
              <a:rPr lang="en-US" altLang="en-US" dirty="0">
                <a:latin typeface="Times" panose="02020603050405020304" pitchFamily="18" charset="0"/>
                <a:ea typeface="ＭＳ Ｐゴシック" panose="020B0600070205080204" pitchFamily="34" charset="-128"/>
              </a:rPr>
              <a:t> </a:t>
            </a:r>
          </a:p>
          <a:p>
            <a:endParaRPr lang="en-US" altLang="en-US" dirty="0">
              <a:latin typeface="Times" panose="02020603050405020304" pitchFamily="18" charset="0"/>
              <a:ea typeface="ＭＳ Ｐゴシック" panose="020B0600070205080204" pitchFamily="34" charset="-128"/>
            </a:endParaRPr>
          </a:p>
          <a:p>
            <a:r>
              <a:rPr lang="en-US" altLang="en-US" dirty="0">
                <a:latin typeface="Times" panose="02020603050405020304" pitchFamily="18" charset="0"/>
                <a:ea typeface="ＭＳ Ｐゴシック" panose="020B0600070205080204" pitchFamily="34" charset="-128"/>
              </a:rPr>
              <a:t>A view is a subset of a model that makes it more understandable</a:t>
            </a:r>
          </a:p>
          <a:p>
            <a:endParaRPr lang="en-US" altLang="en-US" dirty="0">
              <a:latin typeface="Times" panose="02020603050405020304" pitchFamily="18" charset="0"/>
              <a:ea typeface="ＭＳ Ｐゴシック" panose="020B0600070205080204" pitchFamily="34" charset="-128"/>
            </a:endParaRPr>
          </a:p>
          <a:p>
            <a:r>
              <a:rPr lang="en-US" altLang="en-US" dirty="0" err="1">
                <a:latin typeface="Times" panose="02020603050405020304" pitchFamily="18" charset="0"/>
                <a:ea typeface="ＭＳ Ｐゴシック" panose="020B0600070205080204" pitchFamily="34" charset="-128"/>
              </a:rPr>
              <a:t>Alle</a:t>
            </a:r>
            <a:r>
              <a:rPr lang="en-US" altLang="en-US" dirty="0">
                <a:latin typeface="Times" panose="02020603050405020304" pitchFamily="18" charset="0"/>
                <a:ea typeface="ＭＳ Ｐゴシック" panose="020B0600070205080204" pitchFamily="34" charset="-128"/>
              </a:rPr>
              <a:t> the blueprints needed to build a scale model are a view of  the scale model.</a:t>
            </a:r>
          </a:p>
          <a:p>
            <a:endParaRPr lang="en-US" altLang="en-US" dirty="0">
              <a:latin typeface="Times" panose="02020603050405020304" pitchFamily="18" charset="0"/>
              <a:ea typeface="ＭＳ Ｐゴシック" panose="020B0600070205080204" pitchFamily="34" charset="-128"/>
            </a:endParaRPr>
          </a:p>
          <a:p>
            <a:r>
              <a:rPr lang="en-US" altLang="en-US" dirty="0">
                <a:latin typeface="Times" panose="02020603050405020304" pitchFamily="18" charset="0"/>
                <a:ea typeface="ＭＳ Ｐゴシック" panose="020B0600070205080204" pitchFamily="34" charset="-128"/>
              </a:rPr>
              <a:t>The film shows a flyby of a F-14 airplane at an aircraft carrier reaching supersonic speed. The sound wave can be well seen. </a:t>
            </a:r>
          </a:p>
        </p:txBody>
      </p:sp>
    </p:spTree>
    <p:extLst>
      <p:ext uri="{BB962C8B-B14F-4D97-AF65-F5344CB8AC3E}">
        <p14:creationId xmlns:p14="http://schemas.microsoft.com/office/powerpoint/2010/main" val="3561162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D01A152-8AD4-4DB9-B79E-9313BDFA5AEF}" type="slidenum">
              <a:rPr lang="en-US" altLang="en-US"/>
              <a:pPr/>
              <a:t>52</a:t>
            </a:fld>
            <a:endParaRPr lang="en-US" altLang="en-US"/>
          </a:p>
        </p:txBody>
      </p:sp>
      <p:sp>
        <p:nvSpPr>
          <p:cNvPr id="2129922"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9923"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65</a:t>
            </a:r>
          </a:p>
        </p:txBody>
      </p:sp>
      <p:sp>
        <p:nvSpPr>
          <p:cNvPr id="2129924"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9925"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29926" name="Rectangle 6"/>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
        <p:nvSpPr>
          <p:cNvPr id="2129927" name="Rectangle 7"/>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925022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37DD466D-4B1F-4E59-A36D-BB0D4FB55261}" type="slidenum">
              <a:rPr lang="en-US" altLang="en-US"/>
              <a:pPr/>
              <a:t>53</a:t>
            </a:fld>
            <a:endParaRPr lang="en-US" altLang="en-US"/>
          </a:p>
        </p:txBody>
      </p:sp>
      <p:sp>
        <p:nvSpPr>
          <p:cNvPr id="2131970"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1971"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66</a:t>
            </a:r>
          </a:p>
        </p:txBody>
      </p:sp>
      <p:sp>
        <p:nvSpPr>
          <p:cNvPr id="2131972"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1973"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1974"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1975"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72</a:t>
            </a:r>
          </a:p>
        </p:txBody>
      </p:sp>
      <p:sp>
        <p:nvSpPr>
          <p:cNvPr id="2131976"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1977"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1978"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31979"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The separation of Actors and External Systems is often required when the requirements of a client/server environment are being explored. Consider the case study. Letís assume that the Mail Users wish to be able to receive mail posted from outside the organisation. The external mail items may be retrieved periodically from the an External Mail Service. To represent this on a Business Scenario Model, we may identify the External Mail Service as an external system and a Clock and Calendar Actor who periodically initiates (through a scenario) a request to receive external mail from the external mail service. </a:t>
            </a:r>
          </a:p>
        </p:txBody>
      </p:sp>
    </p:spTree>
    <p:extLst>
      <p:ext uri="{BB962C8B-B14F-4D97-AF65-F5344CB8AC3E}">
        <p14:creationId xmlns:p14="http://schemas.microsoft.com/office/powerpoint/2010/main" val="3391882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355977F3-4C53-4BBA-9E6D-E1AA5341FDA0}" type="slidenum">
              <a:rPr lang="en-US" altLang="en-US"/>
              <a:pPr/>
              <a:t>54</a:t>
            </a:fld>
            <a:endParaRPr lang="en-US" altLang="en-US"/>
          </a:p>
        </p:txBody>
      </p:sp>
      <p:sp>
        <p:nvSpPr>
          <p:cNvPr id="2136066"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6067"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68</a:t>
            </a:r>
          </a:p>
        </p:txBody>
      </p:sp>
      <p:sp>
        <p:nvSpPr>
          <p:cNvPr id="2136068"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6069"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6070"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6071"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74</a:t>
            </a:r>
          </a:p>
        </p:txBody>
      </p:sp>
      <p:sp>
        <p:nvSpPr>
          <p:cNvPr id="2136072"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6073"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6074"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36075"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Given that Actors perform business scenarios, by examining each Actor in turn and identifying ways in which they interact with the domain (the different scenarios that the Actor performs), it is possible to define the required functionality of the business domain(s).</a:t>
            </a:r>
          </a:p>
        </p:txBody>
      </p:sp>
    </p:spTree>
    <p:extLst>
      <p:ext uri="{BB962C8B-B14F-4D97-AF65-F5344CB8AC3E}">
        <p14:creationId xmlns:p14="http://schemas.microsoft.com/office/powerpoint/2010/main" val="3719143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9CCA0C0-F213-47A2-BA1B-ADBB550E3CA0}" type="slidenum">
              <a:rPr lang="en-US" altLang="en-US"/>
              <a:pPr/>
              <a:t>55</a:t>
            </a:fld>
            <a:endParaRPr lang="en-US" altLang="en-US"/>
          </a:p>
        </p:txBody>
      </p:sp>
      <p:sp>
        <p:nvSpPr>
          <p:cNvPr id="2138114"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8115"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69</a:t>
            </a:r>
          </a:p>
        </p:txBody>
      </p:sp>
      <p:sp>
        <p:nvSpPr>
          <p:cNvPr id="2138116"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8117"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38118"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38119"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821382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36C0A2A6-9CD4-452E-B8B1-5BCB75C445EA}" type="slidenum">
              <a:rPr lang="en-US" altLang="en-US"/>
              <a:pPr/>
              <a:t>56</a:t>
            </a:fld>
            <a:endParaRPr lang="en-US" altLang="en-US"/>
          </a:p>
        </p:txBody>
      </p:sp>
      <p:sp>
        <p:nvSpPr>
          <p:cNvPr id="2140162"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0163"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70</a:t>
            </a:r>
          </a:p>
        </p:txBody>
      </p:sp>
      <p:sp>
        <p:nvSpPr>
          <p:cNvPr id="2140164"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0165"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0166"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0167"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75</a:t>
            </a:r>
          </a:p>
        </p:txBody>
      </p:sp>
      <p:sp>
        <p:nvSpPr>
          <p:cNvPr id="2140168"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0169"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0170"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40171"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A useful question to ask of a business scenario is "Are there two ways to implement this scenario?" and try to think of both a manual and an automated way.  This will force the scenario to be written in a non application/technology manner.</a:t>
            </a:r>
          </a:p>
        </p:txBody>
      </p:sp>
    </p:spTree>
    <p:extLst>
      <p:ext uri="{BB962C8B-B14F-4D97-AF65-F5344CB8AC3E}">
        <p14:creationId xmlns:p14="http://schemas.microsoft.com/office/powerpoint/2010/main" val="3602331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EE85FC4-8473-499A-BC07-FB057968C295}" type="slidenum">
              <a:rPr lang="en-US" altLang="en-US"/>
              <a:pPr/>
              <a:t>57</a:t>
            </a:fld>
            <a:endParaRPr lang="en-US" altLang="en-US"/>
          </a:p>
        </p:txBody>
      </p:sp>
      <p:sp>
        <p:nvSpPr>
          <p:cNvPr id="2142210"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2211"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71</a:t>
            </a:r>
          </a:p>
        </p:txBody>
      </p:sp>
      <p:sp>
        <p:nvSpPr>
          <p:cNvPr id="2142212"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2213"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2214" name="Rectangle 6"/>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
        <p:nvSpPr>
          <p:cNvPr id="2142215" name="Rectangle 7"/>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537685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4625D85-1F3E-451D-B9D3-2033418CEC86}" type="slidenum">
              <a:rPr lang="en-US" altLang="en-US"/>
              <a:pPr/>
              <a:t>62</a:t>
            </a:fld>
            <a:endParaRPr lang="en-US" altLang="en-US"/>
          </a:p>
        </p:txBody>
      </p:sp>
      <p:sp>
        <p:nvSpPr>
          <p:cNvPr id="2144258"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4259"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72</a:t>
            </a:r>
          </a:p>
        </p:txBody>
      </p:sp>
      <p:sp>
        <p:nvSpPr>
          <p:cNvPr id="2144260"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4261"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44262"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44263"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383925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0EF3E15-01B6-40EB-8432-0A72BB86FD38}" type="slidenum">
              <a:rPr lang="en-US" altLang="en-US"/>
              <a:pPr/>
              <a:t>63</a:t>
            </a:fld>
            <a:endParaRPr lang="en-US" altLang="en-US"/>
          </a:p>
        </p:txBody>
      </p:sp>
      <p:sp>
        <p:nvSpPr>
          <p:cNvPr id="2153474"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3475"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76</a:t>
            </a:r>
          </a:p>
        </p:txBody>
      </p:sp>
      <p:sp>
        <p:nvSpPr>
          <p:cNvPr id="2153476"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3477"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3478"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3479"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1058406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B5431FBE-FBD1-48B9-9CB9-370B4325AA4A}" type="slidenum">
              <a:rPr lang="en-US" altLang="en-US"/>
              <a:pPr/>
              <a:t>64</a:t>
            </a:fld>
            <a:endParaRPr lang="en-US" altLang="en-US"/>
          </a:p>
        </p:txBody>
      </p:sp>
      <p:sp>
        <p:nvSpPr>
          <p:cNvPr id="2155522"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5523"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77</a:t>
            </a:r>
          </a:p>
        </p:txBody>
      </p:sp>
      <p:sp>
        <p:nvSpPr>
          <p:cNvPr id="2155524"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5525"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5526"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5527"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80</a:t>
            </a:r>
          </a:p>
        </p:txBody>
      </p:sp>
      <p:sp>
        <p:nvSpPr>
          <p:cNvPr id="2155528"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5529"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5530"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5531"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Actors are shown to interact with the scenarios of a domain using the two headed arrow. Within a domain, scenarios may be related to each other through a uses or extends relationship. This type of relationship is shown on the graphical scenario diagram using a single headed arrow (see Task 7: Restructure the scenarios for a discussion of the uses and extends relationships).</a:t>
            </a:r>
          </a:p>
          <a:p>
            <a:endParaRPr lang="en-AU" altLang="en-US"/>
          </a:p>
        </p:txBody>
      </p:sp>
    </p:spTree>
    <p:extLst>
      <p:ext uri="{BB962C8B-B14F-4D97-AF65-F5344CB8AC3E}">
        <p14:creationId xmlns:p14="http://schemas.microsoft.com/office/powerpoint/2010/main" val="2180088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3814763" y="7938"/>
            <a:ext cx="29162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43363" name="Rectangle 3"/>
          <p:cNvSpPr>
            <a:spLocks noChangeArrowheads="1"/>
          </p:cNvSpPr>
          <p:nvPr/>
        </p:nvSpPr>
        <p:spPr bwMode="auto">
          <a:xfrm>
            <a:off x="3814763" y="9383713"/>
            <a:ext cx="29162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AU" altLang="en-US" sz="1000" i="1"/>
              <a:t>6</a:t>
            </a:r>
          </a:p>
        </p:txBody>
      </p:sp>
      <p:sp>
        <p:nvSpPr>
          <p:cNvPr id="143364" name="Rectangle 4"/>
          <p:cNvSpPr>
            <a:spLocks noChangeArrowheads="1"/>
          </p:cNvSpPr>
          <p:nvPr/>
        </p:nvSpPr>
        <p:spPr bwMode="auto">
          <a:xfrm>
            <a:off x="0" y="9383713"/>
            <a:ext cx="29162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43365" name="Rectangle 5"/>
          <p:cNvSpPr>
            <a:spLocks noChangeArrowheads="1"/>
          </p:cNvSpPr>
          <p:nvPr/>
        </p:nvSpPr>
        <p:spPr bwMode="auto">
          <a:xfrm>
            <a:off x="0" y="7938"/>
            <a:ext cx="29162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43366" name="Rectangle 6"/>
          <p:cNvSpPr>
            <a:spLocks noGrp="1" noRot="1" noChangeAspect="1" noChangeArrowheads="1" noTextEdit="1"/>
          </p:cNvSpPr>
          <p:nvPr>
            <p:ph type="sldImg"/>
          </p:nvPr>
        </p:nvSpPr>
        <p:spPr>
          <a:xfrm>
            <a:off x="911225" y="746125"/>
            <a:ext cx="4910138" cy="3683000"/>
          </a:xfrm>
          <a:ln cap="flat"/>
        </p:spPr>
      </p:sp>
      <p:sp>
        <p:nvSpPr>
          <p:cNvPr id="14336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991904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08DC7A4F-314F-4A5C-8628-1828ADD36C8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57FD7E4-20FE-4B8C-B0BD-994C967ABB8A}"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97283" name="Rectangle 2">
            <a:extLst>
              <a:ext uri="{FF2B5EF4-FFF2-40B4-BE49-F238E27FC236}">
                <a16:creationId xmlns:a16="http://schemas.microsoft.com/office/drawing/2014/main" id="{16EADD73-0CA8-427F-9492-D818E6800AC3}"/>
              </a:ext>
            </a:extLst>
          </p:cNvPr>
          <p:cNvSpPr>
            <a:spLocks noChangeArrowheads="1" noTextEdit="1"/>
          </p:cNvSpPr>
          <p:nvPr>
            <p:ph type="sldImg"/>
          </p:nvPr>
        </p:nvSpPr>
        <p:spPr>
          <a:ln/>
        </p:spPr>
      </p:sp>
      <p:sp>
        <p:nvSpPr>
          <p:cNvPr id="97284" name="Rectangle 3">
            <a:extLst>
              <a:ext uri="{FF2B5EF4-FFF2-40B4-BE49-F238E27FC236}">
                <a16:creationId xmlns:a16="http://schemas.microsoft.com/office/drawing/2014/main" id="{70126660-1015-4E86-B836-D5250AB90A83}"/>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a:latin typeface="Times" panose="02020603050405020304" pitchFamily="18" charset="0"/>
                <a:ea typeface="ＭＳ Ｐゴシック" panose="020B0600070205080204" pitchFamily="34" charset="-128"/>
              </a:rPr>
              <a:t>This is a graphical notation of a system. </a:t>
            </a:r>
          </a:p>
          <a:p>
            <a:r>
              <a:rPr lang="en-US" altLang="en-US">
                <a:latin typeface="Times" panose="02020603050405020304" pitchFamily="18" charset="0"/>
                <a:ea typeface="ＭＳ Ｐゴシック" panose="020B0600070205080204" pitchFamily="34" charset="-128"/>
              </a:rPr>
              <a:t>We show the systems and subsystems as areas, and annotate them with clouds containing the name of the system.</a:t>
            </a:r>
          </a:p>
          <a:p>
            <a:endParaRPr lang="en-US" altLang="en-US">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It is important to notice that we use this type of notation in many situations, we might write it down in the sand on the beach, we might use a napkin in a restaurant. </a:t>
            </a:r>
          </a:p>
          <a:p>
            <a:r>
              <a:rPr lang="en-US" altLang="en-US">
                <a:latin typeface="Times" panose="02020603050405020304" pitchFamily="18" charset="0"/>
                <a:ea typeface="ＭＳ Ｐゴシック" panose="020B0600070205080204" pitchFamily="34" charset="-128"/>
              </a:rPr>
              <a:t>It is a conceptual description of the system, using a freeformat notation. </a:t>
            </a:r>
          </a:p>
          <a:p>
            <a:r>
              <a:rPr lang="en-US" altLang="en-US">
                <a:latin typeface="Times" panose="02020603050405020304" pitchFamily="18" charset="0"/>
                <a:ea typeface="ＭＳ Ｐゴシック" panose="020B0600070205080204" pitchFamily="34" charset="-128"/>
              </a:rPr>
              <a:t>For this reason I call it the napkin notation</a:t>
            </a:r>
          </a:p>
        </p:txBody>
      </p:sp>
    </p:spTree>
    <p:extLst>
      <p:ext uri="{BB962C8B-B14F-4D97-AF65-F5344CB8AC3E}">
        <p14:creationId xmlns:p14="http://schemas.microsoft.com/office/powerpoint/2010/main" val="2033275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9AFCADA2-A51F-4A88-B82D-112A8503AB34}" type="slidenum">
              <a:rPr lang="en-US" altLang="en-US"/>
              <a:pPr/>
              <a:t>67</a:t>
            </a:fld>
            <a:endParaRPr lang="en-US" altLang="en-US"/>
          </a:p>
        </p:txBody>
      </p:sp>
      <p:sp>
        <p:nvSpPr>
          <p:cNvPr id="2157570"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7571"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78</a:t>
            </a:r>
          </a:p>
        </p:txBody>
      </p:sp>
      <p:sp>
        <p:nvSpPr>
          <p:cNvPr id="2157572"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7573"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7574"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7575"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81</a:t>
            </a:r>
          </a:p>
        </p:txBody>
      </p:sp>
      <p:sp>
        <p:nvSpPr>
          <p:cNvPr id="2157576"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7577"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7578"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7579"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When the requirements of a large problem are analysed using the Requirements Modelling process, they will often cover several subject areas.</a:t>
            </a:r>
          </a:p>
        </p:txBody>
      </p:sp>
    </p:spTree>
    <p:extLst>
      <p:ext uri="{BB962C8B-B14F-4D97-AF65-F5344CB8AC3E}">
        <p14:creationId xmlns:p14="http://schemas.microsoft.com/office/powerpoint/2010/main" val="2819316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FE6C4490-7A0B-4D01-9F67-15475A510AAE}" type="slidenum">
              <a:rPr lang="en-US" altLang="en-US"/>
              <a:pPr/>
              <a:t>68</a:t>
            </a:fld>
            <a:endParaRPr lang="en-US" altLang="en-US"/>
          </a:p>
        </p:txBody>
      </p:sp>
      <p:sp>
        <p:nvSpPr>
          <p:cNvPr id="2159618"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9619"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79</a:t>
            </a:r>
          </a:p>
        </p:txBody>
      </p:sp>
      <p:sp>
        <p:nvSpPr>
          <p:cNvPr id="2159620"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9621"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9622"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9623"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101</a:t>
            </a:r>
          </a:p>
        </p:txBody>
      </p:sp>
      <p:sp>
        <p:nvSpPr>
          <p:cNvPr id="2159624"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9625"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59626"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9627"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This illustrates a possible graphical scenario diagram that identifies five subject areas within a manufacturing domain (Production Planning, Inventory, Production Scheduling, Process Control and Production Process). In addition, a textual account of each Actor, scenario and subject areas would be recorded as part of the Scenario Model.</a:t>
            </a:r>
          </a:p>
          <a:p>
            <a:endParaRPr lang="en-AU" altLang="en-US"/>
          </a:p>
          <a:p>
            <a:r>
              <a:rPr lang="en-AU" altLang="en-US"/>
              <a:t>If the project is exploring a domain that exists within a work programme, the project responsibilities will already be defined in terms of subject areas. These subject areas are identified within the Programme Requirements Model. The Business Scenario Model must therefore work within the bounds of these subject areas. It is possible for a project to refine the programme level definition of the subject areas, and identify subject areas that exist inside the bounds of the scoping subject areas.</a:t>
            </a:r>
          </a:p>
        </p:txBody>
      </p:sp>
    </p:spTree>
    <p:extLst>
      <p:ext uri="{BB962C8B-B14F-4D97-AF65-F5344CB8AC3E}">
        <p14:creationId xmlns:p14="http://schemas.microsoft.com/office/powerpoint/2010/main" val="985504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6542596-E5D4-48DC-AA9F-4FA1B2EE88DF}" type="slidenum">
              <a:rPr lang="en-US" altLang="en-US"/>
              <a:pPr/>
              <a:t>69</a:t>
            </a:fld>
            <a:endParaRPr lang="en-US" altLang="en-US"/>
          </a:p>
        </p:txBody>
      </p:sp>
      <p:sp>
        <p:nvSpPr>
          <p:cNvPr id="2165762"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65763"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83</a:t>
            </a:r>
          </a:p>
        </p:txBody>
      </p:sp>
      <p:sp>
        <p:nvSpPr>
          <p:cNvPr id="2165764"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65765"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65766"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65767"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4125649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F6A9E72-CACC-40B8-B831-F37BF0834C37}" type="slidenum">
              <a:rPr lang="en-US" altLang="en-US"/>
              <a:pPr/>
              <a:t>71</a:t>
            </a:fld>
            <a:endParaRPr lang="en-US" altLang="en-US"/>
          </a:p>
        </p:txBody>
      </p:sp>
      <p:sp>
        <p:nvSpPr>
          <p:cNvPr id="2167810"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67811"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84</a:t>
            </a:r>
          </a:p>
        </p:txBody>
      </p:sp>
      <p:sp>
        <p:nvSpPr>
          <p:cNvPr id="2167812"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67813"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67814"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67815"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16500327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F2D6C66-C7C9-402B-9CD3-4A9BEFDA0A7C}" type="slidenum">
              <a:rPr lang="en-US" altLang="en-US"/>
              <a:pPr/>
              <a:t>72</a:t>
            </a:fld>
            <a:endParaRPr lang="en-US" altLang="en-US"/>
          </a:p>
        </p:txBody>
      </p:sp>
      <p:sp>
        <p:nvSpPr>
          <p:cNvPr id="2169858"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69859"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85</a:t>
            </a:r>
          </a:p>
        </p:txBody>
      </p:sp>
      <p:sp>
        <p:nvSpPr>
          <p:cNvPr id="2169860"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69861"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69862"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69863"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766190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414EEF31-D9C8-4006-BE7B-C87F1774954B}" type="slidenum">
              <a:rPr lang="en-US" altLang="en-US"/>
              <a:pPr/>
              <a:t>73</a:t>
            </a:fld>
            <a:endParaRPr lang="en-US" altLang="en-US"/>
          </a:p>
        </p:txBody>
      </p:sp>
      <p:sp>
        <p:nvSpPr>
          <p:cNvPr id="2620418"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620419"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73</a:t>
            </a:r>
          </a:p>
        </p:txBody>
      </p:sp>
      <p:sp>
        <p:nvSpPr>
          <p:cNvPr id="2620420"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620421"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620422"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620423"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78</a:t>
            </a:r>
          </a:p>
        </p:txBody>
      </p:sp>
      <p:sp>
        <p:nvSpPr>
          <p:cNvPr id="2620424"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620425"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620426" name="Rectangle 10"/>
          <p:cNvSpPr>
            <a:spLocks noGrp="1" noRot="1" noChangeAspect="1" noChangeArrowheads="1" noTextEdit="1"/>
          </p:cNvSpPr>
          <p:nvPr>
            <p:ph type="sldImg"/>
          </p:nvPr>
        </p:nvSpPr>
        <p:spPr>
          <a:xfrm>
            <a:off x="925513" y="750888"/>
            <a:ext cx="4946650" cy="3709987"/>
          </a:xfrm>
          <a:ln w="12700" cap="flat">
            <a:solidFill>
              <a:schemeClr val="tx1"/>
            </a:solidFill>
          </a:ln>
          <a:extLst>
            <a:ext uri="{909E8E84-426E-40DD-AFC4-6F175D3DCCD1}">
              <a14:hiddenFill xmlns:a14="http://schemas.microsoft.com/office/drawing/2010/main">
                <a:noFill/>
              </a14:hiddenFill>
            </a:ext>
          </a:extLst>
        </p:spPr>
      </p:sp>
      <p:sp>
        <p:nvSpPr>
          <p:cNvPr id="2620427" name="Rectangle 11"/>
          <p:cNvSpPr>
            <a:spLocks noGrp="1" noChangeArrowheads="1"/>
          </p:cNvSpPr>
          <p:nvPr>
            <p:ph type="body" idx="1"/>
          </p:nvPr>
        </p:nvSpPr>
        <p:spPr>
          <a:xfrm>
            <a:off x="825500" y="4721225"/>
            <a:ext cx="5146675" cy="3911600"/>
          </a:xfrm>
          <a:noFill/>
          <a:ln/>
        </p:spPr>
        <p:txBody>
          <a:bodyPr lIns="89219" tIns="44609" rIns="89219" bIns="44609"/>
          <a:lstStyle/>
          <a:p>
            <a:r>
              <a:rPr lang="en-AU" altLang="en-US"/>
              <a:t>Business scenarios are recorded in accordance with the template presented in Book 5.</a:t>
            </a:r>
          </a:p>
          <a:p>
            <a:r>
              <a:rPr lang="en-AU" altLang="en-US"/>
              <a:t>When the template is used, all sections must be complete. If there is no valid statement for a section (ie. there are no alternative courses at this time), then a statement of none should be recorded.</a:t>
            </a:r>
          </a:p>
          <a:p>
            <a:r>
              <a:rPr lang="en-AU" altLang="en-US"/>
              <a:t>When the scenario text section is completed, ensure that the text is well structured.</a:t>
            </a:r>
          </a:p>
        </p:txBody>
      </p:sp>
    </p:spTree>
    <p:extLst>
      <p:ext uri="{BB962C8B-B14F-4D97-AF65-F5344CB8AC3E}">
        <p14:creationId xmlns:p14="http://schemas.microsoft.com/office/powerpoint/2010/main" val="2456199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109E370-F655-4C58-8E7F-50FBEF2D42C0}" type="slidenum">
              <a:rPr lang="en-US" altLang="en-US"/>
              <a:pPr/>
              <a:t>75</a:t>
            </a:fld>
            <a:endParaRPr lang="en-US" altLang="en-US"/>
          </a:p>
        </p:txBody>
      </p:sp>
      <p:sp>
        <p:nvSpPr>
          <p:cNvPr id="2623490"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623491"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74</a:t>
            </a:r>
          </a:p>
        </p:txBody>
      </p:sp>
      <p:sp>
        <p:nvSpPr>
          <p:cNvPr id="2623492"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623493"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623494" name="Rectangle 6"/>
          <p:cNvSpPr>
            <a:spLocks noGrp="1" noChangeArrowheads="1"/>
          </p:cNvSpPr>
          <p:nvPr>
            <p:ph type="body" idx="1"/>
          </p:nvPr>
        </p:nvSpPr>
        <p:spPr>
          <a:xfrm>
            <a:off x="825500" y="4721225"/>
            <a:ext cx="5146675" cy="3911600"/>
          </a:xfrm>
          <a:ln/>
        </p:spPr>
        <p:txBody>
          <a:bodyPr lIns="89219" tIns="44609" rIns="89219" bIns="44609"/>
          <a:lstStyle/>
          <a:p>
            <a:endParaRPr lang="en-AU" altLang="en-US"/>
          </a:p>
        </p:txBody>
      </p:sp>
      <p:sp>
        <p:nvSpPr>
          <p:cNvPr id="2623495" name="Rectangle 7"/>
          <p:cNvSpPr>
            <a:spLocks noGrp="1" noRot="1" noChangeAspect="1" noChangeArrowheads="1" noTextEdit="1"/>
          </p:cNvSpPr>
          <p:nvPr>
            <p:ph type="sldImg"/>
          </p:nvPr>
        </p:nvSpPr>
        <p:spPr>
          <a:xfrm>
            <a:off x="925513" y="750888"/>
            <a:ext cx="4946650" cy="3709987"/>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913228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ln/>
        </p:spPr>
        <p:txBody>
          <a:bodyPr/>
          <a:lstStyle/>
          <a:p>
            <a:endParaRPr lang="en-US" altLang="en-US"/>
          </a:p>
        </p:txBody>
      </p:sp>
      <p:sp>
        <p:nvSpPr>
          <p:cNvPr id="19459" name="Rectangle 3"/>
          <p:cNvSpPr>
            <a:spLocks noGrp="1" noRot="1" noChangeAspect="1" noChangeArrowheads="1" noTextEdit="1"/>
          </p:cNvSpPr>
          <p:nvPr>
            <p:ph type="sldImg"/>
          </p:nvPr>
        </p:nvSpPr>
        <p:spPr>
          <a:xfrm>
            <a:off x="911225" y="746125"/>
            <a:ext cx="4910138" cy="3683000"/>
          </a:xfrm>
          <a:ln cap="flat"/>
        </p:spPr>
      </p:sp>
    </p:spTree>
    <p:extLst>
      <p:ext uri="{BB962C8B-B14F-4D97-AF65-F5344CB8AC3E}">
        <p14:creationId xmlns:p14="http://schemas.microsoft.com/office/powerpoint/2010/main" val="3386922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9C880ED-10BB-44C2-A517-30E04F1E7CCE}" type="slidenum">
              <a:rPr lang="en-US" altLang="en-US"/>
              <a:pPr/>
              <a:t>81</a:t>
            </a:fld>
            <a:endParaRPr lang="en-US" altLang="en-US"/>
          </a:p>
        </p:txBody>
      </p:sp>
      <p:sp>
        <p:nvSpPr>
          <p:cNvPr id="2183170"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83171"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92</a:t>
            </a:r>
          </a:p>
        </p:txBody>
      </p:sp>
      <p:sp>
        <p:nvSpPr>
          <p:cNvPr id="2183172"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83173"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83174"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83175"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3653415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E9E19DA-2576-4E24-90F3-AC77BF7DC576}" type="slidenum">
              <a:rPr lang="en-US" altLang="en-US"/>
              <a:pPr/>
              <a:t>82</a:t>
            </a:fld>
            <a:endParaRPr lang="en-US" altLang="en-US"/>
          </a:p>
        </p:txBody>
      </p:sp>
      <p:sp>
        <p:nvSpPr>
          <p:cNvPr id="2185218"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85219"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93</a:t>
            </a:r>
          </a:p>
        </p:txBody>
      </p:sp>
      <p:sp>
        <p:nvSpPr>
          <p:cNvPr id="2185220"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85221"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85222"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85223"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1630444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56644F77-9232-4C7F-99CD-E21CD00945F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15F5630-E452-445F-BE7D-C21ABC484F9E}"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2531" name="Rectangle 2">
            <a:extLst>
              <a:ext uri="{FF2B5EF4-FFF2-40B4-BE49-F238E27FC236}">
                <a16:creationId xmlns:a16="http://schemas.microsoft.com/office/drawing/2014/main" id="{0519B4A8-AB10-4AE0-8279-B95B59A2FA4E}"/>
              </a:ext>
            </a:extLst>
          </p:cNvPr>
          <p:cNvSpPr>
            <a:spLocks noChangeArrowheads="1" noTextEdit="1"/>
          </p:cNvSpPr>
          <p:nvPr>
            <p:ph type="sldImg"/>
          </p:nvPr>
        </p:nvSpPr>
        <p:spPr>
          <a:ln/>
        </p:spPr>
      </p:sp>
      <p:sp>
        <p:nvSpPr>
          <p:cNvPr id="22532" name="Rectangle 3">
            <a:extLst>
              <a:ext uri="{FF2B5EF4-FFF2-40B4-BE49-F238E27FC236}">
                <a16:creationId xmlns:a16="http://schemas.microsoft.com/office/drawing/2014/main" id="{9F711517-7B48-4D42-A790-3310FF2877A5}"/>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670127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A756E17-86EF-4296-B9B4-A40D05A22A55}" type="slidenum">
              <a:rPr lang="en-US" altLang="en-US"/>
              <a:pPr/>
              <a:t>83</a:t>
            </a:fld>
            <a:endParaRPr lang="en-US" altLang="en-US"/>
          </a:p>
        </p:txBody>
      </p:sp>
      <p:sp>
        <p:nvSpPr>
          <p:cNvPr id="2187266"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87267"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94</a:t>
            </a:r>
          </a:p>
        </p:txBody>
      </p:sp>
      <p:sp>
        <p:nvSpPr>
          <p:cNvPr id="2187268"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87269"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87270"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87271"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4002072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4778FCD3-CA70-4A06-B686-4F9D082680AD}" type="slidenum">
              <a:rPr lang="en-US" altLang="en-US"/>
              <a:pPr/>
              <a:t>84</a:t>
            </a:fld>
            <a:endParaRPr lang="en-US" altLang="en-US"/>
          </a:p>
        </p:txBody>
      </p:sp>
      <p:sp>
        <p:nvSpPr>
          <p:cNvPr id="2195458"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5459"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98</a:t>
            </a:r>
          </a:p>
        </p:txBody>
      </p:sp>
      <p:sp>
        <p:nvSpPr>
          <p:cNvPr id="2195460"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5461"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5462"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5463"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83</a:t>
            </a:r>
          </a:p>
        </p:txBody>
      </p:sp>
      <p:sp>
        <p:nvSpPr>
          <p:cNvPr id="2195464"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5465"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5466"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95467"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The activity is mainly of interest to the development team rather than the business users and may be regarded as a re-engineering function of the requirements.</a:t>
            </a:r>
          </a:p>
          <a:p>
            <a:r>
              <a:rPr lang="en-AU" altLang="en-US"/>
              <a:t>This task will be executed many times as the scenario model progresses from an initial release to a core release. The scenarios should not require large amounts of restructuring once the core release has been completed.</a:t>
            </a:r>
          </a:p>
        </p:txBody>
      </p:sp>
    </p:spTree>
    <p:extLst>
      <p:ext uri="{BB962C8B-B14F-4D97-AF65-F5344CB8AC3E}">
        <p14:creationId xmlns:p14="http://schemas.microsoft.com/office/powerpoint/2010/main" val="41719181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39EE3CB0-E385-404B-A206-14E59459AA37}" type="slidenum">
              <a:rPr lang="en-US" altLang="en-US"/>
              <a:pPr/>
              <a:t>85</a:t>
            </a:fld>
            <a:endParaRPr lang="en-US" altLang="en-US"/>
          </a:p>
        </p:txBody>
      </p:sp>
      <p:sp>
        <p:nvSpPr>
          <p:cNvPr id="2197506"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7507"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99</a:t>
            </a:r>
          </a:p>
        </p:txBody>
      </p:sp>
      <p:sp>
        <p:nvSpPr>
          <p:cNvPr id="2197508"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7509"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7510"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7511"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84</a:t>
            </a:r>
          </a:p>
        </p:txBody>
      </p:sp>
      <p:sp>
        <p:nvSpPr>
          <p:cNvPr id="2197512"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7513"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7514"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97515"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When a</a:t>
            </a:r>
            <a:r>
              <a:rPr lang="en-US" altLang="en-US"/>
              <a:t>n includes </a:t>
            </a:r>
            <a:r>
              <a:rPr lang="en-AU" altLang="en-US"/>
              <a:t>relationship is used to restructure a set of scenarios, the construct does not only manifest itself in the form of a graphical scenario model. The business scenarios themselves must also use a set notation to specify when another scenario is being </a:t>
            </a:r>
            <a:r>
              <a:rPr lang="en-US" altLang="en-US"/>
              <a:t>included</a:t>
            </a:r>
            <a:r>
              <a:rPr lang="en-AU" altLang="en-US"/>
              <a:t>. This notation comes in the form of a </a:t>
            </a:r>
            <a:r>
              <a:rPr lang="en-US" altLang="en-US" b="1"/>
              <a:t>include</a:t>
            </a:r>
            <a:r>
              <a:rPr lang="en-AU" altLang="en-US" b="1"/>
              <a:t>s</a:t>
            </a:r>
            <a:r>
              <a:rPr lang="en-AU" altLang="en-US"/>
              <a:t>: label that is embedded within the scenario text. When the label is encountered within a particular event, the flow of control must pass to the scenario identified until that scenario has been completed. In this way, the </a:t>
            </a:r>
            <a:r>
              <a:rPr lang="en-US" altLang="en-US" b="1"/>
              <a:t>includes</a:t>
            </a:r>
            <a:r>
              <a:rPr lang="en-AU" altLang="en-US"/>
              <a:t>: construct is similar to a Basic GOSUB.</a:t>
            </a:r>
          </a:p>
          <a:p>
            <a:r>
              <a:rPr lang="en-AU" altLang="en-US"/>
              <a:t>Decomposing business scenarios to identify abstract business scenarios should not be taken to extreme.  Abstract scenarios should remain an interesting sequence of interactions and not just atomic actions.</a:t>
            </a:r>
          </a:p>
        </p:txBody>
      </p:sp>
    </p:spTree>
    <p:extLst>
      <p:ext uri="{BB962C8B-B14F-4D97-AF65-F5344CB8AC3E}">
        <p14:creationId xmlns:p14="http://schemas.microsoft.com/office/powerpoint/2010/main" val="1739204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2E04B6F-D9E4-4103-9660-064801E2FDAF}" type="slidenum">
              <a:rPr lang="en-US" altLang="en-US"/>
              <a:pPr/>
              <a:t>86</a:t>
            </a:fld>
            <a:endParaRPr lang="en-US" altLang="en-US"/>
          </a:p>
        </p:txBody>
      </p:sp>
      <p:sp>
        <p:nvSpPr>
          <p:cNvPr id="2199554"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9555"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100</a:t>
            </a:r>
          </a:p>
        </p:txBody>
      </p:sp>
      <p:sp>
        <p:nvSpPr>
          <p:cNvPr id="2199556"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9557"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199558" name="Rectangle 6"/>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
        <p:nvSpPr>
          <p:cNvPr id="2199559" name="Rectangle 7"/>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517606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9C3D9A18-AD47-4AA1-88EA-A7BAE0833220}" type="slidenum">
              <a:rPr lang="en-US" altLang="en-US"/>
              <a:pPr/>
              <a:t>88</a:t>
            </a:fld>
            <a:endParaRPr lang="en-US" altLang="en-US"/>
          </a:p>
        </p:txBody>
      </p:sp>
      <p:sp>
        <p:nvSpPr>
          <p:cNvPr id="2202626"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2627"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101</a:t>
            </a:r>
          </a:p>
        </p:txBody>
      </p:sp>
      <p:sp>
        <p:nvSpPr>
          <p:cNvPr id="2202628"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2629"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2630"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2631"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86</a:t>
            </a:r>
          </a:p>
        </p:txBody>
      </p:sp>
      <p:sp>
        <p:nvSpPr>
          <p:cNvPr id="2202632"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2633"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2634"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02635"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Take note of the uses: Compose a Message label in the scenario text.</a:t>
            </a:r>
          </a:p>
          <a:p>
            <a:endParaRPr lang="en-AU" altLang="en-US"/>
          </a:p>
          <a:p>
            <a:endParaRPr lang="en-AU" altLang="en-US"/>
          </a:p>
          <a:p>
            <a:endParaRPr lang="en-AU" altLang="en-US"/>
          </a:p>
        </p:txBody>
      </p:sp>
    </p:spTree>
    <p:extLst>
      <p:ext uri="{BB962C8B-B14F-4D97-AF65-F5344CB8AC3E}">
        <p14:creationId xmlns:p14="http://schemas.microsoft.com/office/powerpoint/2010/main" val="23113334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EE055006-9AEC-4CF4-B7D0-69D9563870D7}" type="slidenum">
              <a:rPr lang="en-US" altLang="en-US"/>
              <a:pPr/>
              <a:t>89</a:t>
            </a:fld>
            <a:endParaRPr lang="en-US" altLang="en-US"/>
          </a:p>
        </p:txBody>
      </p:sp>
      <p:sp>
        <p:nvSpPr>
          <p:cNvPr id="2204674"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75"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102</a:t>
            </a:r>
          </a:p>
        </p:txBody>
      </p:sp>
      <p:sp>
        <p:nvSpPr>
          <p:cNvPr id="2204676"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77"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78"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79"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87</a:t>
            </a:r>
          </a:p>
        </p:txBody>
      </p:sp>
      <p:sp>
        <p:nvSpPr>
          <p:cNvPr id="2204680"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81"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82"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04683"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The extending business scenario describes where it is to be inserted by specifying a location in the original text. The extend section of the business scenario template indicates those business scenarios that are extended by the current one.</a:t>
            </a:r>
          </a:p>
          <a:p>
            <a:r>
              <a:rPr lang="en-AU" altLang="en-US"/>
              <a:t>When a new business scenario is inserted, the original runs as normal up until the new business scenario location is reached. At this point the new business scenario starts and runs to completion. The added scenario and the original run together as if there had been no interruption.</a:t>
            </a:r>
          </a:p>
        </p:txBody>
      </p:sp>
    </p:spTree>
    <p:extLst>
      <p:ext uri="{BB962C8B-B14F-4D97-AF65-F5344CB8AC3E}">
        <p14:creationId xmlns:p14="http://schemas.microsoft.com/office/powerpoint/2010/main" val="27140051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EE055006-9AEC-4CF4-B7D0-69D9563870D7}" type="slidenum">
              <a:rPr lang="en-US" altLang="en-US"/>
              <a:pPr/>
              <a:t>90</a:t>
            </a:fld>
            <a:endParaRPr lang="en-US" altLang="en-US"/>
          </a:p>
        </p:txBody>
      </p:sp>
      <p:sp>
        <p:nvSpPr>
          <p:cNvPr id="2204674"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75"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102</a:t>
            </a:r>
          </a:p>
        </p:txBody>
      </p:sp>
      <p:sp>
        <p:nvSpPr>
          <p:cNvPr id="2204676"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77"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78"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79"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87</a:t>
            </a:r>
          </a:p>
        </p:txBody>
      </p:sp>
      <p:sp>
        <p:nvSpPr>
          <p:cNvPr id="2204680"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81"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4682"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04683"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The extending business scenario describes where it is to be inserted by specifying a location in the original text. The extend section of the business scenario template indicates those business scenarios that are extended by the current one.</a:t>
            </a:r>
          </a:p>
          <a:p>
            <a:r>
              <a:rPr lang="en-AU" altLang="en-US"/>
              <a:t>When a new business scenario is inserted, the original runs as normal up until the new business scenario location is reached. At this point the new business scenario starts and runs to completion. The added scenario and the original run together as if there had been no interruption.</a:t>
            </a:r>
          </a:p>
        </p:txBody>
      </p:sp>
    </p:spTree>
    <p:extLst>
      <p:ext uri="{BB962C8B-B14F-4D97-AF65-F5344CB8AC3E}">
        <p14:creationId xmlns:p14="http://schemas.microsoft.com/office/powerpoint/2010/main" val="163166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B7CE3BB-C0B9-4886-9138-3098A2E932C1}" type="slidenum">
              <a:rPr lang="en-US" altLang="en-US"/>
              <a:pPr/>
              <a:t>91</a:t>
            </a:fld>
            <a:endParaRPr lang="en-US" altLang="en-US"/>
          </a:p>
        </p:txBody>
      </p:sp>
      <p:sp>
        <p:nvSpPr>
          <p:cNvPr id="2206722"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6723"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103</a:t>
            </a:r>
          </a:p>
        </p:txBody>
      </p:sp>
      <p:sp>
        <p:nvSpPr>
          <p:cNvPr id="2206724"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6725"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6726" name="Rectangle 6"/>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
        <p:nvSpPr>
          <p:cNvPr id="2206727" name="Rectangle 7"/>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0089685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B66E6AB-5E23-409E-A40A-E1548BF26CCA}" type="slidenum">
              <a:rPr lang="en-US" altLang="en-US"/>
              <a:pPr/>
              <a:t>92</a:t>
            </a:fld>
            <a:endParaRPr lang="en-US" altLang="en-US"/>
          </a:p>
        </p:txBody>
      </p:sp>
      <p:sp>
        <p:nvSpPr>
          <p:cNvPr id="2208770"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8771"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105</a:t>
            </a:r>
          </a:p>
        </p:txBody>
      </p:sp>
      <p:sp>
        <p:nvSpPr>
          <p:cNvPr id="2208772"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8773"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08774" name="Rectangle 6"/>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
        <p:nvSpPr>
          <p:cNvPr id="2208775" name="Rectangle 7"/>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1647880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FBCFF63-C42A-4BD7-9B8E-E58284F41B16}" type="slidenum">
              <a:rPr lang="en-US" altLang="en-US"/>
              <a:pPr/>
              <a:t>93</a:t>
            </a:fld>
            <a:endParaRPr lang="en-US" altLang="en-US"/>
          </a:p>
        </p:txBody>
      </p:sp>
      <p:sp>
        <p:nvSpPr>
          <p:cNvPr id="2210818"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10819"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106</a:t>
            </a:r>
          </a:p>
        </p:txBody>
      </p:sp>
      <p:sp>
        <p:nvSpPr>
          <p:cNvPr id="2210820"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10821"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10822" name="Rectangle 6"/>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10823" name="Rectangle 7"/>
          <p:cNvSpPr>
            <a:spLocks noGrp="1" noChangeArrowheads="1"/>
          </p:cNvSpPr>
          <p:nvPr>
            <p:ph type="body" idx="1"/>
          </p:nvPr>
        </p:nvSpPr>
        <p:spPr bwMode="auto">
          <a:xfrm>
            <a:off x="909638" y="4718050"/>
            <a:ext cx="49784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endParaRPr lang="en-AU" altLang="en-US"/>
          </a:p>
        </p:txBody>
      </p:sp>
    </p:spTree>
    <p:extLst>
      <p:ext uri="{BB962C8B-B14F-4D97-AF65-F5344CB8AC3E}">
        <p14:creationId xmlns:p14="http://schemas.microsoft.com/office/powerpoint/2010/main" val="2564282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CFB6D7B-E88D-402A-92BB-86A83948676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9491373-D927-421E-AEA2-0504A024B5F5}"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4579" name="Rectangle 2">
            <a:extLst>
              <a:ext uri="{FF2B5EF4-FFF2-40B4-BE49-F238E27FC236}">
                <a16:creationId xmlns:a16="http://schemas.microsoft.com/office/drawing/2014/main" id="{ED527B58-6662-43F1-9021-5546633FCE0E}"/>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r>
              <a:rPr lang="en-US" altLang="en-US">
                <a:latin typeface="Times" panose="02020603050405020304" pitchFamily="18" charset="0"/>
                <a:ea typeface="ＭＳ Ｐゴシック" panose="020B0600070205080204" pitchFamily="34" charset="-128"/>
              </a:rPr>
              <a:t>Inherent human limitation to deal with complexity </a:t>
            </a:r>
          </a:p>
          <a:p>
            <a:endParaRPr lang="en-US" altLang="en-US">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In philosophical terminology,  abstraction is</a:t>
            </a:r>
          </a:p>
          <a:p>
            <a:endParaRPr lang="en-US" altLang="en-US">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Definition (Wikipedia): An abstraction is an idea, concept, or word which defines the phenomena</a:t>
            </a:r>
          </a:p>
          <a:p>
            <a:r>
              <a:rPr lang="en-US" altLang="en-US">
                <a:latin typeface="Times" panose="02020603050405020304" pitchFamily="18" charset="0"/>
                <a:ea typeface="ＭＳ Ｐゴシック" panose="020B0600070205080204" pitchFamily="34" charset="-128"/>
              </a:rPr>
              <a:t> which make up the concrete events or things which the abstraction refers to</a:t>
            </a:r>
          </a:p>
          <a:p>
            <a:endParaRPr lang="en-US" altLang="en-US">
              <a:latin typeface="Times" panose="02020603050405020304" pitchFamily="18" charset="0"/>
              <a:ea typeface="ＭＳ Ｐゴシック" panose="020B0600070205080204" pitchFamily="34" charset="-128"/>
            </a:endParaRPr>
          </a:p>
          <a:p>
            <a:r>
              <a:rPr lang="en-US" altLang="en-US" sz="1400">
                <a:solidFill>
                  <a:srgbClr val="000000"/>
                </a:solidFill>
                <a:latin typeface="Arial" panose="020B0604020202020204" pitchFamily="34" charset="0"/>
                <a:ea typeface="ＭＳ Ｐゴシック" panose="020B0600070205080204" pitchFamily="34" charset="-128"/>
              </a:rPr>
              <a:t>A </a:t>
            </a:r>
            <a:r>
              <a:rPr lang="en-US" altLang="en-US" sz="1400" b="1">
                <a:solidFill>
                  <a:srgbClr val="000000"/>
                </a:solidFill>
                <a:latin typeface="Arial" panose="020B0604020202020204" pitchFamily="34" charset="0"/>
                <a:ea typeface="ＭＳ Ｐゴシック" panose="020B0600070205080204" pitchFamily="34" charset="-128"/>
              </a:rPr>
              <a:t>model</a:t>
            </a:r>
            <a:r>
              <a:rPr lang="en-US" altLang="en-US" sz="1400">
                <a:solidFill>
                  <a:srgbClr val="000000"/>
                </a:solidFill>
                <a:latin typeface="Arial" panose="020B0604020202020204" pitchFamily="34" charset="0"/>
                <a:ea typeface="ＭＳ Ｐゴシック" panose="020B0600070205080204" pitchFamily="34" charset="-128"/>
              </a:rPr>
              <a:t> is a construct that represents </a:t>
            </a:r>
            <a:r>
              <a:rPr lang="en-US" altLang="en-US" sz="1400" u="sng">
                <a:solidFill>
                  <a:srgbClr val="002BB8"/>
                </a:solidFill>
                <a:latin typeface="Arial" panose="020B0604020202020204" pitchFamily="34" charset="0"/>
                <a:ea typeface="ＭＳ Ｐゴシック" panose="020B0600070205080204" pitchFamily="34" charset="-128"/>
              </a:rPr>
              <a:t>physical</a:t>
            </a:r>
            <a:r>
              <a:rPr lang="en-US" altLang="en-US" sz="1400">
                <a:solidFill>
                  <a:srgbClr val="000000"/>
                </a:solidFill>
                <a:latin typeface="Arial" panose="020B0604020202020204" pitchFamily="34" charset="0"/>
                <a:ea typeface="ＭＳ Ｐゴシック" panose="020B0600070205080204" pitchFamily="34" charset="-128"/>
              </a:rPr>
              <a:t>, </a:t>
            </a:r>
            <a:r>
              <a:rPr lang="en-US" altLang="en-US" sz="1400" u="sng">
                <a:solidFill>
                  <a:srgbClr val="002BB8"/>
                </a:solidFill>
                <a:latin typeface="Arial" panose="020B0604020202020204" pitchFamily="34" charset="0"/>
                <a:ea typeface="ＭＳ Ｐゴシック" panose="020B0600070205080204" pitchFamily="34" charset="-128"/>
              </a:rPr>
              <a:t>biological</a:t>
            </a:r>
            <a:r>
              <a:rPr lang="en-US" altLang="en-US" sz="1400">
                <a:solidFill>
                  <a:srgbClr val="000000"/>
                </a:solidFill>
                <a:latin typeface="Arial" panose="020B0604020202020204" pitchFamily="34" charset="0"/>
                <a:ea typeface="ＭＳ Ｐゴシック" panose="020B0600070205080204" pitchFamily="34" charset="-128"/>
              </a:rPr>
              <a:t> or </a:t>
            </a:r>
            <a:r>
              <a:rPr lang="en-US" altLang="en-US" sz="1400" u="sng">
                <a:solidFill>
                  <a:srgbClr val="002BB8"/>
                </a:solidFill>
                <a:latin typeface="Arial" panose="020B0604020202020204" pitchFamily="34" charset="0"/>
                <a:ea typeface="ＭＳ Ｐゴシック" panose="020B0600070205080204" pitchFamily="34" charset="-128"/>
              </a:rPr>
              <a:t>social</a:t>
            </a:r>
            <a:r>
              <a:rPr lang="en-US" altLang="en-US" sz="1400">
                <a:solidFill>
                  <a:srgbClr val="000000"/>
                </a:solidFill>
                <a:latin typeface="Arial" panose="020B0604020202020204" pitchFamily="34" charset="0"/>
                <a:ea typeface="ＭＳ Ｐゴシック" panose="020B0600070205080204" pitchFamily="34" charset="-128"/>
              </a:rPr>
              <a:t> systems, with a set of variables and a set of logical and quantitative relationships between them.</a:t>
            </a:r>
          </a:p>
          <a:p>
            <a:r>
              <a:rPr lang="en-US" altLang="en-US" sz="1400">
                <a:solidFill>
                  <a:srgbClr val="000000"/>
                </a:solidFill>
                <a:latin typeface="Arial" panose="020B0604020202020204" pitchFamily="34" charset="0"/>
                <a:ea typeface="ＭＳ Ｐゴシック" panose="020B0600070205080204" pitchFamily="34" charset="-128"/>
              </a:rPr>
              <a:t> Models are constructed to enable reasoning within a idealized logical framework about these systems and are an important component of </a:t>
            </a:r>
            <a:r>
              <a:rPr lang="en-US" altLang="en-US" sz="1400" u="sng">
                <a:solidFill>
                  <a:srgbClr val="002BB8"/>
                </a:solidFill>
                <a:latin typeface="Arial" panose="020B0604020202020204" pitchFamily="34" charset="0"/>
                <a:ea typeface="ＭＳ Ｐゴシック" panose="020B0600070205080204" pitchFamily="34" charset="-128"/>
              </a:rPr>
              <a:t>scientific theories</a:t>
            </a:r>
            <a:r>
              <a:rPr lang="en-US" altLang="en-US" sz="1400">
                <a:solidFill>
                  <a:srgbClr val="000000"/>
                </a:solidFill>
                <a:latin typeface="Arial" panose="020B0604020202020204" pitchFamily="34" charset="0"/>
                <a:ea typeface="ＭＳ Ｐゴシック" panose="020B0600070205080204" pitchFamily="34" charset="-128"/>
              </a:rPr>
              <a:t>. </a:t>
            </a:r>
          </a:p>
          <a:p>
            <a:r>
              <a:rPr lang="en-US" altLang="en-US" sz="1400" i="1">
                <a:solidFill>
                  <a:srgbClr val="000000"/>
                </a:solidFill>
                <a:latin typeface="Arial" panose="020B0604020202020204" pitchFamily="34" charset="0"/>
                <a:ea typeface="ＭＳ Ｐゴシック" panose="020B0600070205080204" pitchFamily="34" charset="-128"/>
              </a:rPr>
              <a:t>Idealized</a:t>
            </a:r>
            <a:r>
              <a:rPr lang="en-US" altLang="en-US" sz="1400">
                <a:solidFill>
                  <a:srgbClr val="000000"/>
                </a:solidFill>
                <a:latin typeface="Arial" panose="020B0604020202020204" pitchFamily="34" charset="0"/>
                <a:ea typeface="ＭＳ Ｐゴシック" panose="020B0600070205080204" pitchFamily="34" charset="-128"/>
              </a:rPr>
              <a:t> here means that the model may make explicit assumptions that are known to be false in some detail, but by their simplification of the model allow the production of acceptably accurate solutions.</a:t>
            </a:r>
          </a:p>
          <a:p>
            <a:endParaRPr lang="en-US" altLang="en-US">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(Animation) </a:t>
            </a:r>
            <a:r>
              <a:rPr lang="en-US" altLang="en-US" sz="1400">
                <a:solidFill>
                  <a:srgbClr val="000000"/>
                </a:solidFill>
                <a:latin typeface="Arial" panose="020B0604020202020204" pitchFamily="34" charset="0"/>
                <a:ea typeface="ＭＳ Ｐゴシック" panose="020B0600070205080204" pitchFamily="34" charset="-128"/>
              </a:rPr>
              <a:t>This is a scale model of a real train. </a:t>
            </a:r>
          </a:p>
          <a:p>
            <a:r>
              <a:rPr lang="en-US" altLang="en-US" sz="1400">
                <a:solidFill>
                  <a:srgbClr val="000000"/>
                </a:solidFill>
                <a:latin typeface="Arial" panose="020B0604020202020204" pitchFamily="34" charset="0"/>
                <a:ea typeface="ＭＳ Ｐゴシック" panose="020B0600070205080204" pitchFamily="34" charset="-128"/>
              </a:rPr>
              <a:t>A </a:t>
            </a:r>
            <a:r>
              <a:rPr lang="en-US" altLang="en-US" sz="1400" b="1" u="sng">
                <a:solidFill>
                  <a:srgbClr val="002BB8"/>
                </a:solidFill>
                <a:latin typeface="Arial" panose="020B0604020202020204" pitchFamily="34" charset="0"/>
                <a:ea typeface="ＭＳ Ｐゴシック" panose="020B0600070205080204" pitchFamily="34" charset="-128"/>
              </a:rPr>
              <a:t>scale model</a:t>
            </a:r>
            <a:r>
              <a:rPr lang="en-US" altLang="en-US" sz="1400">
                <a:solidFill>
                  <a:srgbClr val="000000"/>
                </a:solidFill>
                <a:latin typeface="Arial" panose="020B0604020202020204" pitchFamily="34" charset="0"/>
                <a:ea typeface="ＭＳ Ｐゴシック" panose="020B0600070205080204" pitchFamily="34" charset="-128"/>
              </a:rPr>
              <a:t> is a </a:t>
            </a:r>
            <a:r>
              <a:rPr lang="en-US" altLang="en-US" sz="1400" u="sng">
                <a:solidFill>
                  <a:srgbClr val="002BB8"/>
                </a:solidFill>
                <a:latin typeface="Arial" panose="020B0604020202020204" pitchFamily="34" charset="0"/>
                <a:ea typeface="ＭＳ Ｐゴシック" panose="020B0600070205080204" pitchFamily="34" charset="-128"/>
              </a:rPr>
              <a:t>replica</a:t>
            </a:r>
            <a:r>
              <a:rPr lang="en-US" altLang="en-US" sz="1400">
                <a:solidFill>
                  <a:srgbClr val="000000"/>
                </a:solidFill>
                <a:latin typeface="Arial" panose="020B0604020202020204" pitchFamily="34" charset="0"/>
                <a:ea typeface="ＭＳ Ｐゴシック" panose="020B0600070205080204" pitchFamily="34" charset="-128"/>
              </a:rPr>
              <a:t> or </a:t>
            </a:r>
            <a:r>
              <a:rPr lang="en-US" altLang="en-US" sz="1400" u="sng">
                <a:solidFill>
                  <a:srgbClr val="002BB8"/>
                </a:solidFill>
                <a:latin typeface="Arial" panose="020B0604020202020204" pitchFamily="34" charset="0"/>
                <a:ea typeface="ＭＳ Ｐゴシック" panose="020B0600070205080204" pitchFamily="34" charset="-128"/>
              </a:rPr>
              <a:t>prototype</a:t>
            </a:r>
            <a:r>
              <a:rPr lang="en-US" altLang="en-US" sz="1400">
                <a:solidFill>
                  <a:srgbClr val="000000"/>
                </a:solidFill>
                <a:latin typeface="Arial" panose="020B0604020202020204" pitchFamily="34" charset="0"/>
                <a:ea typeface="ＭＳ Ｐゴシック" panose="020B0600070205080204" pitchFamily="34" charset="-128"/>
              </a:rPr>
              <a:t> of an  object built either for </a:t>
            </a:r>
            <a:r>
              <a:rPr lang="en-US" altLang="en-US" sz="1400" u="sng">
                <a:solidFill>
                  <a:srgbClr val="002BB8"/>
                </a:solidFill>
                <a:latin typeface="Arial" panose="020B0604020202020204" pitchFamily="34" charset="0"/>
                <a:ea typeface="ＭＳ Ｐゴシック" panose="020B0600070205080204" pitchFamily="34" charset="-128"/>
              </a:rPr>
              <a:t>research</a:t>
            </a:r>
            <a:r>
              <a:rPr lang="en-US" altLang="en-US" sz="1400">
                <a:solidFill>
                  <a:srgbClr val="000000"/>
                </a:solidFill>
                <a:latin typeface="Arial" panose="020B0604020202020204" pitchFamily="34" charset="0"/>
                <a:ea typeface="ＭＳ Ｐゴシック" panose="020B0600070205080204" pitchFamily="34" charset="-128"/>
              </a:rPr>
              <a:t> or as a </a:t>
            </a:r>
            <a:r>
              <a:rPr lang="en-US" altLang="en-US" sz="1400" u="sng">
                <a:solidFill>
                  <a:srgbClr val="002BB8"/>
                </a:solidFill>
                <a:latin typeface="Arial" panose="020B0604020202020204" pitchFamily="34" charset="0"/>
                <a:ea typeface="ＭＳ Ｐゴシック" panose="020B0600070205080204" pitchFamily="34" charset="-128"/>
              </a:rPr>
              <a:t>hobby</a:t>
            </a:r>
            <a:r>
              <a:rPr lang="en-US" altLang="en-US" sz="1400">
                <a:solidFill>
                  <a:srgbClr val="000000"/>
                </a:solidFill>
                <a:latin typeface="Arial" panose="020B0604020202020204" pitchFamily="34" charset="0"/>
                <a:ea typeface="ＭＳ Ｐゴシック" panose="020B0600070205080204" pitchFamily="34" charset="-128"/>
              </a:rPr>
              <a:t>,</a:t>
            </a:r>
          </a:p>
          <a:p>
            <a:r>
              <a:rPr lang="en-US" altLang="en-US" sz="1400">
                <a:solidFill>
                  <a:srgbClr val="000000"/>
                </a:solidFill>
                <a:latin typeface="Arial" panose="020B0604020202020204" pitchFamily="34" charset="0"/>
                <a:ea typeface="ＭＳ Ｐゴシック" panose="020B0600070205080204" pitchFamily="34" charset="-128"/>
              </a:rPr>
              <a:t>usually built smaller than the existing or intended thing, though can equally be built larger to illustrate </a:t>
            </a:r>
          </a:p>
          <a:p>
            <a:r>
              <a:rPr lang="en-US" altLang="en-US" sz="1400">
                <a:solidFill>
                  <a:srgbClr val="000000"/>
                </a:solidFill>
                <a:latin typeface="Arial" panose="020B0604020202020204" pitchFamily="34" charset="0"/>
                <a:ea typeface="ＭＳ Ｐゴシック" panose="020B0600070205080204" pitchFamily="34" charset="-128"/>
              </a:rPr>
              <a:t>something that would otherwise be hard to see.</a:t>
            </a:r>
            <a:endParaRPr lang="de-DE" altLang="en-US" sz="1400">
              <a:solidFill>
                <a:srgbClr val="000000"/>
              </a:solidFill>
              <a:latin typeface="Arial" panose="020B0604020202020204" pitchFamily="34" charset="0"/>
              <a:ea typeface="ＭＳ Ｐゴシック" panose="020B0600070205080204" pitchFamily="34" charset="-128"/>
            </a:endParaRPr>
          </a:p>
        </p:txBody>
      </p:sp>
      <p:sp>
        <p:nvSpPr>
          <p:cNvPr id="24580" name="Rectangle 3">
            <a:extLst>
              <a:ext uri="{FF2B5EF4-FFF2-40B4-BE49-F238E27FC236}">
                <a16:creationId xmlns:a16="http://schemas.microsoft.com/office/drawing/2014/main" id="{2ECBCB2A-907E-4C7D-A455-5A84F939E5F8}"/>
              </a:ext>
            </a:extLst>
          </p:cNvPr>
          <p:cNvSpPr>
            <a:spLocks noChangeArrowheads="1"/>
          </p:cNvSpPr>
          <p:nvPr>
            <p:ph type="sldImg"/>
          </p:nvPr>
        </p:nvSpPr>
        <p:spPr>
          <a:xfrm>
            <a:off x="895350" y="95250"/>
            <a:ext cx="4572000" cy="3429000"/>
          </a:xfrm>
          <a:ln w="12700" cap="flat">
            <a:solidFill>
              <a:schemeClr val="tx1"/>
            </a:solidFill>
          </a:ln>
        </p:spPr>
      </p:sp>
    </p:spTree>
    <p:extLst>
      <p:ext uri="{BB962C8B-B14F-4D97-AF65-F5344CB8AC3E}">
        <p14:creationId xmlns:p14="http://schemas.microsoft.com/office/powerpoint/2010/main" val="42927562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ChangeArrowheads="1"/>
          </p:cNvSpPr>
          <p:nvPr>
            <p:ph type="sldNum" sz="quarter" idx="5"/>
          </p:nvPr>
        </p:nvSpPr>
        <p:spPr>
          <a:ln/>
        </p:spPr>
        <p:txBody>
          <a:bodyPr/>
          <a:lstStyle/>
          <a:p>
            <a:fld id="{6F829ED3-865E-46A9-B6C5-0823F35E94A9}" type="slidenum">
              <a:rPr lang="en-US" altLang="en-US"/>
              <a:pPr/>
              <a:t>99</a:t>
            </a:fld>
            <a:endParaRPr lang="en-US" altLang="en-US"/>
          </a:p>
        </p:txBody>
      </p:sp>
      <p:sp>
        <p:nvSpPr>
          <p:cNvPr id="2217986" name="Rectangle 2"/>
          <p:cNvSpPr>
            <a:spLocks noChangeArrowheads="1"/>
          </p:cNvSpPr>
          <p:nvPr/>
        </p:nvSpPr>
        <p:spPr bwMode="auto">
          <a:xfrm>
            <a:off x="38671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17987" name="Rectangle 3"/>
          <p:cNvSpPr>
            <a:spLocks noChangeArrowheads="1"/>
          </p:cNvSpPr>
          <p:nvPr/>
        </p:nvSpPr>
        <p:spPr bwMode="auto">
          <a:xfrm>
            <a:off x="38671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107</a:t>
            </a:r>
          </a:p>
        </p:txBody>
      </p:sp>
      <p:sp>
        <p:nvSpPr>
          <p:cNvPr id="2217988" name="Rectangle 4"/>
          <p:cNvSpPr>
            <a:spLocks noChangeArrowheads="1"/>
          </p:cNvSpPr>
          <p:nvPr/>
        </p:nvSpPr>
        <p:spPr bwMode="auto">
          <a:xfrm>
            <a:off x="-31750" y="9448800"/>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17989" name="Rectangle 5"/>
          <p:cNvSpPr>
            <a:spLocks noChangeArrowheads="1"/>
          </p:cNvSpPr>
          <p:nvPr/>
        </p:nvSpPr>
        <p:spPr bwMode="auto">
          <a:xfrm>
            <a:off x="-31750" y="11113"/>
            <a:ext cx="29622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17990" name="Rectangle 6"/>
          <p:cNvSpPr>
            <a:spLocks noChangeArrowheads="1"/>
          </p:cNvSpPr>
          <p:nvPr/>
        </p:nvSpPr>
        <p:spPr bwMode="auto">
          <a:xfrm>
            <a:off x="3851275"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17991" name="Rectangle 7"/>
          <p:cNvSpPr>
            <a:spLocks noChangeArrowheads="1"/>
          </p:cNvSpPr>
          <p:nvPr/>
        </p:nvSpPr>
        <p:spPr bwMode="auto">
          <a:xfrm>
            <a:off x="3851275"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459" tIns="0" rIns="18459" bIns="0" anchor="b"/>
          <a:lstStyle>
            <a:lvl1pPr algn="l" defTabSz="738188">
              <a:defRPr sz="2400">
                <a:solidFill>
                  <a:schemeClr val="tx1"/>
                </a:solidFill>
                <a:latin typeface="Times New Roman" panose="02020603050405020304" pitchFamily="18" charset="0"/>
              </a:defRPr>
            </a:lvl1pPr>
            <a:lvl2pPr marL="554038" algn="l" defTabSz="738188">
              <a:defRPr sz="2400">
                <a:solidFill>
                  <a:schemeClr val="tx1"/>
                </a:solidFill>
                <a:latin typeface="Times New Roman" panose="02020603050405020304" pitchFamily="18" charset="0"/>
              </a:defRPr>
            </a:lvl2pPr>
            <a:lvl3pPr marL="1108075" algn="l" defTabSz="738188">
              <a:defRPr sz="2400">
                <a:solidFill>
                  <a:schemeClr val="tx1"/>
                </a:solidFill>
                <a:latin typeface="Times New Roman" panose="02020603050405020304" pitchFamily="18" charset="0"/>
              </a:defRPr>
            </a:lvl3pPr>
            <a:lvl4pPr marL="1662113" algn="l" defTabSz="738188">
              <a:defRPr sz="2400">
                <a:solidFill>
                  <a:schemeClr val="tx1"/>
                </a:solidFill>
                <a:latin typeface="Times New Roman" panose="02020603050405020304" pitchFamily="18" charset="0"/>
              </a:defRPr>
            </a:lvl4pPr>
            <a:lvl5pPr marL="2214563" algn="l" defTabSz="738188">
              <a:defRPr sz="2400">
                <a:solidFill>
                  <a:schemeClr val="tx1"/>
                </a:solidFill>
                <a:latin typeface="Times New Roman" panose="02020603050405020304" pitchFamily="18" charset="0"/>
              </a:defRPr>
            </a:lvl5pPr>
            <a:lvl6pPr marL="2671763" defTabSz="738188" fontAlgn="base">
              <a:spcBef>
                <a:spcPct val="0"/>
              </a:spcBef>
              <a:spcAft>
                <a:spcPct val="0"/>
              </a:spcAft>
              <a:defRPr sz="2400">
                <a:solidFill>
                  <a:schemeClr val="tx1"/>
                </a:solidFill>
                <a:latin typeface="Times New Roman" panose="02020603050405020304" pitchFamily="18" charset="0"/>
              </a:defRPr>
            </a:lvl6pPr>
            <a:lvl7pPr marL="3128963" defTabSz="738188" fontAlgn="base">
              <a:spcBef>
                <a:spcPct val="0"/>
              </a:spcBef>
              <a:spcAft>
                <a:spcPct val="0"/>
              </a:spcAft>
              <a:defRPr sz="2400">
                <a:solidFill>
                  <a:schemeClr val="tx1"/>
                </a:solidFill>
                <a:latin typeface="Times New Roman" panose="02020603050405020304" pitchFamily="18" charset="0"/>
              </a:defRPr>
            </a:lvl7pPr>
            <a:lvl8pPr marL="3586163" defTabSz="738188" fontAlgn="base">
              <a:spcBef>
                <a:spcPct val="0"/>
              </a:spcBef>
              <a:spcAft>
                <a:spcPct val="0"/>
              </a:spcAft>
              <a:defRPr sz="2400">
                <a:solidFill>
                  <a:schemeClr val="tx1"/>
                </a:solidFill>
                <a:latin typeface="Times New Roman" panose="02020603050405020304" pitchFamily="18" charset="0"/>
              </a:defRPr>
            </a:lvl8pPr>
            <a:lvl9pPr marL="4043363" defTabSz="738188" fontAlgn="base">
              <a:spcBef>
                <a:spcPct val="0"/>
              </a:spcBef>
              <a:spcAft>
                <a:spcPct val="0"/>
              </a:spcAft>
              <a:defRPr sz="2400">
                <a:solidFill>
                  <a:schemeClr val="tx1"/>
                </a:solidFill>
                <a:latin typeface="Times New Roman" panose="02020603050405020304" pitchFamily="18" charset="0"/>
              </a:defRPr>
            </a:lvl9pPr>
          </a:lstStyle>
          <a:p>
            <a:pPr algn="r"/>
            <a:r>
              <a:rPr lang="en-AU" altLang="en-US" sz="1000" i="1"/>
              <a:t>91</a:t>
            </a:r>
          </a:p>
        </p:txBody>
      </p:sp>
      <p:sp>
        <p:nvSpPr>
          <p:cNvPr id="2217992" name="Rectangle 8"/>
          <p:cNvSpPr>
            <a:spLocks noChangeArrowheads="1"/>
          </p:cNvSpPr>
          <p:nvPr/>
        </p:nvSpPr>
        <p:spPr bwMode="auto">
          <a:xfrm>
            <a:off x="0" y="9451975"/>
            <a:ext cx="294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17993" name="Rectangle 9"/>
          <p:cNvSpPr>
            <a:spLocks noChangeArrowheads="1"/>
          </p:cNvSpPr>
          <p:nvPr/>
        </p:nvSpPr>
        <p:spPr bwMode="auto">
          <a:xfrm>
            <a:off x="0" y="1588"/>
            <a:ext cx="29464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217994" name="Rectangle 10"/>
          <p:cNvSpPr>
            <a:spLocks noGrp="1" noRot="1" noChangeAspect="1" noChangeArrowheads="1"/>
          </p:cNvSpPr>
          <p:nvPr>
            <p:ph type="sldImg"/>
          </p:nvPr>
        </p:nvSpPr>
        <p:spPr bwMode="auto">
          <a:xfrm>
            <a:off x="925513" y="750888"/>
            <a:ext cx="494665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17995" name="Rectangle 11"/>
          <p:cNvSpPr>
            <a:spLocks noGrp="1" noChangeArrowheads="1"/>
          </p:cNvSpPr>
          <p:nvPr>
            <p:ph type="body" idx="1"/>
          </p:nvPr>
        </p:nvSpPr>
        <p:spPr bwMode="auto">
          <a:xfrm>
            <a:off x="825500" y="4721225"/>
            <a:ext cx="5146675" cy="391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19" tIns="44609" rIns="89219" bIns="44609"/>
          <a:lstStyle/>
          <a:p>
            <a:r>
              <a:rPr lang="en-AU" altLang="en-US"/>
              <a:t>In addition, abstract actor relationship should be documented in the Actor and External System Listing under the inherits category.</a:t>
            </a:r>
          </a:p>
          <a:p>
            <a:r>
              <a:rPr lang="en-AU" altLang="en-US"/>
              <a:t>If a Scenario Model has many abstracted actors, the actors may be listed in an Actor Inheritance Hierarchy. This hierarchy should include all actors and be attached to the Actor and External System Listing.</a:t>
            </a:r>
          </a:p>
        </p:txBody>
      </p:sp>
    </p:spTree>
    <p:extLst>
      <p:ext uri="{BB962C8B-B14F-4D97-AF65-F5344CB8AC3E}">
        <p14:creationId xmlns:p14="http://schemas.microsoft.com/office/powerpoint/2010/main" val="35091665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Remind students about </a:t>
            </a:r>
            <a:r>
              <a:rPr lang="en-AU" dirty="0" err="1"/>
              <a:t>Eban</a:t>
            </a:r>
            <a:r>
              <a:rPr lang="en-AU" dirty="0"/>
              <a:t> Escott and Working Mouse using DSLs in MDE.</a:t>
            </a:r>
          </a:p>
        </p:txBody>
      </p:sp>
      <p:sp>
        <p:nvSpPr>
          <p:cNvPr id="4" name="Slide Number Placeholder 3"/>
          <p:cNvSpPr>
            <a:spLocks noGrp="1"/>
          </p:cNvSpPr>
          <p:nvPr>
            <p:ph type="sldNum" sz="quarter" idx="10"/>
          </p:nvPr>
        </p:nvSpPr>
        <p:spPr/>
        <p:txBody>
          <a:bodyPr/>
          <a:lstStyle/>
          <a:p>
            <a:fld id="{9B702458-E4AA-49E3-B5E9-CC7789BD8B14}" type="slidenum">
              <a:rPr lang="en-US" altLang="en-US" smtClean="0"/>
              <a:pPr/>
              <a:t>100</a:t>
            </a:fld>
            <a:endParaRPr lang="en-US" altLang="en-US"/>
          </a:p>
        </p:txBody>
      </p:sp>
    </p:spTree>
    <p:extLst>
      <p:ext uri="{BB962C8B-B14F-4D97-AF65-F5344CB8AC3E}">
        <p14:creationId xmlns:p14="http://schemas.microsoft.com/office/powerpoint/2010/main" val="21911256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dt" sz="quarter" idx="1"/>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Chapter 3 (RASD 3/e)</a:t>
            </a:r>
          </a:p>
        </p:txBody>
      </p:sp>
      <p:sp>
        <p:nvSpPr>
          <p:cNvPr id="20483" name="Rectangle 5"/>
          <p:cNvSpPr>
            <a:spLocks noGrp="1" noChangeArrowheads="1"/>
          </p:cNvSpPr>
          <p:nvPr>
            <p:ph type="sldNum" sz="quarter" idx="5"/>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fld id="{2F630C42-B694-4D8A-9CD8-0368D8D6BDEA}" type="slidenum">
              <a:rPr lang="en-US" altLang="en-US" sz="900"/>
              <a:pPr/>
              <a:t>104</a:t>
            </a:fld>
            <a:endParaRPr lang="en-US" altLang="en-US" sz="900"/>
          </a:p>
        </p:txBody>
      </p:sp>
      <p:sp>
        <p:nvSpPr>
          <p:cNvPr id="20484" name="Rectangle 6"/>
          <p:cNvSpPr>
            <a:spLocks noGrp="1" noChangeArrowheads="1"/>
          </p:cNvSpPr>
          <p:nvPr>
            <p:ph type="hdr" sz="quarter"/>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 Pearson Education 2007</a:t>
            </a:r>
          </a:p>
        </p:txBody>
      </p:sp>
      <p:sp>
        <p:nvSpPr>
          <p:cNvPr id="20485" name="Rectangle 7"/>
          <p:cNvSpPr>
            <a:spLocks noGrp="1" noChangeArrowheads="1"/>
          </p:cNvSpPr>
          <p:nvPr>
            <p:ph type="ftr" sz="quarter" idx="4"/>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MACIASZEK (2007): Req Analysis &amp; Syst Design</a:t>
            </a:r>
          </a:p>
        </p:txBody>
      </p:sp>
      <p:sp>
        <p:nvSpPr>
          <p:cNvPr id="20486" name="Rectangle 2"/>
          <p:cNvSpPr>
            <a:spLocks noGrp="1" noRot="1" noChangeAspect="1" noChangeArrowheads="1" noTextEdit="1"/>
          </p:cNvSpPr>
          <p:nvPr>
            <p:ph type="sldImg"/>
          </p:nvPr>
        </p:nvSpPr>
        <p:spPr>
          <a:ln/>
        </p:spPr>
      </p:sp>
      <p:sp>
        <p:nvSpPr>
          <p:cNvPr id="20487" name="Rectangle 3"/>
          <p:cNvSpPr>
            <a:spLocks noGrp="1" noChangeArrowheads="1"/>
          </p:cNvSpPr>
          <p:nvPr>
            <p:ph type="body" idx="1"/>
          </p:nvPr>
        </p:nvSpPr>
        <p:spPr>
          <a:noFill/>
        </p:spPr>
        <p:txBody>
          <a:bodyPr/>
          <a:lstStyle/>
          <a:p>
            <a:pPr marL="228600" indent="-228600">
              <a:buFontTx/>
              <a:buAutoNum type="arabicPeriod"/>
            </a:pPr>
            <a:r>
              <a:rPr lang="en-US" altLang="en-US"/>
              <a:t>Use case diagram, sequence diagram, communication diagram, and activity diagram.</a:t>
            </a:r>
          </a:p>
          <a:p>
            <a:pPr marL="228600" indent="-228600">
              <a:buFontTx/>
              <a:buAutoNum type="arabicPeriod"/>
            </a:pPr>
            <a:r>
              <a:rPr lang="en-US" altLang="en-US"/>
              <a:t>No, the use case specification contains the diagram and a complete textual description of the use case intended behavior.</a:t>
            </a:r>
          </a:p>
        </p:txBody>
      </p:sp>
    </p:spTree>
    <p:extLst>
      <p:ext uri="{BB962C8B-B14F-4D97-AF65-F5344CB8AC3E}">
        <p14:creationId xmlns:p14="http://schemas.microsoft.com/office/powerpoint/2010/main" val="34608231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814763" y="7938"/>
            <a:ext cx="29162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82947" name="Rectangle 3"/>
          <p:cNvSpPr>
            <a:spLocks noChangeArrowheads="1"/>
          </p:cNvSpPr>
          <p:nvPr/>
        </p:nvSpPr>
        <p:spPr bwMode="auto">
          <a:xfrm>
            <a:off x="3814763" y="9383713"/>
            <a:ext cx="29162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AU" altLang="en-US" sz="1000" i="1"/>
              <a:t>58</a:t>
            </a:r>
          </a:p>
        </p:txBody>
      </p:sp>
      <p:sp>
        <p:nvSpPr>
          <p:cNvPr id="82948" name="Rectangle 4"/>
          <p:cNvSpPr>
            <a:spLocks noChangeArrowheads="1"/>
          </p:cNvSpPr>
          <p:nvPr/>
        </p:nvSpPr>
        <p:spPr bwMode="auto">
          <a:xfrm>
            <a:off x="0" y="9383713"/>
            <a:ext cx="29162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82949" name="Rectangle 5"/>
          <p:cNvSpPr>
            <a:spLocks noChangeArrowheads="1"/>
          </p:cNvSpPr>
          <p:nvPr/>
        </p:nvSpPr>
        <p:spPr bwMode="auto">
          <a:xfrm>
            <a:off x="0" y="7938"/>
            <a:ext cx="29162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82950" name="Rectangle 6"/>
          <p:cNvSpPr>
            <a:spLocks noChangeArrowheads="1"/>
          </p:cNvSpPr>
          <p:nvPr/>
        </p:nvSpPr>
        <p:spPr bwMode="auto">
          <a:xfrm>
            <a:off x="3814763" y="4763"/>
            <a:ext cx="29162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82951" name="Rectangle 7"/>
          <p:cNvSpPr>
            <a:spLocks noChangeArrowheads="1"/>
          </p:cNvSpPr>
          <p:nvPr/>
        </p:nvSpPr>
        <p:spPr bwMode="auto">
          <a:xfrm>
            <a:off x="3814763" y="9382125"/>
            <a:ext cx="29162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AU" altLang="en-US" sz="1000" i="1"/>
              <a:t>48</a:t>
            </a:r>
          </a:p>
        </p:txBody>
      </p:sp>
      <p:sp>
        <p:nvSpPr>
          <p:cNvPr id="82952" name="Rectangle 8"/>
          <p:cNvSpPr>
            <a:spLocks noChangeArrowheads="1"/>
          </p:cNvSpPr>
          <p:nvPr/>
        </p:nvSpPr>
        <p:spPr bwMode="auto">
          <a:xfrm>
            <a:off x="0" y="9382125"/>
            <a:ext cx="29162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82953" name="Rectangle 9"/>
          <p:cNvSpPr>
            <a:spLocks noChangeArrowheads="1"/>
          </p:cNvSpPr>
          <p:nvPr/>
        </p:nvSpPr>
        <p:spPr bwMode="auto">
          <a:xfrm>
            <a:off x="0" y="4763"/>
            <a:ext cx="291623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82954" name="Rectangle 10"/>
          <p:cNvSpPr>
            <a:spLocks noGrp="1" noRot="1" noChangeAspect="1" noChangeArrowheads="1"/>
          </p:cNvSpPr>
          <p:nvPr>
            <p:ph type="sldImg"/>
          </p:nvPr>
        </p:nvSpPr>
        <p:spPr bwMode="auto">
          <a:xfrm>
            <a:off x="911225" y="746125"/>
            <a:ext cx="4910138" cy="36830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55" name="Rectangle 11"/>
          <p:cNvSpPr>
            <a:spLocks noGrp="1" noChangeArrowheads="1"/>
          </p:cNvSpPr>
          <p:nvPr>
            <p:ph type="body" idx="1"/>
          </p:nvPr>
        </p:nvSpPr>
        <p:spPr bwMode="auto">
          <a:xfrm>
            <a:off x="896938" y="4684713"/>
            <a:ext cx="4937125" cy="38814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extLst>
      <p:ext uri="{BB962C8B-B14F-4D97-AF65-F5344CB8AC3E}">
        <p14:creationId xmlns:p14="http://schemas.microsoft.com/office/powerpoint/2010/main" val="16504386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body" idx="1"/>
          </p:nvPr>
        </p:nvSpPr>
        <p:spPr bwMode="auto">
          <a:xfrm>
            <a:off x="896938" y="4683125"/>
            <a:ext cx="4937125" cy="4149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84995" name="Rectangle 3"/>
          <p:cNvSpPr>
            <a:spLocks noGrp="1" noRot="1" noChangeAspect="1" noChangeArrowheads="1"/>
          </p:cNvSpPr>
          <p:nvPr>
            <p:ph type="sldImg"/>
          </p:nvPr>
        </p:nvSpPr>
        <p:spPr bwMode="auto">
          <a:xfrm>
            <a:off x="911225" y="746125"/>
            <a:ext cx="4910138" cy="36830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7647644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body" idx="1"/>
          </p:nvPr>
        </p:nvSpPr>
        <p:spPr bwMode="auto">
          <a:xfrm>
            <a:off x="896938" y="4683125"/>
            <a:ext cx="4937125" cy="4149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dirty="0"/>
          </a:p>
        </p:txBody>
      </p:sp>
      <p:sp>
        <p:nvSpPr>
          <p:cNvPr id="84995" name="Rectangle 3"/>
          <p:cNvSpPr>
            <a:spLocks noGrp="1" noRot="1" noChangeAspect="1" noChangeArrowheads="1"/>
          </p:cNvSpPr>
          <p:nvPr>
            <p:ph type="sldImg"/>
          </p:nvPr>
        </p:nvSpPr>
        <p:spPr bwMode="auto">
          <a:xfrm>
            <a:off x="911225" y="746125"/>
            <a:ext cx="4910138" cy="36830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579545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dt" sz="quarter" idx="1"/>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Chapter 3 (RASD 3/e)</a:t>
            </a:r>
          </a:p>
        </p:txBody>
      </p:sp>
      <p:sp>
        <p:nvSpPr>
          <p:cNvPr id="28675" name="Rectangle 5"/>
          <p:cNvSpPr>
            <a:spLocks noGrp="1" noChangeArrowheads="1"/>
          </p:cNvSpPr>
          <p:nvPr>
            <p:ph type="sldNum" sz="quarter" idx="5"/>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fld id="{8EF6DBE4-2E60-456B-B4F9-1BE85CE2F62B}" type="slidenum">
              <a:rPr lang="en-US" altLang="en-US" sz="900"/>
              <a:pPr/>
              <a:t>118</a:t>
            </a:fld>
            <a:endParaRPr lang="en-US" altLang="en-US" sz="900"/>
          </a:p>
        </p:txBody>
      </p:sp>
      <p:sp>
        <p:nvSpPr>
          <p:cNvPr id="28676" name="Rectangle 6"/>
          <p:cNvSpPr>
            <a:spLocks noGrp="1" noChangeArrowheads="1"/>
          </p:cNvSpPr>
          <p:nvPr>
            <p:ph type="hdr" sz="quarter"/>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 Pearson Education 2007</a:t>
            </a:r>
          </a:p>
        </p:txBody>
      </p:sp>
      <p:sp>
        <p:nvSpPr>
          <p:cNvPr id="28677" name="Rectangle 7"/>
          <p:cNvSpPr>
            <a:spLocks noGrp="1" noChangeArrowheads="1"/>
          </p:cNvSpPr>
          <p:nvPr>
            <p:ph type="ftr" sz="quarter" idx="4"/>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MACIASZEK (2007): Req Analysis &amp; Syst Design</a:t>
            </a:r>
          </a:p>
        </p:txBody>
      </p:sp>
      <p:sp>
        <p:nvSpPr>
          <p:cNvPr id="28678" name="Rectangle 2"/>
          <p:cNvSpPr>
            <a:spLocks noGrp="1" noRot="1" noChangeAspect="1" noChangeArrowheads="1" noTextEdit="1"/>
          </p:cNvSpPr>
          <p:nvPr>
            <p:ph type="sldImg"/>
          </p:nvPr>
        </p:nvSpPr>
        <p:spPr>
          <a:ln/>
        </p:spPr>
      </p:sp>
      <p:sp>
        <p:nvSpPr>
          <p:cNvPr id="28679" name="Rectangle 3"/>
          <p:cNvSpPr>
            <a:spLocks noGrp="1" noChangeArrowheads="1"/>
          </p:cNvSpPr>
          <p:nvPr>
            <p:ph type="body" idx="1"/>
          </p:nvPr>
        </p:nvSpPr>
        <p:spPr>
          <a:noFill/>
        </p:spPr>
        <p:txBody>
          <a:bodyPr/>
          <a:lstStyle/>
          <a:p>
            <a:pPr marL="228600" indent="-228600">
              <a:buFontTx/>
              <a:buAutoNum type="arabicPeriod"/>
            </a:pPr>
            <a:r>
              <a:rPr lang="en-US" altLang="en-US"/>
              <a:t>Yes, it can. Activity modeling can be done at various abstraction levels, including for the internal specification of a use case steps of computation.</a:t>
            </a:r>
          </a:p>
          <a:p>
            <a:pPr marL="228600" indent="-228600">
              <a:buFontTx/>
              <a:buAutoNum type="arabicPeriod"/>
            </a:pPr>
            <a:r>
              <a:rPr lang="en-US" altLang="en-US"/>
              <a:t>Decisions, forks, joins, merges, and object nodes.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96AD9B26-F622-442F-BF0A-939059D7DEB3}"/>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D12D096-E0DA-4610-B377-B36185CA7513}"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4995" name="Rectangle 2">
            <a:extLst>
              <a:ext uri="{FF2B5EF4-FFF2-40B4-BE49-F238E27FC236}">
                <a16:creationId xmlns:a16="http://schemas.microsoft.com/office/drawing/2014/main" id="{C07D671B-1533-44E6-9F73-DCB1C71480D3}"/>
              </a:ext>
            </a:extLst>
          </p:cNvPr>
          <p:cNvSpPr>
            <a:spLocks noChangeArrowheads="1" noTextEdit="1"/>
          </p:cNvSpPr>
          <p:nvPr>
            <p:ph type="sldImg"/>
          </p:nvPr>
        </p:nvSpPr>
        <p:spPr>
          <a:ln/>
        </p:spPr>
      </p:sp>
      <p:sp>
        <p:nvSpPr>
          <p:cNvPr id="84996" name="Rectangle 3">
            <a:extLst>
              <a:ext uri="{FF2B5EF4-FFF2-40B4-BE49-F238E27FC236}">
                <a16:creationId xmlns:a16="http://schemas.microsoft.com/office/drawing/2014/main" id="{214900B5-B26F-41CC-B189-F61CBFCDA7D0}"/>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273772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71E33116-ED3A-4C34-8E66-A2620901FA3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7DB5124-DBB6-433D-8A2F-E4902DE3B7EA}"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121</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7043" name="Rectangle 2">
            <a:extLst>
              <a:ext uri="{FF2B5EF4-FFF2-40B4-BE49-F238E27FC236}">
                <a16:creationId xmlns:a16="http://schemas.microsoft.com/office/drawing/2014/main" id="{137CB575-99D4-4741-8490-A0D59E0E6883}"/>
              </a:ext>
            </a:extLst>
          </p:cNvPr>
          <p:cNvSpPr>
            <a:spLocks noChangeArrowheads="1" noTextEdit="1"/>
          </p:cNvSpPr>
          <p:nvPr>
            <p:ph type="sldImg"/>
          </p:nvPr>
        </p:nvSpPr>
        <p:spPr>
          <a:ln/>
        </p:spPr>
      </p:sp>
      <p:sp>
        <p:nvSpPr>
          <p:cNvPr id="87044" name="Rectangle 3">
            <a:extLst>
              <a:ext uri="{FF2B5EF4-FFF2-40B4-BE49-F238E27FC236}">
                <a16:creationId xmlns:a16="http://schemas.microsoft.com/office/drawing/2014/main" id="{88FDD2A4-B63A-4F16-8394-C030B5DD1DDE}"/>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a:latin typeface="Times" panose="02020603050405020304" pitchFamily="18" charset="0"/>
                <a:ea typeface="ＭＳ Ｐゴシック" panose="020B0600070205080204" pitchFamily="34" charset="-128"/>
              </a:rPr>
              <a:t>Hourglass</a:t>
            </a:r>
          </a:p>
        </p:txBody>
      </p:sp>
    </p:spTree>
    <p:extLst>
      <p:ext uri="{BB962C8B-B14F-4D97-AF65-F5344CB8AC3E}">
        <p14:creationId xmlns:p14="http://schemas.microsoft.com/office/powerpoint/2010/main" val="13021754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BFE3184A-0D01-44B9-990D-FC1D2C321383}"/>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89840E0-7A27-4661-A1A6-4C47AEB80408}"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9091" name="Rectangle 2">
            <a:extLst>
              <a:ext uri="{FF2B5EF4-FFF2-40B4-BE49-F238E27FC236}">
                <a16:creationId xmlns:a16="http://schemas.microsoft.com/office/drawing/2014/main" id="{6CC3866C-DE58-4735-B7EC-6EBD51C4F19B}"/>
              </a:ext>
            </a:extLst>
          </p:cNvPr>
          <p:cNvSpPr>
            <a:spLocks noChangeArrowheads="1" noTextEdit="1"/>
          </p:cNvSpPr>
          <p:nvPr>
            <p:ph type="sldImg"/>
          </p:nvPr>
        </p:nvSpPr>
        <p:spPr>
          <a:ln/>
        </p:spPr>
      </p:sp>
      <p:sp>
        <p:nvSpPr>
          <p:cNvPr id="89092" name="Rectangle 3">
            <a:extLst>
              <a:ext uri="{FF2B5EF4-FFF2-40B4-BE49-F238E27FC236}">
                <a16:creationId xmlns:a16="http://schemas.microsoft.com/office/drawing/2014/main" id="{C67930EE-D602-4DC0-86B7-ABA3A8F9F5D1}"/>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5563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13B70F06-643B-449F-8FB9-DE3AB9AC6FD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BF4E32C-4CD3-4449-B6C3-5E06B144116E}"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6627" name="Rectangle 2">
            <a:extLst>
              <a:ext uri="{FF2B5EF4-FFF2-40B4-BE49-F238E27FC236}">
                <a16:creationId xmlns:a16="http://schemas.microsoft.com/office/drawing/2014/main" id="{DC916450-196B-4665-B420-FC2D3D532D24}"/>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r>
              <a:rPr lang="en-US" altLang="en-US">
                <a:latin typeface="Times" panose="02020603050405020304" pitchFamily="18" charset="0"/>
                <a:ea typeface="ＭＳ Ｐゴシック" panose="020B0600070205080204" pitchFamily="34" charset="-128"/>
              </a:rPr>
              <a:t>Inherent human limitation to deal with complexity </a:t>
            </a:r>
          </a:p>
          <a:p>
            <a:endParaRPr lang="en-US" altLang="en-US">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In philosophical terminology,  abstraction </a:t>
            </a:r>
            <a:r>
              <a:rPr lang="de-DE" altLang="en-US">
                <a:latin typeface="Times" panose="02020603050405020304" pitchFamily="18" charset="0"/>
                <a:ea typeface="ＭＳ Ｐゴシック" panose="020B0600070205080204" pitchFamily="34" charset="-128"/>
              </a:rPr>
              <a:t>the process in concept-formation of recognizing some set of common features in individuals</a:t>
            </a:r>
            <a:r>
              <a:rPr lang="de-DE" altLang="en-US" b="1">
                <a:latin typeface="Times" panose="02020603050405020304" pitchFamily="18" charset="0"/>
                <a:ea typeface="ＭＳ Ｐゴシック" panose="020B0600070205080204" pitchFamily="34" charset="-128"/>
              </a:rPr>
              <a:t>.</a:t>
            </a:r>
            <a:endParaRPr lang="en-US" altLang="en-US">
              <a:latin typeface="Times" panose="02020603050405020304" pitchFamily="18" charset="0"/>
              <a:ea typeface="ＭＳ Ｐゴシック" panose="020B0600070205080204" pitchFamily="34" charset="-128"/>
            </a:endParaRPr>
          </a:p>
          <a:p>
            <a:endParaRPr lang="en-US" altLang="en-US">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Definition (Wikipedia): An abstraction is an idea, concept, or word which defines the phenomena  which make up the concrete events or things which the abstraction refers to</a:t>
            </a:r>
          </a:p>
          <a:p>
            <a:endParaRPr lang="en-US" altLang="en-US">
              <a:latin typeface="Times" panose="02020603050405020304" pitchFamily="18" charset="0"/>
              <a:ea typeface="ＭＳ Ｐゴシック" panose="020B0600070205080204" pitchFamily="34" charset="-128"/>
            </a:endParaRPr>
          </a:p>
          <a:p>
            <a:r>
              <a:rPr lang="en-US" altLang="en-US" sz="1400">
                <a:solidFill>
                  <a:srgbClr val="000000"/>
                </a:solidFill>
                <a:latin typeface="Arial" panose="020B0604020202020204" pitchFamily="34" charset="0"/>
                <a:ea typeface="ＭＳ Ｐゴシック" panose="020B0600070205080204" pitchFamily="34" charset="-128"/>
              </a:rPr>
              <a:t>A </a:t>
            </a:r>
            <a:r>
              <a:rPr lang="en-US" altLang="en-US" sz="1400" b="1">
                <a:solidFill>
                  <a:srgbClr val="000000"/>
                </a:solidFill>
                <a:latin typeface="Arial" panose="020B0604020202020204" pitchFamily="34" charset="0"/>
                <a:ea typeface="ＭＳ Ｐゴシック" panose="020B0600070205080204" pitchFamily="34" charset="-128"/>
              </a:rPr>
              <a:t>model</a:t>
            </a:r>
            <a:r>
              <a:rPr lang="en-US" altLang="en-US" sz="1400">
                <a:solidFill>
                  <a:srgbClr val="000000"/>
                </a:solidFill>
                <a:latin typeface="Arial" panose="020B0604020202020204" pitchFamily="34" charset="0"/>
                <a:ea typeface="ＭＳ Ｐゴシック" panose="020B0600070205080204" pitchFamily="34" charset="-128"/>
              </a:rPr>
              <a:t> is a construct that represents </a:t>
            </a:r>
            <a:r>
              <a:rPr lang="en-US" altLang="en-US" sz="1400" u="sng">
                <a:solidFill>
                  <a:srgbClr val="002BB8"/>
                </a:solidFill>
                <a:latin typeface="Arial" panose="020B0604020202020204" pitchFamily="34" charset="0"/>
                <a:ea typeface="ＭＳ Ｐゴシック" panose="020B0600070205080204" pitchFamily="34" charset="-128"/>
              </a:rPr>
              <a:t>physical</a:t>
            </a:r>
            <a:r>
              <a:rPr lang="en-US" altLang="en-US" sz="1400">
                <a:solidFill>
                  <a:srgbClr val="000000"/>
                </a:solidFill>
                <a:latin typeface="Arial" panose="020B0604020202020204" pitchFamily="34" charset="0"/>
                <a:ea typeface="ＭＳ Ｐゴシック" panose="020B0600070205080204" pitchFamily="34" charset="-128"/>
              </a:rPr>
              <a:t>, </a:t>
            </a:r>
            <a:r>
              <a:rPr lang="en-US" altLang="en-US" sz="1400" u="sng">
                <a:solidFill>
                  <a:srgbClr val="002BB8"/>
                </a:solidFill>
                <a:latin typeface="Arial" panose="020B0604020202020204" pitchFamily="34" charset="0"/>
                <a:ea typeface="ＭＳ Ｐゴシック" panose="020B0600070205080204" pitchFamily="34" charset="-128"/>
              </a:rPr>
              <a:t>biological</a:t>
            </a:r>
            <a:r>
              <a:rPr lang="en-US" altLang="en-US" sz="1400">
                <a:solidFill>
                  <a:srgbClr val="000000"/>
                </a:solidFill>
                <a:latin typeface="Arial" panose="020B0604020202020204" pitchFamily="34" charset="0"/>
                <a:ea typeface="ＭＳ Ｐゴシック" panose="020B0600070205080204" pitchFamily="34" charset="-128"/>
              </a:rPr>
              <a:t> or </a:t>
            </a:r>
            <a:r>
              <a:rPr lang="en-US" altLang="en-US" sz="1400" u="sng">
                <a:solidFill>
                  <a:srgbClr val="002BB8"/>
                </a:solidFill>
                <a:latin typeface="Arial" panose="020B0604020202020204" pitchFamily="34" charset="0"/>
                <a:ea typeface="ＭＳ Ｐゴシック" panose="020B0600070205080204" pitchFamily="34" charset="-128"/>
              </a:rPr>
              <a:t>social</a:t>
            </a:r>
            <a:r>
              <a:rPr lang="en-US" altLang="en-US" sz="1400">
                <a:solidFill>
                  <a:srgbClr val="000000"/>
                </a:solidFill>
                <a:latin typeface="Arial" panose="020B0604020202020204" pitchFamily="34" charset="0"/>
                <a:ea typeface="ＭＳ Ｐゴシック" panose="020B0600070205080204" pitchFamily="34" charset="-128"/>
              </a:rPr>
              <a:t> systems, with a set of variables and a set of logical and quantitative relationships between them.</a:t>
            </a:r>
          </a:p>
          <a:p>
            <a:r>
              <a:rPr lang="en-US" altLang="en-US" sz="1400">
                <a:solidFill>
                  <a:srgbClr val="000000"/>
                </a:solidFill>
                <a:latin typeface="Arial" panose="020B0604020202020204" pitchFamily="34" charset="0"/>
                <a:ea typeface="ＭＳ Ｐゴシック" panose="020B0600070205080204" pitchFamily="34" charset="-128"/>
              </a:rPr>
              <a:t> Models are constructed to enable reasoning within a idealized logical framework about these systems and are an important component of </a:t>
            </a:r>
            <a:r>
              <a:rPr lang="en-US" altLang="en-US" sz="1400" u="sng">
                <a:solidFill>
                  <a:srgbClr val="002BB8"/>
                </a:solidFill>
                <a:latin typeface="Arial" panose="020B0604020202020204" pitchFamily="34" charset="0"/>
                <a:ea typeface="ＭＳ Ｐゴシック" panose="020B0600070205080204" pitchFamily="34" charset="-128"/>
              </a:rPr>
              <a:t>scientific theories</a:t>
            </a:r>
            <a:r>
              <a:rPr lang="en-US" altLang="en-US" sz="1400">
                <a:solidFill>
                  <a:srgbClr val="000000"/>
                </a:solidFill>
                <a:latin typeface="Arial" panose="020B0604020202020204" pitchFamily="34" charset="0"/>
                <a:ea typeface="ＭＳ Ｐゴシック" panose="020B0600070205080204" pitchFamily="34" charset="-128"/>
              </a:rPr>
              <a:t>. </a:t>
            </a:r>
          </a:p>
          <a:p>
            <a:r>
              <a:rPr lang="en-US" altLang="en-US" sz="1400" i="1">
                <a:solidFill>
                  <a:srgbClr val="000000"/>
                </a:solidFill>
                <a:latin typeface="Arial" panose="020B0604020202020204" pitchFamily="34" charset="0"/>
                <a:ea typeface="ＭＳ Ｐゴシック" panose="020B0600070205080204" pitchFamily="34" charset="-128"/>
              </a:rPr>
              <a:t>Idealized</a:t>
            </a:r>
            <a:r>
              <a:rPr lang="en-US" altLang="en-US" sz="1400">
                <a:solidFill>
                  <a:srgbClr val="000000"/>
                </a:solidFill>
                <a:latin typeface="Arial" panose="020B0604020202020204" pitchFamily="34" charset="0"/>
                <a:ea typeface="ＭＳ Ｐゴシック" panose="020B0600070205080204" pitchFamily="34" charset="-128"/>
              </a:rPr>
              <a:t> here means that the model may make explicit assumptions that are known to be false in some detail, but by their simplification of the model allow the production of acceptably accurate solutions.</a:t>
            </a:r>
          </a:p>
          <a:p>
            <a:endParaRPr lang="en-US" altLang="en-US">
              <a:latin typeface="Times" panose="02020603050405020304" pitchFamily="18" charset="0"/>
              <a:ea typeface="ＭＳ Ｐゴシック" panose="020B0600070205080204" pitchFamily="34" charset="-128"/>
            </a:endParaRPr>
          </a:p>
        </p:txBody>
      </p:sp>
      <p:sp>
        <p:nvSpPr>
          <p:cNvPr id="26628" name="Rectangle 3">
            <a:extLst>
              <a:ext uri="{FF2B5EF4-FFF2-40B4-BE49-F238E27FC236}">
                <a16:creationId xmlns:a16="http://schemas.microsoft.com/office/drawing/2014/main" id="{2CCDC4E2-9777-475C-A75F-F7BB652C0AC9}"/>
              </a:ext>
            </a:extLst>
          </p:cNvPr>
          <p:cNvSpPr>
            <a:spLocks noChangeArrowheads="1"/>
          </p:cNvSpPr>
          <p:nvPr>
            <p:ph type="sldImg"/>
          </p:nvPr>
        </p:nvSpPr>
        <p:spPr>
          <a:xfrm>
            <a:off x="895350" y="95250"/>
            <a:ext cx="4572000" cy="3429000"/>
          </a:xfrm>
          <a:ln w="12700" cap="flat">
            <a:solidFill>
              <a:schemeClr val="tx1"/>
            </a:solidFill>
          </a:ln>
        </p:spPr>
      </p:sp>
    </p:spTree>
    <p:extLst>
      <p:ext uri="{BB962C8B-B14F-4D97-AF65-F5344CB8AC3E}">
        <p14:creationId xmlns:p14="http://schemas.microsoft.com/office/powerpoint/2010/main" val="2649655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dt" sz="quarter" idx="1"/>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Chapter 3 (RASD 3/e)</a:t>
            </a:r>
          </a:p>
        </p:txBody>
      </p:sp>
      <p:sp>
        <p:nvSpPr>
          <p:cNvPr id="43011" name="Rectangle 5"/>
          <p:cNvSpPr>
            <a:spLocks noGrp="1" noChangeArrowheads="1"/>
          </p:cNvSpPr>
          <p:nvPr>
            <p:ph type="sldNum" sz="quarter" idx="5"/>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fld id="{AE0D1960-458C-456E-9C40-9274FFAD5C86}" type="slidenum">
              <a:rPr lang="en-US" altLang="en-US" sz="900"/>
              <a:pPr/>
              <a:t>134</a:t>
            </a:fld>
            <a:endParaRPr lang="en-US" altLang="en-US" sz="900"/>
          </a:p>
        </p:txBody>
      </p:sp>
      <p:sp>
        <p:nvSpPr>
          <p:cNvPr id="43012" name="Rectangle 6"/>
          <p:cNvSpPr>
            <a:spLocks noGrp="1" noChangeArrowheads="1"/>
          </p:cNvSpPr>
          <p:nvPr>
            <p:ph type="hdr" sz="quarter"/>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 Pearson Education 2007</a:t>
            </a:r>
          </a:p>
        </p:txBody>
      </p:sp>
      <p:sp>
        <p:nvSpPr>
          <p:cNvPr id="43013" name="Rectangle 7"/>
          <p:cNvSpPr>
            <a:spLocks noGrp="1" noChangeArrowheads="1"/>
          </p:cNvSpPr>
          <p:nvPr>
            <p:ph type="ftr" sz="quarter" idx="4"/>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MACIASZEK (2007): Req Analysis &amp; Syst Design</a:t>
            </a:r>
          </a:p>
        </p:txBody>
      </p:sp>
      <p:sp>
        <p:nvSpPr>
          <p:cNvPr id="43014" name="Rectangle 2"/>
          <p:cNvSpPr>
            <a:spLocks noGrp="1" noRot="1" noChangeAspect="1" noChangeArrowheads="1" noTextEdit="1"/>
          </p:cNvSpPr>
          <p:nvPr>
            <p:ph type="sldImg"/>
          </p:nvPr>
        </p:nvSpPr>
        <p:spPr>
          <a:ln/>
        </p:spPr>
      </p:sp>
      <p:sp>
        <p:nvSpPr>
          <p:cNvPr id="43015" name="Rectangle 3"/>
          <p:cNvSpPr>
            <a:spLocks noGrp="1" noChangeArrowheads="1"/>
          </p:cNvSpPr>
          <p:nvPr>
            <p:ph type="body" idx="1"/>
          </p:nvPr>
        </p:nvSpPr>
        <p:spPr>
          <a:noFill/>
        </p:spPr>
        <p:txBody>
          <a:bodyPr/>
          <a:lstStyle/>
          <a:p>
            <a:pPr marL="228600" indent="-228600">
              <a:buFontTx/>
              <a:buAutoNum type="arabicPeriod"/>
            </a:pPr>
            <a:r>
              <a:rPr lang="en-US" altLang="en-US"/>
              <a:t>Yes, they are synonymous.</a:t>
            </a:r>
          </a:p>
          <a:p>
            <a:pPr marL="228600" indent="-228600">
              <a:buFontTx/>
              <a:buAutoNum type="arabicPeriod"/>
            </a:pPr>
            <a:r>
              <a:rPr lang="en-US" altLang="en-US"/>
              <a:t>Yes, it does. Aggregation is merely a form of association.</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dt" sz="quarter" idx="1"/>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Chapter 3 (RASD 3/e)</a:t>
            </a:r>
          </a:p>
        </p:txBody>
      </p:sp>
      <p:sp>
        <p:nvSpPr>
          <p:cNvPr id="52227" name="Rectangle 5"/>
          <p:cNvSpPr>
            <a:spLocks noGrp="1" noChangeArrowheads="1"/>
          </p:cNvSpPr>
          <p:nvPr>
            <p:ph type="sldNum" sz="quarter" idx="5"/>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fld id="{63599595-06AB-4783-9B89-7FFEDCE6DB9A}" type="slidenum">
              <a:rPr lang="en-US" altLang="en-US" sz="900"/>
              <a:pPr/>
              <a:t>142</a:t>
            </a:fld>
            <a:endParaRPr lang="en-US" altLang="en-US" sz="900"/>
          </a:p>
        </p:txBody>
      </p:sp>
      <p:sp>
        <p:nvSpPr>
          <p:cNvPr id="52228" name="Rectangle 6"/>
          <p:cNvSpPr>
            <a:spLocks noGrp="1" noChangeArrowheads="1"/>
          </p:cNvSpPr>
          <p:nvPr>
            <p:ph type="hdr" sz="quarter"/>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 Pearson Education 2007</a:t>
            </a:r>
          </a:p>
        </p:txBody>
      </p:sp>
      <p:sp>
        <p:nvSpPr>
          <p:cNvPr id="52229" name="Rectangle 7"/>
          <p:cNvSpPr>
            <a:spLocks noGrp="1" noChangeArrowheads="1"/>
          </p:cNvSpPr>
          <p:nvPr>
            <p:ph type="ftr" sz="quarter" idx="4"/>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MACIASZEK (2007): Req Analysis &amp; Syst Design</a:t>
            </a:r>
          </a:p>
        </p:txBody>
      </p:sp>
      <p:sp>
        <p:nvSpPr>
          <p:cNvPr id="52230" name="Rectangle 2"/>
          <p:cNvSpPr>
            <a:spLocks noGrp="1" noRot="1" noChangeAspect="1" noChangeArrowheads="1" noTextEdit="1"/>
          </p:cNvSpPr>
          <p:nvPr>
            <p:ph type="sldImg"/>
          </p:nvPr>
        </p:nvSpPr>
        <p:spPr>
          <a:ln/>
        </p:spPr>
      </p:sp>
      <p:sp>
        <p:nvSpPr>
          <p:cNvPr id="52231" name="Rectangle 3"/>
          <p:cNvSpPr>
            <a:spLocks noGrp="1" noChangeArrowheads="1"/>
          </p:cNvSpPr>
          <p:nvPr>
            <p:ph type="body" idx="1"/>
          </p:nvPr>
        </p:nvSpPr>
        <p:spPr>
          <a:noFill/>
        </p:spPr>
        <p:txBody>
          <a:bodyPr/>
          <a:lstStyle/>
          <a:p>
            <a:pPr marL="228600" indent="-228600">
              <a:buFontTx/>
              <a:buAutoNum type="arabicPeriod"/>
            </a:pPr>
            <a:r>
              <a:rPr lang="en-US" altLang="en-US"/>
              <a:t>In sequence diagrams.</a:t>
            </a:r>
          </a:p>
          <a:p>
            <a:pPr marL="228600" indent="-228600">
              <a:buFontTx/>
              <a:buAutoNum type="arabicPeriod"/>
            </a:pPr>
            <a:r>
              <a:rPr lang="en-US" altLang="en-US"/>
              <a:t>No, they are not. Message is a call to a method.</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dt" sz="quarter" idx="1"/>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Chapter 3 (RASD 3/e)</a:t>
            </a:r>
          </a:p>
        </p:txBody>
      </p:sp>
      <p:sp>
        <p:nvSpPr>
          <p:cNvPr id="59395" name="Rectangle 5"/>
          <p:cNvSpPr>
            <a:spLocks noGrp="1" noChangeArrowheads="1"/>
          </p:cNvSpPr>
          <p:nvPr>
            <p:ph type="sldNum" sz="quarter" idx="5"/>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fld id="{1AE721F9-0A63-44D0-BE73-B7C46ED98414}" type="slidenum">
              <a:rPr lang="en-US" altLang="en-US" sz="900"/>
              <a:pPr/>
              <a:t>148</a:t>
            </a:fld>
            <a:endParaRPr lang="en-US" altLang="en-US" sz="900"/>
          </a:p>
        </p:txBody>
      </p:sp>
      <p:sp>
        <p:nvSpPr>
          <p:cNvPr id="59396" name="Rectangle 6"/>
          <p:cNvSpPr>
            <a:spLocks noGrp="1" noChangeArrowheads="1"/>
          </p:cNvSpPr>
          <p:nvPr>
            <p:ph type="hdr" sz="quarter"/>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 Pearson Education 2007</a:t>
            </a:r>
          </a:p>
        </p:txBody>
      </p:sp>
      <p:sp>
        <p:nvSpPr>
          <p:cNvPr id="59397" name="Rectangle 7"/>
          <p:cNvSpPr>
            <a:spLocks noGrp="1" noChangeArrowheads="1"/>
          </p:cNvSpPr>
          <p:nvPr>
            <p:ph type="ftr" sz="quarter" idx="4"/>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MACIASZEK (2007): Req Analysis &amp; Syst Design</a:t>
            </a:r>
          </a:p>
        </p:txBody>
      </p:sp>
      <p:sp>
        <p:nvSpPr>
          <p:cNvPr id="59398" name="Rectangle 2"/>
          <p:cNvSpPr>
            <a:spLocks noGrp="1" noRot="1" noChangeAspect="1" noChangeArrowheads="1" noTextEdit="1"/>
          </p:cNvSpPr>
          <p:nvPr>
            <p:ph type="sldImg"/>
          </p:nvPr>
        </p:nvSpPr>
        <p:spPr>
          <a:ln/>
        </p:spPr>
      </p:sp>
      <p:sp>
        <p:nvSpPr>
          <p:cNvPr id="59399" name="Rectangle 3"/>
          <p:cNvSpPr>
            <a:spLocks noGrp="1" noChangeArrowheads="1"/>
          </p:cNvSpPr>
          <p:nvPr>
            <p:ph type="body" idx="1"/>
          </p:nvPr>
        </p:nvSpPr>
        <p:spPr>
          <a:noFill/>
        </p:spPr>
        <p:txBody>
          <a:bodyPr/>
          <a:lstStyle/>
          <a:p>
            <a:pPr marL="228600" indent="-228600">
              <a:buFontTx/>
              <a:buAutoNum type="arabicPeriod"/>
            </a:pPr>
            <a:r>
              <a:rPr lang="en-US" altLang="en-US"/>
              <a:t>Yes, it can. Any attribute can influence the state of an object, including attributes that designate other classes (i.e. associations).</a:t>
            </a:r>
          </a:p>
          <a:p>
            <a:pPr marL="228600" indent="-228600">
              <a:buFontTx/>
              <a:buAutoNum type="arabicPeriod"/>
            </a:pPr>
            <a:r>
              <a:rPr lang="en-US" altLang="en-US"/>
              <a:t>The guard condition is evaluated at the point of handling the event to determine if a transition will fire.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dt" sz="quarter" idx="1"/>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Chapter 3 (RASD 3/e)</a:t>
            </a:r>
          </a:p>
        </p:txBody>
      </p:sp>
      <p:sp>
        <p:nvSpPr>
          <p:cNvPr id="67587" name="Rectangle 5"/>
          <p:cNvSpPr>
            <a:spLocks noGrp="1" noChangeArrowheads="1"/>
          </p:cNvSpPr>
          <p:nvPr>
            <p:ph type="sldNum" sz="quarter" idx="5"/>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fld id="{37F9EF8F-8EF5-4B1D-AD8F-21E7F43671AA}" type="slidenum">
              <a:rPr lang="en-US" altLang="en-US" sz="900"/>
              <a:pPr/>
              <a:t>155</a:t>
            </a:fld>
            <a:endParaRPr lang="en-US" altLang="en-US" sz="900"/>
          </a:p>
        </p:txBody>
      </p:sp>
      <p:sp>
        <p:nvSpPr>
          <p:cNvPr id="67588" name="Rectangle 6"/>
          <p:cNvSpPr>
            <a:spLocks noGrp="1" noChangeArrowheads="1"/>
          </p:cNvSpPr>
          <p:nvPr>
            <p:ph type="hdr" sz="quarter"/>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 Pearson Education 2007</a:t>
            </a:r>
          </a:p>
        </p:txBody>
      </p:sp>
      <p:sp>
        <p:nvSpPr>
          <p:cNvPr id="67589" name="Rectangle 7"/>
          <p:cNvSpPr>
            <a:spLocks noGrp="1" noChangeArrowheads="1"/>
          </p:cNvSpPr>
          <p:nvPr>
            <p:ph type="ftr" sz="quarter" idx="4"/>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MACIASZEK (2007): Req Analysis &amp; Syst Design</a:t>
            </a:r>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noFill/>
        </p:spPr>
        <p:txBody>
          <a:bodyPr/>
          <a:lstStyle/>
          <a:p>
            <a:pPr marL="228600" indent="-228600">
              <a:buFontTx/>
              <a:buAutoNum type="arabicPeriod"/>
            </a:pPr>
            <a:r>
              <a:rPr lang="en-US" altLang="en-US"/>
              <a:t>In UML 2.0, subsystem is modeled as a stereotype of component. However, in earlier versions of UML it was modeled as a stereotype of package.</a:t>
            </a:r>
          </a:p>
          <a:p>
            <a:pPr marL="228600" indent="-228600">
              <a:buFontTx/>
              <a:buAutoNum type="arabicPeriod"/>
            </a:pPr>
            <a:r>
              <a:rPr lang="en-US" altLang="en-US"/>
              <a:t>Model files, source files, scripts, and binary executable files, a table in a database system, a development deliverable, or a word-processing document, a mail message.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ChangeArrowheads="1"/>
          </p:cNvSpPr>
          <p:nvPr>
            <p:ph type="dt" sz="quarter" idx="1"/>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Chapter 3 (RASD 3/e)</a:t>
            </a:r>
          </a:p>
        </p:txBody>
      </p:sp>
      <p:sp>
        <p:nvSpPr>
          <p:cNvPr id="69635" name="Rectangle 5"/>
          <p:cNvSpPr>
            <a:spLocks noGrp="1" noChangeArrowheads="1"/>
          </p:cNvSpPr>
          <p:nvPr>
            <p:ph type="sldNum" sz="quarter" idx="5"/>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fld id="{135BC419-38F7-4A94-92A1-AF9361C1C28A}" type="slidenum">
              <a:rPr lang="en-US" altLang="en-US" sz="900"/>
              <a:pPr/>
              <a:t>157</a:t>
            </a:fld>
            <a:endParaRPr lang="en-US" altLang="en-US" sz="900"/>
          </a:p>
        </p:txBody>
      </p:sp>
      <p:sp>
        <p:nvSpPr>
          <p:cNvPr id="69636" name="Rectangle 6"/>
          <p:cNvSpPr>
            <a:spLocks noGrp="1" noChangeArrowheads="1"/>
          </p:cNvSpPr>
          <p:nvPr>
            <p:ph type="hdr" sz="quarter"/>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 Pearson Education 2007</a:t>
            </a:r>
          </a:p>
        </p:txBody>
      </p:sp>
      <p:sp>
        <p:nvSpPr>
          <p:cNvPr id="69637" name="Rectangle 7"/>
          <p:cNvSpPr>
            <a:spLocks noGrp="1" noChangeArrowheads="1"/>
          </p:cNvSpPr>
          <p:nvPr>
            <p:ph type="ftr" sz="quarter" idx="4"/>
          </p:nvPr>
        </p:nvSpPr>
        <p:spPr>
          <a:noFill/>
        </p:spPr>
        <p:txBody>
          <a:bodyPr/>
          <a:lstStyle>
            <a:lvl1pPr defTabSz="874713">
              <a:defRPr sz="1200">
                <a:solidFill>
                  <a:schemeClr val="tx1"/>
                </a:solidFill>
                <a:latin typeface="Times New Roman" panose="02020603050405020304" pitchFamily="18" charset="0"/>
              </a:defRPr>
            </a:lvl1pPr>
            <a:lvl2pPr marL="742950" indent="-285750" defTabSz="874713">
              <a:defRPr sz="1200">
                <a:solidFill>
                  <a:schemeClr val="tx1"/>
                </a:solidFill>
                <a:latin typeface="Times New Roman" panose="02020603050405020304" pitchFamily="18" charset="0"/>
              </a:defRPr>
            </a:lvl2pPr>
            <a:lvl3pPr marL="1143000" indent="-228600" defTabSz="874713">
              <a:defRPr sz="1200">
                <a:solidFill>
                  <a:schemeClr val="tx1"/>
                </a:solidFill>
                <a:latin typeface="Times New Roman" panose="02020603050405020304" pitchFamily="18" charset="0"/>
              </a:defRPr>
            </a:lvl3pPr>
            <a:lvl4pPr marL="1600200" indent="-228600" defTabSz="874713">
              <a:defRPr sz="1200">
                <a:solidFill>
                  <a:schemeClr val="tx1"/>
                </a:solidFill>
                <a:latin typeface="Times New Roman" panose="02020603050405020304" pitchFamily="18" charset="0"/>
              </a:defRPr>
            </a:lvl4pPr>
            <a:lvl5pPr marL="2057400" indent="-228600" defTabSz="874713">
              <a:defRPr sz="1200">
                <a:solidFill>
                  <a:schemeClr val="tx1"/>
                </a:solidFill>
                <a:latin typeface="Times New Roman" panose="02020603050405020304" pitchFamily="18" charset="0"/>
              </a:defRPr>
            </a:lvl5pPr>
            <a:lvl6pPr marL="2514600" indent="-228600" defTabSz="874713"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874713"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874713"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874713"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900"/>
              <a:t>MACIASZEK (2007): Req Analysis &amp; Syst Design</a:t>
            </a:r>
          </a:p>
        </p:txBody>
      </p:sp>
      <p:sp>
        <p:nvSpPr>
          <p:cNvPr id="69638" name="Rectangle 2"/>
          <p:cNvSpPr>
            <a:spLocks noGrp="1" noRot="1" noChangeAspect="1" noChangeArrowheads="1" noTextEdit="1"/>
          </p:cNvSpPr>
          <p:nvPr>
            <p:ph type="sldImg"/>
          </p:nvPr>
        </p:nvSpPr>
        <p:spPr>
          <a:xfrm>
            <a:off x="1160463" y="681038"/>
            <a:ext cx="4540250" cy="3405187"/>
          </a:xfrm>
          <a:ln/>
        </p:spPr>
      </p:sp>
      <p:sp>
        <p:nvSpPr>
          <p:cNvPr id="69639"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9C5410B-8913-4C92-BC9C-7C880B06B49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B4B0977-1266-4CF7-9030-86BD2B71C306}" type="slidenum">
              <a:rPr kumimoji="0" lang="en-US" altLang="en-US" sz="1200" b="0" i="0" u="none" strike="noStrike" kern="1200" cap="none" spc="0" normalizeH="0" baseline="0" noProof="0" smtClean="0">
                <a:ln>
                  <a:noFill/>
                </a:ln>
                <a:solidFill>
                  <a:srgbClr val="FF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8675" name="Rectangle 2">
            <a:extLst>
              <a:ext uri="{FF2B5EF4-FFF2-40B4-BE49-F238E27FC236}">
                <a16:creationId xmlns:a16="http://schemas.microsoft.com/office/drawing/2014/main" id="{5782D44E-131A-4CE4-B5DA-C197D3DB2E56}"/>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endParaRPr lang="de-DE" altLang="en-US" sz="1400">
              <a:solidFill>
                <a:srgbClr val="000000"/>
              </a:solidFill>
              <a:latin typeface="Arial" panose="020B0604020202020204" pitchFamily="34" charset="0"/>
              <a:ea typeface="ＭＳ Ｐゴシック" panose="020B0600070205080204" pitchFamily="34" charset="-128"/>
            </a:endParaRPr>
          </a:p>
        </p:txBody>
      </p:sp>
      <p:sp>
        <p:nvSpPr>
          <p:cNvPr id="28676" name="Rectangle 3">
            <a:extLst>
              <a:ext uri="{FF2B5EF4-FFF2-40B4-BE49-F238E27FC236}">
                <a16:creationId xmlns:a16="http://schemas.microsoft.com/office/drawing/2014/main" id="{944DD5E7-5C5B-4AF2-9095-6AB0CE7A5CB3}"/>
              </a:ext>
            </a:extLst>
          </p:cNvPr>
          <p:cNvSpPr>
            <a:spLocks noChangeArrowheads="1"/>
          </p:cNvSpPr>
          <p:nvPr>
            <p:ph type="sldImg"/>
          </p:nvPr>
        </p:nvSpPr>
        <p:spPr>
          <a:xfrm>
            <a:off x="895350" y="95250"/>
            <a:ext cx="4572000" cy="3429000"/>
          </a:xfrm>
          <a:ln w="12700" cap="flat">
            <a:solidFill>
              <a:schemeClr val="tx1"/>
            </a:solidFill>
          </a:ln>
        </p:spPr>
      </p:sp>
    </p:spTree>
    <p:extLst>
      <p:ext uri="{BB962C8B-B14F-4D97-AF65-F5344CB8AC3E}">
        <p14:creationId xmlns:p14="http://schemas.microsoft.com/office/powerpoint/2010/main" val="4033783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61925" y="0"/>
            <a:ext cx="8982075" cy="6845300"/>
            <a:chOff x="101" y="0"/>
            <a:chExt cx="5658" cy="4312"/>
          </a:xfrm>
        </p:grpSpPr>
        <p:sp>
          <p:nvSpPr>
            <p:cNvPr id="5" name="Rectangle 3"/>
            <p:cNvSpPr>
              <a:spLocks noChangeArrowheads="1"/>
            </p:cNvSpPr>
            <p:nvPr/>
          </p:nvSpPr>
          <p:spPr bwMode="ltGray">
            <a:xfrm>
              <a:off x="149" y="0"/>
              <a:ext cx="150" cy="4312"/>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6" name="Rectangle 4"/>
            <p:cNvSpPr>
              <a:spLocks noChangeArrowheads="1"/>
            </p:cNvSpPr>
            <p:nvPr/>
          </p:nvSpPr>
          <p:spPr bwMode="ltGray">
            <a:xfrm>
              <a:off x="277" y="0"/>
              <a:ext cx="235" cy="3456"/>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7" name="Rectangle 5"/>
            <p:cNvSpPr>
              <a:spLocks noChangeArrowheads="1"/>
            </p:cNvSpPr>
            <p:nvPr/>
          </p:nvSpPr>
          <p:spPr bwMode="ltGray">
            <a:xfrm>
              <a:off x="203" y="0"/>
              <a:ext cx="682" cy="2112"/>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8" name="Rectangle 6"/>
            <p:cNvSpPr>
              <a:spLocks noChangeArrowheads="1"/>
            </p:cNvSpPr>
            <p:nvPr/>
          </p:nvSpPr>
          <p:spPr bwMode="ltGray">
            <a:xfrm>
              <a:off x="288" y="0"/>
              <a:ext cx="160" cy="2784"/>
            </a:xfrm>
            <a:prstGeom prst="rect">
              <a:avLst/>
            </a:pr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9" name="Rectangle 7"/>
            <p:cNvSpPr>
              <a:spLocks noChangeArrowheads="1"/>
            </p:cNvSpPr>
            <p:nvPr/>
          </p:nvSpPr>
          <p:spPr bwMode="ltGray">
            <a:xfrm>
              <a:off x="373" y="1644"/>
              <a:ext cx="331" cy="768"/>
            </a:xfrm>
            <a:prstGeom prst="rect">
              <a:avLst/>
            </a:prstGeom>
            <a:gradFill rotWithShape="0">
              <a:gsLst>
                <a:gs pos="0">
                  <a:schemeClr val="bg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10" name="Rectangle 8"/>
            <p:cNvSpPr>
              <a:spLocks noChangeArrowheads="1"/>
            </p:cNvSpPr>
            <p:nvPr/>
          </p:nvSpPr>
          <p:spPr bwMode="ltGray">
            <a:xfrm>
              <a:off x="326" y="1560"/>
              <a:ext cx="5433" cy="84"/>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11" name="Line 9"/>
            <p:cNvSpPr>
              <a:spLocks noChangeShapeType="1"/>
            </p:cNvSpPr>
            <p:nvPr/>
          </p:nvSpPr>
          <p:spPr bwMode="auto">
            <a:xfrm>
              <a:off x="101" y="1560"/>
              <a:ext cx="5604" cy="0"/>
            </a:xfrm>
            <a:prstGeom prst="line">
              <a:avLst/>
            </a:prstGeom>
            <a:noFill/>
            <a:ln w="127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438282" name="Rectangle 10"/>
          <p:cNvSpPr>
            <a:spLocks noGrp="1" noChangeArrowheads="1"/>
          </p:cNvSpPr>
          <p:nvPr>
            <p:ph type="ctrTitle" sz="quarter"/>
          </p:nvPr>
        </p:nvSpPr>
        <p:spPr>
          <a:xfrm>
            <a:off x="762000" y="1295400"/>
            <a:ext cx="7772400" cy="1143000"/>
          </a:xfrm>
        </p:spPr>
        <p:txBody>
          <a:bodyPr/>
          <a:lstStyle>
            <a:lvl1pPr>
              <a:defRPr>
                <a:solidFill>
                  <a:srgbClr val="000099"/>
                </a:solidFill>
                <a:effectLst/>
              </a:defRPr>
            </a:lvl1pPr>
          </a:lstStyle>
          <a:p>
            <a:pPr lvl="0"/>
            <a:r>
              <a:rPr lang="en-AU" altLang="en-US" noProof="0"/>
              <a:t>Click to edit Master title style</a:t>
            </a:r>
          </a:p>
        </p:txBody>
      </p:sp>
      <p:sp>
        <p:nvSpPr>
          <p:cNvPr id="438283" name="Rectangle 11"/>
          <p:cNvSpPr>
            <a:spLocks noGrp="1" noChangeArrowheads="1"/>
          </p:cNvSpPr>
          <p:nvPr>
            <p:ph type="subTitle" sz="quarter" idx="1"/>
          </p:nvPr>
        </p:nvSpPr>
        <p:spPr>
          <a:xfrm>
            <a:off x="1524000" y="3505200"/>
            <a:ext cx="6400800" cy="1752600"/>
          </a:xfrm>
        </p:spPr>
        <p:txBody>
          <a:bodyPr/>
          <a:lstStyle>
            <a:lvl1pPr marL="0" indent="0" algn="ctr">
              <a:buFont typeface="Monotype Sorts" charset="2"/>
              <a:buNone/>
              <a:defRPr/>
            </a:lvl1pPr>
          </a:lstStyle>
          <a:p>
            <a:pPr lvl="0"/>
            <a:r>
              <a:rPr lang="en-AU" altLang="en-US" noProof="0"/>
              <a:t>Click to edit Master subtitle style</a:t>
            </a:r>
          </a:p>
        </p:txBody>
      </p:sp>
      <p:sp>
        <p:nvSpPr>
          <p:cNvPr id="12" name="Rectangle 12"/>
          <p:cNvSpPr>
            <a:spLocks noGrp="1" noChangeArrowheads="1"/>
          </p:cNvSpPr>
          <p:nvPr>
            <p:ph type="dt" sz="quarter" idx="10"/>
          </p:nvPr>
        </p:nvSpPr>
        <p:spPr>
          <a:xfrm>
            <a:off x="762000" y="6248400"/>
            <a:ext cx="1905000" cy="457200"/>
          </a:xfrm>
        </p:spPr>
        <p:txBody>
          <a:bodyPr/>
          <a:lstStyle>
            <a:lvl1pPr>
              <a:defRPr/>
            </a:lvl1pPr>
          </a:lstStyle>
          <a:p>
            <a:pPr>
              <a:defRPr/>
            </a:pPr>
            <a:r>
              <a:rPr lang="en-US" altLang="en-US"/>
              <a:t>© Pearson Education 2007</a:t>
            </a:r>
            <a:endParaRPr lang="en-AU" altLang="en-US"/>
          </a:p>
        </p:txBody>
      </p:sp>
      <p:sp>
        <p:nvSpPr>
          <p:cNvPr id="13" name="Rectangle 13"/>
          <p:cNvSpPr>
            <a:spLocks noGrp="1" noChangeArrowheads="1"/>
          </p:cNvSpPr>
          <p:nvPr>
            <p:ph type="ftr" sz="quarter" idx="11"/>
          </p:nvPr>
        </p:nvSpPr>
        <p:spPr>
          <a:xfrm>
            <a:off x="3276600" y="6248400"/>
            <a:ext cx="2895600" cy="457200"/>
          </a:xfrm>
        </p:spPr>
        <p:txBody>
          <a:bodyPr/>
          <a:lstStyle>
            <a:lvl1pPr>
              <a:defRPr/>
            </a:lvl1pPr>
          </a:lstStyle>
          <a:p>
            <a:pPr>
              <a:defRPr/>
            </a:pPr>
            <a:r>
              <a:rPr lang="en-AU" altLang="en-US"/>
              <a:t>Chapter 3 (Maciaszek - RASD 3/e)</a:t>
            </a:r>
          </a:p>
        </p:txBody>
      </p:sp>
      <p:sp>
        <p:nvSpPr>
          <p:cNvPr id="14" name="Rectangle 14"/>
          <p:cNvSpPr>
            <a:spLocks noGrp="1" noChangeArrowheads="1"/>
          </p:cNvSpPr>
          <p:nvPr>
            <p:ph type="sldNum" sz="quarter" idx="12"/>
          </p:nvPr>
        </p:nvSpPr>
        <p:spPr>
          <a:xfrm>
            <a:off x="7010400" y="6248400"/>
            <a:ext cx="1905000" cy="457200"/>
          </a:xfrm>
        </p:spPr>
        <p:txBody>
          <a:bodyPr/>
          <a:lstStyle>
            <a:lvl1pPr>
              <a:defRPr smtClean="0"/>
            </a:lvl1pPr>
          </a:lstStyle>
          <a:p>
            <a:pPr>
              <a:defRPr/>
            </a:pPr>
            <a:fld id="{95F8068C-0575-42A3-8EA6-00C473E478A8}" type="slidenum">
              <a:rPr lang="en-AU" altLang="en-US"/>
              <a:pPr>
                <a:defRPr/>
              </a:pPr>
              <a:t>‹#›</a:t>
            </a:fld>
            <a:endParaRPr lang="en-AU" altLang="en-US"/>
          </a:p>
        </p:txBody>
      </p:sp>
    </p:spTree>
    <p:extLst>
      <p:ext uri="{BB962C8B-B14F-4D97-AF65-F5344CB8AC3E}">
        <p14:creationId xmlns:p14="http://schemas.microsoft.com/office/powerpoint/2010/main" val="492772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5"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6" name="Rectangle 2060"/>
          <p:cNvSpPr>
            <a:spLocks noGrp="1" noChangeArrowheads="1"/>
          </p:cNvSpPr>
          <p:nvPr>
            <p:ph type="sldNum" sz="quarter" idx="12"/>
          </p:nvPr>
        </p:nvSpPr>
        <p:spPr>
          <a:ln/>
        </p:spPr>
        <p:txBody>
          <a:bodyPr/>
          <a:lstStyle>
            <a:lvl1pPr>
              <a:defRPr/>
            </a:lvl1pPr>
          </a:lstStyle>
          <a:p>
            <a:pPr>
              <a:defRPr/>
            </a:pPr>
            <a:fld id="{A051D608-23BD-41EE-9C43-E44F0D2E86B9}" type="slidenum">
              <a:rPr lang="en-AU" altLang="en-US"/>
              <a:pPr>
                <a:defRPr/>
              </a:pPr>
              <a:t>‹#›</a:t>
            </a:fld>
            <a:endParaRPr lang="en-AU" altLang="en-US"/>
          </a:p>
        </p:txBody>
      </p:sp>
    </p:spTree>
    <p:extLst>
      <p:ext uri="{BB962C8B-B14F-4D97-AF65-F5344CB8AC3E}">
        <p14:creationId xmlns:p14="http://schemas.microsoft.com/office/powerpoint/2010/main" val="725975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00900" y="0"/>
            <a:ext cx="1943100" cy="63246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1371600" y="0"/>
            <a:ext cx="5676900" cy="6324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5"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6" name="Rectangle 2060"/>
          <p:cNvSpPr>
            <a:spLocks noGrp="1" noChangeArrowheads="1"/>
          </p:cNvSpPr>
          <p:nvPr>
            <p:ph type="sldNum" sz="quarter" idx="12"/>
          </p:nvPr>
        </p:nvSpPr>
        <p:spPr>
          <a:ln/>
        </p:spPr>
        <p:txBody>
          <a:bodyPr/>
          <a:lstStyle>
            <a:lvl1pPr>
              <a:defRPr/>
            </a:lvl1pPr>
          </a:lstStyle>
          <a:p>
            <a:pPr>
              <a:defRPr/>
            </a:pPr>
            <a:fld id="{7A96B296-857C-4DFB-AADF-9FB9F2F04E15}" type="slidenum">
              <a:rPr lang="en-AU" altLang="en-US"/>
              <a:pPr>
                <a:defRPr/>
              </a:pPr>
              <a:t>‹#›</a:t>
            </a:fld>
            <a:endParaRPr lang="en-AU" altLang="en-US"/>
          </a:p>
        </p:txBody>
      </p:sp>
    </p:spTree>
    <p:extLst>
      <p:ext uri="{BB962C8B-B14F-4D97-AF65-F5344CB8AC3E}">
        <p14:creationId xmlns:p14="http://schemas.microsoft.com/office/powerpoint/2010/main" val="3429483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752600" y="207963"/>
            <a:ext cx="7077808" cy="971550"/>
          </a:xfrm>
        </p:spPr>
        <p:txBody>
          <a:bodyPr/>
          <a:lstStyle/>
          <a:p>
            <a:r>
              <a:rPr lang="en-US"/>
              <a:t>Click to edit Master title style</a:t>
            </a:r>
            <a:endParaRPr lang="en-AU"/>
          </a:p>
        </p:txBody>
      </p:sp>
      <p:sp>
        <p:nvSpPr>
          <p:cNvPr id="3" name="Table Placeholder 2"/>
          <p:cNvSpPr>
            <a:spLocks noGrp="1"/>
          </p:cNvSpPr>
          <p:nvPr>
            <p:ph type="tbl" idx="1"/>
          </p:nvPr>
        </p:nvSpPr>
        <p:spPr>
          <a:xfrm>
            <a:off x="381000" y="1236664"/>
            <a:ext cx="8434754" cy="4930775"/>
          </a:xfrm>
        </p:spPr>
        <p:txBody>
          <a:bodyPr/>
          <a:lstStyle/>
          <a:p>
            <a:endParaRPr lang="en-AU"/>
          </a:p>
        </p:txBody>
      </p:sp>
    </p:spTree>
    <p:extLst>
      <p:ext uri="{BB962C8B-B14F-4D97-AF65-F5344CB8AC3E}">
        <p14:creationId xmlns:p14="http://schemas.microsoft.com/office/powerpoint/2010/main" val="1736873229"/>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en-US"/>
              <a:t>Mastertitelformat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Master-Untertitelformat bearbeiten</a:t>
            </a:r>
          </a:p>
        </p:txBody>
      </p:sp>
    </p:spTree>
    <p:extLst>
      <p:ext uri="{BB962C8B-B14F-4D97-AF65-F5344CB8AC3E}">
        <p14:creationId xmlns:p14="http://schemas.microsoft.com/office/powerpoint/2010/main" val="129106582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
        <p:nvSpPr>
          <p:cNvPr id="3" name="Inhaltsplatzhalter 2"/>
          <p:cNvSpPr>
            <a:spLocks noGrp="1"/>
          </p:cNvSpPr>
          <p:nvPr>
            <p:ph idx="1"/>
          </p:nvPr>
        </p:nvSpPr>
        <p:spPr/>
        <p:txBody>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333907214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Mastertextformat bearbeiten</a:t>
            </a:r>
          </a:p>
        </p:txBody>
      </p:sp>
    </p:spTree>
    <p:extLst>
      <p:ext uri="{BB962C8B-B14F-4D97-AF65-F5344CB8AC3E}">
        <p14:creationId xmlns:p14="http://schemas.microsoft.com/office/powerpoint/2010/main" val="254564404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
        <p:nvSpPr>
          <p:cNvPr id="3" name="Inhaltsplatzhalter 2"/>
          <p:cNvSpPr>
            <a:spLocks noGrp="1"/>
          </p:cNvSpPr>
          <p:nvPr>
            <p:ph sz="half" idx="1"/>
          </p:nvPr>
        </p:nvSpPr>
        <p:spPr>
          <a:xfrm>
            <a:off x="533400" y="1295400"/>
            <a:ext cx="39243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4" name="Inhaltsplatzhalter 3"/>
          <p:cNvSpPr>
            <a:spLocks noGrp="1"/>
          </p:cNvSpPr>
          <p:nvPr>
            <p:ph sz="half" idx="2"/>
          </p:nvPr>
        </p:nvSpPr>
        <p:spPr>
          <a:xfrm>
            <a:off x="4610100" y="1295400"/>
            <a:ext cx="39243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385213572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398949474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Tree>
    <p:extLst>
      <p:ext uri="{BB962C8B-B14F-4D97-AF65-F5344CB8AC3E}">
        <p14:creationId xmlns:p14="http://schemas.microsoft.com/office/powerpoint/2010/main" val="34800806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2347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5"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6" name="Rectangle 2060"/>
          <p:cNvSpPr>
            <a:spLocks noGrp="1" noChangeArrowheads="1"/>
          </p:cNvSpPr>
          <p:nvPr>
            <p:ph type="sldNum" sz="quarter" idx="12"/>
          </p:nvPr>
        </p:nvSpPr>
        <p:spPr>
          <a:ln/>
        </p:spPr>
        <p:txBody>
          <a:bodyPr/>
          <a:lstStyle>
            <a:lvl1pPr>
              <a:defRPr/>
            </a:lvl1pPr>
          </a:lstStyle>
          <a:p>
            <a:pPr>
              <a:defRPr/>
            </a:pPr>
            <a:fld id="{190E26FA-37BE-46FA-A74A-72ECD242F5DD}" type="slidenum">
              <a:rPr lang="en-AU" altLang="en-US"/>
              <a:pPr>
                <a:defRPr/>
              </a:pPr>
              <a:t>‹#›</a:t>
            </a:fld>
            <a:endParaRPr lang="en-AU" altLang="en-US"/>
          </a:p>
        </p:txBody>
      </p:sp>
    </p:spTree>
    <p:extLst>
      <p:ext uri="{BB962C8B-B14F-4D97-AF65-F5344CB8AC3E}">
        <p14:creationId xmlns:p14="http://schemas.microsoft.com/office/powerpoint/2010/main" val="1266249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Mastertextformat bearbeiten</a:t>
            </a:r>
          </a:p>
        </p:txBody>
      </p:sp>
    </p:spTree>
    <p:extLst>
      <p:ext uri="{BB962C8B-B14F-4D97-AF65-F5344CB8AC3E}">
        <p14:creationId xmlns:p14="http://schemas.microsoft.com/office/powerpoint/2010/main" val="271332237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Mastertextformat bearbeiten</a:t>
            </a:r>
          </a:p>
        </p:txBody>
      </p:sp>
    </p:spTree>
    <p:extLst>
      <p:ext uri="{BB962C8B-B14F-4D97-AF65-F5344CB8AC3E}">
        <p14:creationId xmlns:p14="http://schemas.microsoft.com/office/powerpoint/2010/main" val="66630748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
        <p:nvSpPr>
          <p:cNvPr id="3" name="Vertikaler Textplatzhalter 2"/>
          <p:cNvSpPr>
            <a:spLocks noGrp="1"/>
          </p:cNvSpPr>
          <p:nvPr>
            <p:ph type="body" orient="vert" idx="1"/>
          </p:nvPr>
        </p:nvSpPr>
        <p:spPr/>
        <p:txBody>
          <a:bodyPr vert="eaVert"/>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5072519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34150" y="222250"/>
            <a:ext cx="2038350" cy="5873750"/>
          </a:xfrm>
        </p:spPr>
        <p:txBody>
          <a:bodyPr vert="eaVert"/>
          <a:lstStyle/>
          <a:p>
            <a:r>
              <a:rPr lang="en-US"/>
              <a:t>Mastertitelformat bearbeiten</a:t>
            </a:r>
          </a:p>
        </p:txBody>
      </p:sp>
      <p:sp>
        <p:nvSpPr>
          <p:cNvPr id="3" name="Vertikaler Textplatzhalter 2"/>
          <p:cNvSpPr>
            <a:spLocks noGrp="1"/>
          </p:cNvSpPr>
          <p:nvPr>
            <p:ph type="body" orient="vert" idx="1"/>
          </p:nvPr>
        </p:nvSpPr>
        <p:spPr>
          <a:xfrm>
            <a:off x="419100" y="222250"/>
            <a:ext cx="5962650" cy="5873750"/>
          </a:xfrm>
        </p:spPr>
        <p:txBody>
          <a:bodyPr vert="eaVert"/>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328855508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FDED17-DC2A-4397-896C-B6B605E1A226}"/>
              </a:ext>
            </a:extLst>
          </p:cNvPr>
          <p:cNvSpPr>
            <a:spLocks noChangeArrowheads="1"/>
          </p:cNvSpPr>
          <p:nvPr/>
        </p:nvSpPr>
        <p:spPr bwMode="auto">
          <a:xfrm rot="16200000">
            <a:off x="-2289969" y="2955132"/>
            <a:ext cx="6416675" cy="474662"/>
          </a:xfrm>
          <a:prstGeom prst="rect">
            <a:avLst/>
          </a:prstGeom>
          <a:noFill/>
          <a:ln w="12700">
            <a:noFill/>
            <a:miter lim="800000"/>
            <a:headEnd/>
            <a:tailEnd/>
          </a:ln>
          <a:effectLst/>
        </p:spPr>
        <p:txBody>
          <a:bodyPr lIns="0" tIns="0" rIns="0" bIns="0"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l"/>
            <a:r>
              <a:rPr lang="en-US" altLang="en-US" b="0">
                <a:solidFill>
                  <a:schemeClr val="tx1"/>
                </a:solidFill>
                <a:latin typeface="Times" panose="02020603050405020304" pitchFamily="18" charset="0"/>
              </a:rPr>
              <a:t>Using UML, Patterns, and Java</a:t>
            </a:r>
          </a:p>
        </p:txBody>
      </p:sp>
      <p:sp>
        <p:nvSpPr>
          <p:cNvPr id="4" name="Text Box 5">
            <a:extLst>
              <a:ext uri="{FF2B5EF4-FFF2-40B4-BE49-F238E27FC236}">
                <a16:creationId xmlns:a16="http://schemas.microsoft.com/office/drawing/2014/main" id="{F3F249EC-7FEA-4857-826C-76D6A736ADEA}"/>
              </a:ext>
            </a:extLst>
          </p:cNvPr>
          <p:cNvSpPr txBox="1">
            <a:spLocks noChangeArrowheads="1"/>
          </p:cNvSpPr>
          <p:nvPr/>
        </p:nvSpPr>
        <p:spPr bwMode="auto">
          <a:xfrm rot="16200000">
            <a:off x="-2659063" y="3171826"/>
            <a:ext cx="6405563" cy="519112"/>
          </a:xfrm>
          <a:prstGeom prst="rect">
            <a:avLst/>
          </a:prstGeom>
          <a:noFill/>
          <a:ln w="12700">
            <a:noFill/>
            <a:miter lim="800000"/>
            <a:headEnd/>
            <a:tailEnd/>
          </a:ln>
          <a:effectLst/>
        </p:spPr>
        <p:txBody>
          <a:bodyP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spcBef>
                <a:spcPct val="50000"/>
              </a:spcBef>
            </a:pPr>
            <a:r>
              <a:rPr lang="en-US" altLang="en-US" sz="2800">
                <a:solidFill>
                  <a:schemeClr val="tx1"/>
                </a:solidFill>
                <a:latin typeface="Times" panose="02020603050405020304" pitchFamily="18" charset="0"/>
              </a:rPr>
              <a:t>Object-Oriented Software Engineering</a:t>
            </a:r>
            <a:endParaRPr lang="en-US" altLang="en-US" b="0">
              <a:solidFill>
                <a:schemeClr val="tx1"/>
              </a:solidFill>
              <a:latin typeface="Times" panose="02020603050405020304" pitchFamily="18" charset="0"/>
            </a:endParaRPr>
          </a:p>
        </p:txBody>
      </p:sp>
      <p:sp>
        <p:nvSpPr>
          <p:cNvPr id="184323" name="Rectangle 3"/>
          <p:cNvSpPr>
            <a:spLocks noGrp="1" noChangeArrowheads="1"/>
          </p:cNvSpPr>
          <p:nvPr>
            <p:ph type="ctrTitle"/>
          </p:nvPr>
        </p:nvSpPr>
        <p:spPr>
          <a:xfrm>
            <a:off x="1485900" y="320675"/>
            <a:ext cx="5638800" cy="2143125"/>
          </a:xfrm>
          <a:solidFill>
            <a:srgbClr val="C0C0C0">
              <a:alpha val="50000"/>
            </a:srgbClr>
          </a:solidFill>
        </p:spPr>
        <p:txBody>
          <a:bodyPr/>
          <a:lstStyle>
            <a:lvl1pPr algn="ctr">
              <a:defRPr sz="2400" i="0"/>
            </a:lvl1pPr>
          </a:lstStyle>
          <a:p>
            <a:r>
              <a:rPr lang="en-US"/>
              <a:t>Click to edit Master title style</a:t>
            </a:r>
          </a:p>
        </p:txBody>
      </p:sp>
    </p:spTree>
    <p:extLst>
      <p:ext uri="{BB962C8B-B14F-4D97-AF65-F5344CB8AC3E}">
        <p14:creationId xmlns:p14="http://schemas.microsoft.com/office/powerpoint/2010/main" val="336216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5"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6" name="Rectangle 2060"/>
          <p:cNvSpPr>
            <a:spLocks noGrp="1" noChangeArrowheads="1"/>
          </p:cNvSpPr>
          <p:nvPr>
            <p:ph type="sldNum" sz="quarter" idx="12"/>
          </p:nvPr>
        </p:nvSpPr>
        <p:spPr>
          <a:ln/>
        </p:spPr>
        <p:txBody>
          <a:bodyPr/>
          <a:lstStyle>
            <a:lvl1pPr>
              <a:defRPr/>
            </a:lvl1pPr>
          </a:lstStyle>
          <a:p>
            <a:pPr>
              <a:defRPr/>
            </a:pPr>
            <a:fld id="{296D4A68-6013-4D4F-AD69-D22B75904437}" type="slidenum">
              <a:rPr lang="en-AU" altLang="en-US"/>
              <a:pPr>
                <a:defRPr/>
              </a:pPr>
              <a:t>‹#›</a:t>
            </a:fld>
            <a:endParaRPr lang="en-AU" altLang="en-US"/>
          </a:p>
        </p:txBody>
      </p:sp>
    </p:spTree>
    <p:extLst>
      <p:ext uri="{BB962C8B-B14F-4D97-AF65-F5344CB8AC3E}">
        <p14:creationId xmlns:p14="http://schemas.microsoft.com/office/powerpoint/2010/main" val="84588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1371600" y="1066800"/>
            <a:ext cx="369570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5219700" y="1066800"/>
            <a:ext cx="369570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6"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7" name="Rectangle 2060"/>
          <p:cNvSpPr>
            <a:spLocks noGrp="1" noChangeArrowheads="1"/>
          </p:cNvSpPr>
          <p:nvPr>
            <p:ph type="sldNum" sz="quarter" idx="12"/>
          </p:nvPr>
        </p:nvSpPr>
        <p:spPr>
          <a:ln/>
        </p:spPr>
        <p:txBody>
          <a:bodyPr/>
          <a:lstStyle>
            <a:lvl1pPr>
              <a:defRPr/>
            </a:lvl1pPr>
          </a:lstStyle>
          <a:p>
            <a:pPr>
              <a:defRPr/>
            </a:pPr>
            <a:fld id="{0AA839B8-4D55-4469-A850-D2DD457239C7}" type="slidenum">
              <a:rPr lang="en-AU" altLang="en-US"/>
              <a:pPr>
                <a:defRPr/>
              </a:pPr>
              <a:t>‹#›</a:t>
            </a:fld>
            <a:endParaRPr lang="en-AU" altLang="en-US"/>
          </a:p>
        </p:txBody>
      </p:sp>
    </p:spTree>
    <p:extLst>
      <p:ext uri="{BB962C8B-B14F-4D97-AF65-F5344CB8AC3E}">
        <p14:creationId xmlns:p14="http://schemas.microsoft.com/office/powerpoint/2010/main" val="3771747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8"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9" name="Rectangle 2060"/>
          <p:cNvSpPr>
            <a:spLocks noGrp="1" noChangeArrowheads="1"/>
          </p:cNvSpPr>
          <p:nvPr>
            <p:ph type="sldNum" sz="quarter" idx="12"/>
          </p:nvPr>
        </p:nvSpPr>
        <p:spPr>
          <a:ln/>
        </p:spPr>
        <p:txBody>
          <a:bodyPr/>
          <a:lstStyle>
            <a:lvl1pPr>
              <a:defRPr/>
            </a:lvl1pPr>
          </a:lstStyle>
          <a:p>
            <a:pPr>
              <a:defRPr/>
            </a:pPr>
            <a:fld id="{FB5E3B6D-FF29-48E3-BEAC-B754626EB0E6}" type="slidenum">
              <a:rPr lang="en-AU" altLang="en-US"/>
              <a:pPr>
                <a:defRPr/>
              </a:pPr>
              <a:t>‹#›</a:t>
            </a:fld>
            <a:endParaRPr lang="en-AU" altLang="en-US"/>
          </a:p>
        </p:txBody>
      </p:sp>
    </p:spTree>
    <p:extLst>
      <p:ext uri="{BB962C8B-B14F-4D97-AF65-F5344CB8AC3E}">
        <p14:creationId xmlns:p14="http://schemas.microsoft.com/office/powerpoint/2010/main" val="284332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4"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5" name="Rectangle 2060"/>
          <p:cNvSpPr>
            <a:spLocks noGrp="1" noChangeArrowheads="1"/>
          </p:cNvSpPr>
          <p:nvPr>
            <p:ph type="sldNum" sz="quarter" idx="12"/>
          </p:nvPr>
        </p:nvSpPr>
        <p:spPr>
          <a:ln/>
        </p:spPr>
        <p:txBody>
          <a:bodyPr/>
          <a:lstStyle>
            <a:lvl1pPr>
              <a:defRPr/>
            </a:lvl1pPr>
          </a:lstStyle>
          <a:p>
            <a:pPr>
              <a:defRPr/>
            </a:pPr>
            <a:fld id="{014FA6C1-07B2-4779-A1A1-131BDC4EF00B}" type="slidenum">
              <a:rPr lang="en-AU" altLang="en-US"/>
              <a:pPr>
                <a:defRPr/>
              </a:pPr>
              <a:t>‹#›</a:t>
            </a:fld>
            <a:endParaRPr lang="en-AU" altLang="en-US"/>
          </a:p>
        </p:txBody>
      </p:sp>
    </p:spTree>
    <p:extLst>
      <p:ext uri="{BB962C8B-B14F-4D97-AF65-F5344CB8AC3E}">
        <p14:creationId xmlns:p14="http://schemas.microsoft.com/office/powerpoint/2010/main" val="403713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3"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4" name="Rectangle 2060"/>
          <p:cNvSpPr>
            <a:spLocks noGrp="1" noChangeArrowheads="1"/>
          </p:cNvSpPr>
          <p:nvPr>
            <p:ph type="sldNum" sz="quarter" idx="12"/>
          </p:nvPr>
        </p:nvSpPr>
        <p:spPr>
          <a:ln/>
        </p:spPr>
        <p:txBody>
          <a:bodyPr/>
          <a:lstStyle>
            <a:lvl1pPr>
              <a:defRPr/>
            </a:lvl1pPr>
          </a:lstStyle>
          <a:p>
            <a:pPr>
              <a:defRPr/>
            </a:pPr>
            <a:fld id="{22F62D96-D4C2-42AA-AF66-A0D1356CBAEB}" type="slidenum">
              <a:rPr lang="en-AU" altLang="en-US"/>
              <a:pPr>
                <a:defRPr/>
              </a:pPr>
              <a:t>‹#›</a:t>
            </a:fld>
            <a:endParaRPr lang="en-AU" altLang="en-US"/>
          </a:p>
        </p:txBody>
      </p:sp>
    </p:spTree>
    <p:extLst>
      <p:ext uri="{BB962C8B-B14F-4D97-AF65-F5344CB8AC3E}">
        <p14:creationId xmlns:p14="http://schemas.microsoft.com/office/powerpoint/2010/main" val="262205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6"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7" name="Rectangle 2060"/>
          <p:cNvSpPr>
            <a:spLocks noGrp="1" noChangeArrowheads="1"/>
          </p:cNvSpPr>
          <p:nvPr>
            <p:ph type="sldNum" sz="quarter" idx="12"/>
          </p:nvPr>
        </p:nvSpPr>
        <p:spPr>
          <a:ln/>
        </p:spPr>
        <p:txBody>
          <a:bodyPr/>
          <a:lstStyle>
            <a:lvl1pPr>
              <a:defRPr/>
            </a:lvl1pPr>
          </a:lstStyle>
          <a:p>
            <a:pPr>
              <a:defRPr/>
            </a:pPr>
            <a:fld id="{DD3511AF-CF73-4885-9430-F118A719802C}" type="slidenum">
              <a:rPr lang="en-AU" altLang="en-US"/>
              <a:pPr>
                <a:defRPr/>
              </a:pPr>
              <a:t>‹#›</a:t>
            </a:fld>
            <a:endParaRPr lang="en-AU" altLang="en-US"/>
          </a:p>
        </p:txBody>
      </p:sp>
    </p:spTree>
    <p:extLst>
      <p:ext uri="{BB962C8B-B14F-4D97-AF65-F5344CB8AC3E}">
        <p14:creationId xmlns:p14="http://schemas.microsoft.com/office/powerpoint/2010/main" val="3107516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2058"/>
          <p:cNvSpPr>
            <a:spLocks noGrp="1" noChangeArrowheads="1"/>
          </p:cNvSpPr>
          <p:nvPr>
            <p:ph type="dt" sz="half" idx="10"/>
          </p:nvPr>
        </p:nvSpPr>
        <p:spPr>
          <a:ln/>
        </p:spPr>
        <p:txBody>
          <a:bodyPr/>
          <a:lstStyle>
            <a:lvl1pPr>
              <a:defRPr/>
            </a:lvl1pPr>
          </a:lstStyle>
          <a:p>
            <a:pPr>
              <a:defRPr/>
            </a:pPr>
            <a:r>
              <a:rPr lang="en-US" altLang="en-US"/>
              <a:t>© Pearson Education 2007</a:t>
            </a:r>
            <a:endParaRPr lang="en-AU" altLang="en-US"/>
          </a:p>
        </p:txBody>
      </p:sp>
      <p:sp>
        <p:nvSpPr>
          <p:cNvPr id="6" name="Rectangle 2059"/>
          <p:cNvSpPr>
            <a:spLocks noGrp="1" noChangeArrowheads="1"/>
          </p:cNvSpPr>
          <p:nvPr>
            <p:ph type="ftr" sz="quarter" idx="11"/>
          </p:nvPr>
        </p:nvSpPr>
        <p:spPr>
          <a:ln/>
        </p:spPr>
        <p:txBody>
          <a:bodyPr/>
          <a:lstStyle>
            <a:lvl1pPr>
              <a:defRPr/>
            </a:lvl1pPr>
          </a:lstStyle>
          <a:p>
            <a:pPr>
              <a:defRPr/>
            </a:pPr>
            <a:r>
              <a:rPr lang="en-AU" altLang="en-US"/>
              <a:t>Chapter 3 (Maciaszek - RASD 3/e)</a:t>
            </a:r>
          </a:p>
        </p:txBody>
      </p:sp>
      <p:sp>
        <p:nvSpPr>
          <p:cNvPr id="7" name="Rectangle 2060"/>
          <p:cNvSpPr>
            <a:spLocks noGrp="1" noChangeArrowheads="1"/>
          </p:cNvSpPr>
          <p:nvPr>
            <p:ph type="sldNum" sz="quarter" idx="12"/>
          </p:nvPr>
        </p:nvSpPr>
        <p:spPr>
          <a:ln/>
        </p:spPr>
        <p:txBody>
          <a:bodyPr/>
          <a:lstStyle>
            <a:lvl1pPr>
              <a:defRPr/>
            </a:lvl1pPr>
          </a:lstStyle>
          <a:p>
            <a:pPr>
              <a:defRPr/>
            </a:pPr>
            <a:fld id="{C3AF403C-4206-4EB6-AAAA-131223605222}" type="slidenum">
              <a:rPr lang="en-AU" altLang="en-US"/>
              <a:pPr>
                <a:defRPr/>
              </a:pPr>
              <a:t>‹#›</a:t>
            </a:fld>
            <a:endParaRPr lang="en-AU" altLang="en-US"/>
          </a:p>
        </p:txBody>
      </p:sp>
    </p:spTree>
    <p:extLst>
      <p:ext uri="{BB962C8B-B14F-4D97-AF65-F5344CB8AC3E}">
        <p14:creationId xmlns:p14="http://schemas.microsoft.com/office/powerpoint/2010/main" val="35126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1FFFA"/>
        </a:solidFill>
        <a:effectLst/>
      </p:bgPr>
    </p:bg>
    <p:spTree>
      <p:nvGrpSpPr>
        <p:cNvPr id="1" name=""/>
        <p:cNvGrpSpPr/>
        <p:nvPr/>
      </p:nvGrpSpPr>
      <p:grpSpPr>
        <a:xfrm>
          <a:off x="0" y="0"/>
          <a:ext cx="0" cy="0"/>
          <a:chOff x="0" y="0"/>
          <a:chExt cx="0" cy="0"/>
        </a:xfrm>
      </p:grpSpPr>
      <p:sp>
        <p:nvSpPr>
          <p:cNvPr id="1026" name="Rectangle 2050"/>
          <p:cNvSpPr>
            <a:spLocks noChangeArrowheads="1"/>
          </p:cNvSpPr>
          <p:nvPr/>
        </p:nvSpPr>
        <p:spPr bwMode="ltGray">
          <a:xfrm>
            <a:off x="247650" y="0"/>
            <a:ext cx="238125" cy="6845300"/>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1027" name="Rectangle 2051"/>
          <p:cNvSpPr>
            <a:spLocks noChangeArrowheads="1"/>
          </p:cNvSpPr>
          <p:nvPr/>
        </p:nvSpPr>
        <p:spPr bwMode="ltGray">
          <a:xfrm>
            <a:off x="450850" y="0"/>
            <a:ext cx="373063" cy="4667250"/>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1028" name="Rectangle 2052"/>
          <p:cNvSpPr>
            <a:spLocks noChangeArrowheads="1"/>
          </p:cNvSpPr>
          <p:nvPr/>
        </p:nvSpPr>
        <p:spPr bwMode="ltGray">
          <a:xfrm>
            <a:off x="333375" y="0"/>
            <a:ext cx="1082675" cy="3352800"/>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1029" name="Rectangle 2053"/>
          <p:cNvSpPr>
            <a:spLocks noChangeArrowheads="1"/>
          </p:cNvSpPr>
          <p:nvPr/>
        </p:nvSpPr>
        <p:spPr bwMode="ltGray">
          <a:xfrm>
            <a:off x="417513" y="0"/>
            <a:ext cx="304800" cy="3886200"/>
          </a:xfrm>
          <a:prstGeom prst="rect">
            <a:avLst/>
          </a:pr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1030" name="Rectangle 2054"/>
          <p:cNvSpPr>
            <a:spLocks noChangeArrowheads="1"/>
          </p:cNvSpPr>
          <p:nvPr/>
        </p:nvSpPr>
        <p:spPr bwMode="ltGray">
          <a:xfrm>
            <a:off x="533400" y="1066800"/>
            <a:ext cx="525463" cy="1219200"/>
          </a:xfrm>
          <a:prstGeom prst="rect">
            <a:avLst/>
          </a:prstGeom>
          <a:gradFill rotWithShape="0">
            <a:gsLst>
              <a:gs pos="0">
                <a:schemeClr val="bg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1031" name="Rectangle 2055"/>
          <p:cNvSpPr>
            <a:spLocks noChangeArrowheads="1"/>
          </p:cNvSpPr>
          <p:nvPr/>
        </p:nvSpPr>
        <p:spPr bwMode="ltGray">
          <a:xfrm>
            <a:off x="519113" y="914400"/>
            <a:ext cx="8624887" cy="133350"/>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437256" name="Rectangle 2056"/>
          <p:cNvSpPr>
            <a:spLocks noGrp="1" noChangeArrowheads="1"/>
          </p:cNvSpPr>
          <p:nvPr>
            <p:ph type="title"/>
          </p:nvPr>
        </p:nvSpPr>
        <p:spPr bwMode="auto">
          <a:xfrm>
            <a:off x="1371600" y="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prstTxWarp prst="textNoShape">
              <a:avLst/>
            </a:prstTxWarp>
          </a:bodyPr>
          <a:lstStyle/>
          <a:p>
            <a:pPr lvl="0"/>
            <a:r>
              <a:rPr lang="en-AU" altLang="en-US"/>
              <a:t>Click to edit Master title style</a:t>
            </a:r>
          </a:p>
        </p:txBody>
      </p:sp>
      <p:sp>
        <p:nvSpPr>
          <p:cNvPr id="437257" name="Rectangle 2057"/>
          <p:cNvSpPr>
            <a:spLocks noGrp="1" noChangeArrowheads="1"/>
          </p:cNvSpPr>
          <p:nvPr>
            <p:ph type="body" idx="1"/>
          </p:nvPr>
        </p:nvSpPr>
        <p:spPr bwMode="auto">
          <a:xfrm>
            <a:off x="1371600" y="1066800"/>
            <a:ext cx="7543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437258" name="Rectangle 2058"/>
          <p:cNvSpPr>
            <a:spLocks noGrp="1" noChangeArrowheads="1"/>
          </p:cNvSpPr>
          <p:nvPr>
            <p:ph type="dt" sz="half" idx="2"/>
          </p:nvPr>
        </p:nvSpPr>
        <p:spPr bwMode="auto">
          <a:xfrm>
            <a:off x="762000" y="65532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i="1">
                <a:effectLst>
                  <a:outerShdw blurRad="38100" dist="38100" dir="2700000" algn="tl">
                    <a:srgbClr val="FFFFFF"/>
                  </a:outerShdw>
                </a:effectLst>
                <a:latin typeface="+mn-lt"/>
              </a:defRPr>
            </a:lvl1pPr>
          </a:lstStyle>
          <a:p>
            <a:pPr>
              <a:defRPr/>
            </a:pPr>
            <a:r>
              <a:rPr lang="en-US" altLang="en-US"/>
              <a:t>© Pearson Education 2007</a:t>
            </a:r>
            <a:endParaRPr lang="en-AU" altLang="en-US"/>
          </a:p>
        </p:txBody>
      </p:sp>
      <p:sp>
        <p:nvSpPr>
          <p:cNvPr id="437259" name="Rectangle 2059"/>
          <p:cNvSpPr>
            <a:spLocks noGrp="1" noChangeArrowheads="1"/>
          </p:cNvSpPr>
          <p:nvPr>
            <p:ph type="ftr" sz="quarter" idx="3"/>
          </p:nvPr>
        </p:nvSpPr>
        <p:spPr bwMode="auto">
          <a:xfrm>
            <a:off x="3276600" y="65532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i="1">
                <a:effectLst>
                  <a:outerShdw blurRad="38100" dist="38100" dir="2700000" algn="tl">
                    <a:srgbClr val="FFFFFF"/>
                  </a:outerShdw>
                </a:effectLst>
                <a:latin typeface="+mn-lt"/>
              </a:defRPr>
            </a:lvl1pPr>
          </a:lstStyle>
          <a:p>
            <a:pPr>
              <a:defRPr/>
            </a:pPr>
            <a:r>
              <a:rPr lang="en-AU" altLang="en-US"/>
              <a:t>Chapter 3 (Maciaszek - RASD 3/e)</a:t>
            </a:r>
          </a:p>
        </p:txBody>
      </p:sp>
      <p:sp>
        <p:nvSpPr>
          <p:cNvPr id="437260" name="Rectangle 2060"/>
          <p:cNvSpPr>
            <a:spLocks noGrp="1" noChangeArrowheads="1"/>
          </p:cNvSpPr>
          <p:nvPr>
            <p:ph type="sldNum" sz="quarter" idx="4"/>
          </p:nvPr>
        </p:nvSpPr>
        <p:spPr bwMode="auto">
          <a:xfrm>
            <a:off x="7010400" y="65532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i="1" smtClean="0">
                <a:effectLst>
                  <a:outerShdw blurRad="38100" dist="38100" dir="2700000" algn="tl">
                    <a:srgbClr val="FFFFFF"/>
                  </a:outerShdw>
                </a:effectLst>
                <a:latin typeface="+mn-lt"/>
              </a:defRPr>
            </a:lvl1pPr>
          </a:lstStyle>
          <a:p>
            <a:pPr>
              <a:defRPr/>
            </a:pPr>
            <a:fld id="{B180A579-6728-4ECC-8DD6-E62D1136A90C}" type="slidenum">
              <a:rPr lang="en-AU" altLang="en-US"/>
              <a:pPr>
                <a:defRPr/>
              </a:pPr>
              <a:t>‹#›</a:t>
            </a:fld>
            <a:endParaRPr lang="en-AU" altLang="en-US"/>
          </a:p>
        </p:txBody>
      </p:sp>
      <p:sp>
        <p:nvSpPr>
          <p:cNvPr id="1037" name="Rectangle 2061"/>
          <p:cNvSpPr>
            <a:spLocks noChangeArrowheads="1"/>
          </p:cNvSpPr>
          <p:nvPr/>
        </p:nvSpPr>
        <p:spPr bwMode="ltGray">
          <a:xfrm>
            <a:off x="519113" y="6400800"/>
            <a:ext cx="8624887" cy="133350"/>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1038" name="Rectangle 2062"/>
          <p:cNvSpPr>
            <a:spLocks noChangeArrowheads="1"/>
          </p:cNvSpPr>
          <p:nvPr/>
        </p:nvSpPr>
        <p:spPr bwMode="ltGray">
          <a:xfrm>
            <a:off x="519113" y="6400800"/>
            <a:ext cx="8624887" cy="133350"/>
          </a:xfrm>
          <a:prstGeom prst="rect">
            <a:avLst/>
          </a:prstGeom>
          <a:gradFill rotWithShape="0">
            <a:gsLst>
              <a:gs pos="0">
                <a:schemeClr val="bg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Tree>
  </p:cSld>
  <p:clrMap bg1="lt1" tx1="dk1" bg2="lt2" tx2="dk2" accent1="accent1" accent2="accent2" accent3="accent3" accent4="accent4" accent5="accent5" accent6="accent6" hlink="hlink" folHlink="folHlink"/>
  <p:sldLayoutIdLst>
    <p:sldLayoutId id="2147483679"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80" r:id="rId12"/>
  </p:sldLayoutIdLst>
  <p:hf hdr="0"/>
  <p:txStyles>
    <p:titleStyle>
      <a:lvl1pPr algn="l" rtl="0" eaLnBrk="0" fontAlgn="base" hangingPunct="0">
        <a:spcBef>
          <a:spcPct val="0"/>
        </a:spcBef>
        <a:spcAft>
          <a:spcPct val="0"/>
        </a:spcAft>
        <a:defRPr sz="4400" i="1" kern="1200">
          <a:solidFill>
            <a:schemeClr val="tx2"/>
          </a:solidFill>
          <a:effectLst>
            <a:outerShdw blurRad="38100" dist="38100" dir="2700000" algn="tl">
              <a:srgbClr val="FFFFFF"/>
            </a:outerShdw>
          </a:effectLst>
          <a:latin typeface="+mj-lt"/>
          <a:ea typeface="+mj-ea"/>
          <a:cs typeface="+mj-cs"/>
        </a:defRPr>
      </a:lvl1pPr>
      <a:lvl2pPr algn="l" rtl="0" eaLnBrk="0" fontAlgn="base" hangingPunct="0">
        <a:spcBef>
          <a:spcPct val="0"/>
        </a:spcBef>
        <a:spcAft>
          <a:spcPct val="0"/>
        </a:spcAft>
        <a:defRPr sz="4400" i="1">
          <a:solidFill>
            <a:schemeClr val="tx2"/>
          </a:solidFill>
          <a:effectLst>
            <a:outerShdw blurRad="38100" dist="38100" dir="2700000" algn="tl">
              <a:srgbClr val="FFFFFF"/>
            </a:outerShdw>
          </a:effectLst>
          <a:latin typeface="Arial Narrow" panose="020B0606020202030204" pitchFamily="34" charset="0"/>
        </a:defRPr>
      </a:lvl2pPr>
      <a:lvl3pPr algn="l" rtl="0" eaLnBrk="0" fontAlgn="base" hangingPunct="0">
        <a:spcBef>
          <a:spcPct val="0"/>
        </a:spcBef>
        <a:spcAft>
          <a:spcPct val="0"/>
        </a:spcAft>
        <a:defRPr sz="4400" i="1">
          <a:solidFill>
            <a:schemeClr val="tx2"/>
          </a:solidFill>
          <a:effectLst>
            <a:outerShdw blurRad="38100" dist="38100" dir="2700000" algn="tl">
              <a:srgbClr val="FFFFFF"/>
            </a:outerShdw>
          </a:effectLst>
          <a:latin typeface="Arial Narrow" panose="020B0606020202030204" pitchFamily="34" charset="0"/>
        </a:defRPr>
      </a:lvl3pPr>
      <a:lvl4pPr algn="l" rtl="0" eaLnBrk="0" fontAlgn="base" hangingPunct="0">
        <a:spcBef>
          <a:spcPct val="0"/>
        </a:spcBef>
        <a:spcAft>
          <a:spcPct val="0"/>
        </a:spcAft>
        <a:defRPr sz="4400" i="1">
          <a:solidFill>
            <a:schemeClr val="tx2"/>
          </a:solidFill>
          <a:effectLst>
            <a:outerShdw blurRad="38100" dist="38100" dir="2700000" algn="tl">
              <a:srgbClr val="FFFFFF"/>
            </a:outerShdw>
          </a:effectLst>
          <a:latin typeface="Arial Narrow" panose="020B0606020202030204" pitchFamily="34" charset="0"/>
        </a:defRPr>
      </a:lvl4pPr>
      <a:lvl5pPr algn="l" rtl="0" eaLnBrk="0" fontAlgn="base" hangingPunct="0">
        <a:spcBef>
          <a:spcPct val="0"/>
        </a:spcBef>
        <a:spcAft>
          <a:spcPct val="0"/>
        </a:spcAft>
        <a:defRPr sz="4400" i="1">
          <a:solidFill>
            <a:schemeClr val="tx2"/>
          </a:solidFill>
          <a:effectLst>
            <a:outerShdw blurRad="38100" dist="38100" dir="2700000" algn="tl">
              <a:srgbClr val="FFFFFF"/>
            </a:outerShdw>
          </a:effectLst>
          <a:latin typeface="Arial Narrow" panose="020B0606020202030204" pitchFamily="34" charset="0"/>
        </a:defRPr>
      </a:lvl5pPr>
      <a:lvl6pPr marL="457200" algn="l" rtl="0" eaLnBrk="0" fontAlgn="base" hangingPunct="0">
        <a:spcBef>
          <a:spcPct val="0"/>
        </a:spcBef>
        <a:spcAft>
          <a:spcPct val="0"/>
        </a:spcAft>
        <a:defRPr sz="4400" i="1">
          <a:solidFill>
            <a:schemeClr val="tx2"/>
          </a:solidFill>
          <a:effectLst>
            <a:outerShdw blurRad="38100" dist="38100" dir="2700000" algn="tl">
              <a:srgbClr val="FFFFFF"/>
            </a:outerShdw>
          </a:effectLst>
          <a:latin typeface="Arial Narrow" panose="020B0606020202030204" pitchFamily="34" charset="0"/>
        </a:defRPr>
      </a:lvl6pPr>
      <a:lvl7pPr marL="914400" algn="l" rtl="0" eaLnBrk="0" fontAlgn="base" hangingPunct="0">
        <a:spcBef>
          <a:spcPct val="0"/>
        </a:spcBef>
        <a:spcAft>
          <a:spcPct val="0"/>
        </a:spcAft>
        <a:defRPr sz="4400" i="1">
          <a:solidFill>
            <a:schemeClr val="tx2"/>
          </a:solidFill>
          <a:effectLst>
            <a:outerShdw blurRad="38100" dist="38100" dir="2700000" algn="tl">
              <a:srgbClr val="FFFFFF"/>
            </a:outerShdw>
          </a:effectLst>
          <a:latin typeface="Arial Narrow" panose="020B0606020202030204" pitchFamily="34" charset="0"/>
        </a:defRPr>
      </a:lvl7pPr>
      <a:lvl8pPr marL="1371600" algn="l" rtl="0" eaLnBrk="0" fontAlgn="base" hangingPunct="0">
        <a:spcBef>
          <a:spcPct val="0"/>
        </a:spcBef>
        <a:spcAft>
          <a:spcPct val="0"/>
        </a:spcAft>
        <a:defRPr sz="4400" i="1">
          <a:solidFill>
            <a:schemeClr val="tx2"/>
          </a:solidFill>
          <a:effectLst>
            <a:outerShdw blurRad="38100" dist="38100" dir="2700000" algn="tl">
              <a:srgbClr val="FFFFFF"/>
            </a:outerShdw>
          </a:effectLst>
          <a:latin typeface="Arial Narrow" panose="020B0606020202030204" pitchFamily="34" charset="0"/>
        </a:defRPr>
      </a:lvl8pPr>
      <a:lvl9pPr marL="1828800" algn="l" rtl="0" eaLnBrk="0" fontAlgn="base" hangingPunct="0">
        <a:spcBef>
          <a:spcPct val="0"/>
        </a:spcBef>
        <a:spcAft>
          <a:spcPct val="0"/>
        </a:spcAft>
        <a:defRPr sz="4400" i="1">
          <a:solidFill>
            <a:schemeClr val="tx2"/>
          </a:solidFill>
          <a:effectLst>
            <a:outerShdw blurRad="38100" dist="38100" dir="2700000" algn="tl">
              <a:srgbClr val="FFFFFF"/>
            </a:outerShdw>
          </a:effectLst>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accent1"/>
        </a:buClr>
        <a:buSzPct val="75000"/>
        <a:buFont typeface="Monotype Sorts" charset="2"/>
        <a:buChar char="n"/>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000" kern="1200">
          <a:solidFill>
            <a:schemeClr val="tx1"/>
          </a:solidFill>
          <a:effectLst>
            <a:outerShdw blurRad="38100" dist="38100" dir="2700000" algn="tl">
              <a:srgbClr val="FFFFFF"/>
            </a:outerShdw>
          </a:effectLst>
          <a:latin typeface="+mn-lt"/>
          <a:ea typeface="+mn-ea"/>
          <a:cs typeface="+mn-cs"/>
        </a:defRPr>
      </a:lvl3pPr>
      <a:lvl4pPr marL="1600200" indent="-228600" algn="l" rtl="0" eaLnBrk="0" fontAlgn="base" hangingPunct="0">
        <a:spcBef>
          <a:spcPct val="20000"/>
        </a:spcBef>
        <a:spcAft>
          <a:spcPct val="0"/>
        </a:spcAft>
        <a:buClr>
          <a:schemeClr val="tx2"/>
        </a:buClr>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A7857EA-D605-43EA-8C47-77F72257B409}"/>
              </a:ext>
            </a:extLst>
          </p:cNvPr>
          <p:cNvSpPr>
            <a:spLocks noGrp="1" noChangeArrowheads="1"/>
          </p:cNvSpPr>
          <p:nvPr>
            <p:ph type="body" idx="1"/>
          </p:nvPr>
        </p:nvSpPr>
        <p:spPr bwMode="auto">
          <a:xfrm>
            <a:off x="533400" y="1295400"/>
            <a:ext cx="8001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Rectangle 3">
            <a:extLst>
              <a:ext uri="{FF2B5EF4-FFF2-40B4-BE49-F238E27FC236}">
                <a16:creationId xmlns:a16="http://schemas.microsoft.com/office/drawing/2014/main" id="{47493CD0-0B3D-4B9A-AE91-8B60FB9302A0}"/>
              </a:ext>
            </a:extLst>
          </p:cNvPr>
          <p:cNvSpPr>
            <a:spLocks noGrp="1" noChangeArrowheads="1"/>
          </p:cNvSpPr>
          <p:nvPr>
            <p:ph type="title"/>
          </p:nvPr>
        </p:nvSpPr>
        <p:spPr bwMode="auto">
          <a:xfrm>
            <a:off x="419100" y="222250"/>
            <a:ext cx="81534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p>
            <a:pPr lvl="0"/>
            <a:r>
              <a:rPr lang="en-US" altLang="en-US"/>
              <a:t>Click to edit Master title style</a:t>
            </a:r>
          </a:p>
        </p:txBody>
      </p:sp>
      <p:sp>
        <p:nvSpPr>
          <p:cNvPr id="6" name="Text Box 10">
            <a:extLst>
              <a:ext uri="{FF2B5EF4-FFF2-40B4-BE49-F238E27FC236}">
                <a16:creationId xmlns:a16="http://schemas.microsoft.com/office/drawing/2014/main" id="{40322318-6DFE-4D3F-A8D7-805E71CE56D5}"/>
              </a:ext>
            </a:extLst>
          </p:cNvPr>
          <p:cNvSpPr txBox="1">
            <a:spLocks noChangeArrowheads="1"/>
          </p:cNvSpPr>
          <p:nvPr userDrawn="1"/>
        </p:nvSpPr>
        <p:spPr bwMode="auto">
          <a:xfrm>
            <a:off x="360363" y="6400800"/>
            <a:ext cx="8382000" cy="230188"/>
          </a:xfrm>
          <a:prstGeom prst="rect">
            <a:avLst/>
          </a:prstGeom>
          <a:noFill/>
          <a:ln w="12700">
            <a:noFill/>
            <a:miter lim="800000"/>
            <a:headEnd/>
            <a:tailEnd/>
          </a:ln>
          <a:effectLst/>
        </p:spPr>
        <p:txBody>
          <a:bodyPr>
            <a:spAutoFit/>
          </a:bodyPr>
          <a:lstStyle>
            <a:lvl1pPr defTabSz="51435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51435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r>
              <a:rPr lang="en-US" altLang="en-US" sz="900">
                <a:solidFill>
                  <a:schemeClr val="tx1"/>
                </a:solidFill>
              </a:rPr>
              <a:t>Bernd Bruegge &amp; Allen H. Dutoit 	       	   Object-Oriented Software Engineering: Using UML, Patterns, and Java                                        </a:t>
            </a:r>
            <a:fld id="{178E0304-A9C4-4A84-972C-B824DB62C1DF}" type="slidenum">
              <a:rPr lang="en-US" altLang="en-US" sz="900">
                <a:solidFill>
                  <a:schemeClr val="tx1"/>
                </a:solidFill>
              </a:rPr>
              <a:pPr/>
              <a:t>‹#›</a:t>
            </a:fld>
            <a:endParaRPr lang="en-US" altLang="en-US" sz="900">
              <a:solidFill>
                <a:schemeClr val="tx1"/>
              </a:solidFill>
            </a:endParaRPr>
          </a:p>
        </p:txBody>
      </p:sp>
    </p:spTree>
    <p:extLst>
      <p:ext uri="{BB962C8B-B14F-4D97-AF65-F5344CB8AC3E}">
        <p14:creationId xmlns:p14="http://schemas.microsoft.com/office/powerpoint/2010/main" val="323381883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ransition/>
  <p:txStyles>
    <p:titleStyle>
      <a:lvl1pPr algn="l" rtl="0" eaLnBrk="0" fontAlgn="base" hangingPunct="0">
        <a:lnSpc>
          <a:spcPct val="90000"/>
        </a:lnSpc>
        <a:spcBef>
          <a:spcPct val="0"/>
        </a:spcBef>
        <a:spcAft>
          <a:spcPct val="0"/>
        </a:spcAft>
        <a:defRPr sz="3000" b="1">
          <a:solidFill>
            <a:schemeClr val="tx2"/>
          </a:solidFill>
          <a:latin typeface="+mj-lt"/>
          <a:ea typeface="ＭＳ Ｐゴシック" pitchFamily="-108" charset="-128"/>
          <a:cs typeface="ＭＳ Ｐゴシック" pitchFamily="-108" charset="-128"/>
        </a:defRPr>
      </a:lvl1pPr>
      <a:lvl2pPr algn="l" rtl="0" eaLnBrk="0" fontAlgn="base" hangingPunct="0">
        <a:lnSpc>
          <a:spcPct val="90000"/>
        </a:lnSpc>
        <a:spcBef>
          <a:spcPct val="0"/>
        </a:spcBef>
        <a:spcAft>
          <a:spcPct val="0"/>
        </a:spcAft>
        <a:defRPr sz="3000" b="1">
          <a:solidFill>
            <a:schemeClr val="tx2"/>
          </a:solidFill>
          <a:latin typeface="Century Gothic" pitchFamily="-108" charset="0"/>
          <a:ea typeface="ＭＳ Ｐゴシック" pitchFamily="-108" charset="-128"/>
          <a:cs typeface="ＭＳ Ｐゴシック" pitchFamily="-108" charset="-128"/>
        </a:defRPr>
      </a:lvl2pPr>
      <a:lvl3pPr algn="l" rtl="0" eaLnBrk="0" fontAlgn="base" hangingPunct="0">
        <a:lnSpc>
          <a:spcPct val="90000"/>
        </a:lnSpc>
        <a:spcBef>
          <a:spcPct val="0"/>
        </a:spcBef>
        <a:spcAft>
          <a:spcPct val="0"/>
        </a:spcAft>
        <a:defRPr sz="3000" b="1">
          <a:solidFill>
            <a:schemeClr val="tx2"/>
          </a:solidFill>
          <a:latin typeface="Century Gothic" pitchFamily="-108" charset="0"/>
          <a:ea typeface="ＭＳ Ｐゴシック" pitchFamily="-108" charset="-128"/>
          <a:cs typeface="ＭＳ Ｐゴシック" pitchFamily="-108" charset="-128"/>
        </a:defRPr>
      </a:lvl3pPr>
      <a:lvl4pPr algn="l" rtl="0" eaLnBrk="0" fontAlgn="base" hangingPunct="0">
        <a:lnSpc>
          <a:spcPct val="90000"/>
        </a:lnSpc>
        <a:spcBef>
          <a:spcPct val="0"/>
        </a:spcBef>
        <a:spcAft>
          <a:spcPct val="0"/>
        </a:spcAft>
        <a:defRPr sz="3000" b="1">
          <a:solidFill>
            <a:schemeClr val="tx2"/>
          </a:solidFill>
          <a:latin typeface="Century Gothic" pitchFamily="-108" charset="0"/>
          <a:ea typeface="ＭＳ Ｐゴシック" pitchFamily="-108" charset="-128"/>
          <a:cs typeface="ＭＳ Ｐゴシック" pitchFamily="-108" charset="-128"/>
        </a:defRPr>
      </a:lvl4pPr>
      <a:lvl5pPr algn="l" rtl="0" eaLnBrk="0" fontAlgn="base" hangingPunct="0">
        <a:lnSpc>
          <a:spcPct val="90000"/>
        </a:lnSpc>
        <a:spcBef>
          <a:spcPct val="0"/>
        </a:spcBef>
        <a:spcAft>
          <a:spcPct val="0"/>
        </a:spcAft>
        <a:defRPr sz="3000" b="1">
          <a:solidFill>
            <a:schemeClr val="tx2"/>
          </a:solidFill>
          <a:latin typeface="Century Gothic" pitchFamily="-108" charset="0"/>
          <a:ea typeface="ＭＳ Ｐゴシック" pitchFamily="-108" charset="-128"/>
          <a:cs typeface="ＭＳ Ｐゴシック" pitchFamily="-108" charset="-128"/>
        </a:defRPr>
      </a:lvl5pPr>
      <a:lvl6pPr marL="457200" algn="l" rtl="0" eaLnBrk="0" fontAlgn="base" hangingPunct="0">
        <a:lnSpc>
          <a:spcPct val="90000"/>
        </a:lnSpc>
        <a:spcBef>
          <a:spcPct val="0"/>
        </a:spcBef>
        <a:spcAft>
          <a:spcPct val="0"/>
        </a:spcAft>
        <a:defRPr sz="3000" b="1">
          <a:solidFill>
            <a:schemeClr val="tx2"/>
          </a:solidFill>
          <a:latin typeface="Century Gothic" pitchFamily="-108" charset="0"/>
        </a:defRPr>
      </a:lvl6pPr>
      <a:lvl7pPr marL="914400" algn="l" rtl="0" eaLnBrk="0" fontAlgn="base" hangingPunct="0">
        <a:lnSpc>
          <a:spcPct val="90000"/>
        </a:lnSpc>
        <a:spcBef>
          <a:spcPct val="0"/>
        </a:spcBef>
        <a:spcAft>
          <a:spcPct val="0"/>
        </a:spcAft>
        <a:defRPr sz="3000" b="1">
          <a:solidFill>
            <a:schemeClr val="tx2"/>
          </a:solidFill>
          <a:latin typeface="Century Gothic" pitchFamily="-108" charset="0"/>
        </a:defRPr>
      </a:lvl7pPr>
      <a:lvl8pPr marL="1371600" algn="l" rtl="0" eaLnBrk="0" fontAlgn="base" hangingPunct="0">
        <a:lnSpc>
          <a:spcPct val="90000"/>
        </a:lnSpc>
        <a:spcBef>
          <a:spcPct val="0"/>
        </a:spcBef>
        <a:spcAft>
          <a:spcPct val="0"/>
        </a:spcAft>
        <a:defRPr sz="3000" b="1">
          <a:solidFill>
            <a:schemeClr val="tx2"/>
          </a:solidFill>
          <a:latin typeface="Century Gothic" pitchFamily="-108" charset="0"/>
        </a:defRPr>
      </a:lvl8pPr>
      <a:lvl9pPr marL="1828800" algn="l" rtl="0" eaLnBrk="0" fontAlgn="base" hangingPunct="0">
        <a:lnSpc>
          <a:spcPct val="90000"/>
        </a:lnSpc>
        <a:spcBef>
          <a:spcPct val="0"/>
        </a:spcBef>
        <a:spcAft>
          <a:spcPct val="0"/>
        </a:spcAft>
        <a:defRPr sz="3000" b="1">
          <a:solidFill>
            <a:schemeClr val="tx2"/>
          </a:solidFill>
          <a:latin typeface="Century Gothic" pitchFamily="-108" charset="0"/>
        </a:defRPr>
      </a:lvl9pPr>
    </p:titleStyle>
    <p:bodyStyle>
      <a:lvl1pPr marL="285750" indent="-285750" algn="l" rtl="0" eaLnBrk="0" fontAlgn="base" hangingPunct="0">
        <a:lnSpc>
          <a:spcPct val="90000"/>
        </a:lnSpc>
        <a:spcBef>
          <a:spcPct val="30000"/>
        </a:spcBef>
        <a:spcAft>
          <a:spcPct val="0"/>
        </a:spcAft>
        <a:buClr>
          <a:schemeClr val="tx2"/>
        </a:buClr>
        <a:buFont typeface="Times" panose="02020603050405020304" pitchFamily="18" charset="0"/>
        <a:buChar char="•"/>
        <a:defRPr sz="2400">
          <a:solidFill>
            <a:schemeClr val="tx1"/>
          </a:solidFill>
          <a:latin typeface="+mn-lt"/>
          <a:ea typeface="ＭＳ Ｐゴシック" pitchFamily="-108" charset="-128"/>
          <a:cs typeface="ＭＳ Ｐゴシック" pitchFamily="-108" charset="-128"/>
        </a:defRPr>
      </a:lvl1pPr>
      <a:lvl2pPr marL="685800" indent="-228600" algn="l" rtl="0" eaLnBrk="0" fontAlgn="base" hangingPunct="0">
        <a:lnSpc>
          <a:spcPct val="90000"/>
        </a:lnSpc>
        <a:spcBef>
          <a:spcPct val="30000"/>
        </a:spcBef>
        <a:spcAft>
          <a:spcPct val="0"/>
        </a:spcAft>
        <a:buClr>
          <a:schemeClr val="hlink"/>
        </a:buClr>
        <a:buSzPct val="100000"/>
        <a:buFont typeface="Times" panose="02020603050405020304" pitchFamily="18" charset="0"/>
        <a:buChar char="•"/>
        <a:defRPr sz="2000">
          <a:solidFill>
            <a:schemeClr val="tx1"/>
          </a:solidFill>
          <a:latin typeface="+mn-lt"/>
          <a:ea typeface="ＭＳ Ｐゴシック" pitchFamily="-108" charset="-128"/>
        </a:defRPr>
      </a:lvl2pPr>
      <a:lvl3pPr marL="1143000" indent="-228600" algn="l" rtl="0" eaLnBrk="0" fontAlgn="base" hangingPunct="0">
        <a:lnSpc>
          <a:spcPct val="90000"/>
        </a:lnSpc>
        <a:spcBef>
          <a:spcPct val="30000"/>
        </a:spcBef>
        <a:spcAft>
          <a:spcPct val="0"/>
        </a:spcAft>
        <a:buClr>
          <a:schemeClr val="tx2"/>
        </a:buClr>
        <a:buFont typeface="Times" panose="02020603050405020304" pitchFamily="18" charset="0"/>
        <a:buChar char="•"/>
        <a:defRPr sz="2000">
          <a:solidFill>
            <a:schemeClr val="tx1"/>
          </a:solidFill>
          <a:latin typeface="+mn-lt"/>
          <a:ea typeface="ＭＳ Ｐゴシック" pitchFamily="-108" charset="-128"/>
        </a:defRPr>
      </a:lvl3pPr>
      <a:lvl4pPr marL="1543050" indent="-171450" algn="l" rtl="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mn-lt"/>
          <a:ea typeface="ＭＳ Ｐゴシック" pitchFamily="-108" charset="-128"/>
        </a:defRPr>
      </a:lvl4pPr>
      <a:lvl5pPr marL="2000250" indent="-171450" algn="l" rtl="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mn-lt"/>
          <a:ea typeface="ＭＳ Ｐゴシック" pitchFamily="-108" charset="-128"/>
        </a:defRPr>
      </a:lvl5pPr>
      <a:lvl6pPr marL="24574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6pPr>
      <a:lvl7pPr marL="29146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7pPr>
      <a:lvl8pPr marL="33718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8pPr>
      <a:lvl9pPr marL="38290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3.gif&amp;ehk=rcXWPC7Nlok"/><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video" Target="f14.mpg" TargetMode="Externa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0.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hyperlink" Target="Withdraw%20Use%20Case.doc"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hyperlink" Target="Withdraw%20Use%20Case.doc"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0" y="188913"/>
            <a:ext cx="7620000" cy="2160587"/>
          </a:xfrm>
        </p:spPr>
        <p:txBody>
          <a:bodyPr/>
          <a:lstStyle/>
          <a:p>
            <a:pPr algn="ctr"/>
            <a:r>
              <a:rPr lang="en-US" altLang="en-US" sz="2800" i="0"/>
              <a:t>MACIASZEK, L.A. (2007): </a:t>
            </a:r>
            <a:br>
              <a:rPr lang="en-US" altLang="en-US" sz="2800" i="0"/>
            </a:br>
            <a:r>
              <a:rPr lang="en-US" altLang="en-US" sz="2800" b="1"/>
              <a:t>Requirements Analysis and System Design</a:t>
            </a:r>
            <a:r>
              <a:rPr lang="en-US" altLang="en-US" sz="2800" b="1" i="0"/>
              <a:t>, 3</a:t>
            </a:r>
            <a:r>
              <a:rPr lang="en-US" altLang="en-US" sz="2800" b="1" i="0" baseline="30000"/>
              <a:t>rd</a:t>
            </a:r>
            <a:r>
              <a:rPr lang="en-US" altLang="en-US" sz="2800" b="1" i="0"/>
              <a:t> ed.</a:t>
            </a:r>
            <a:br>
              <a:rPr lang="en-US" altLang="en-US" sz="2800" i="0"/>
            </a:br>
            <a:r>
              <a:rPr lang="en-US" altLang="en-US" sz="2800" i="0"/>
              <a:t>Addison Wesley, Harlow England</a:t>
            </a:r>
            <a:br>
              <a:rPr lang="en-US" altLang="en-US" sz="2800" i="0"/>
            </a:br>
            <a:r>
              <a:rPr lang="en-US" altLang="en-US" sz="2000" i="0"/>
              <a:t>ISBN 978-0-321-44036-5</a:t>
            </a:r>
            <a:endParaRPr lang="en-US" altLang="en-US" sz="2000"/>
          </a:p>
        </p:txBody>
      </p:sp>
      <p:sp>
        <p:nvSpPr>
          <p:cNvPr id="5123" name="Rectangle 3"/>
          <p:cNvSpPr>
            <a:spLocks noChangeArrowheads="1"/>
          </p:cNvSpPr>
          <p:nvPr/>
        </p:nvSpPr>
        <p:spPr bwMode="auto">
          <a:xfrm>
            <a:off x="1447800" y="3429000"/>
            <a:ext cx="7696200" cy="11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sz="3200">
                <a:solidFill>
                  <a:srgbClr val="4D4D4D"/>
                </a:solidFill>
              </a:rPr>
              <a:t>Chapter 3 </a:t>
            </a:r>
            <a:br>
              <a:rPr lang="en-US" altLang="en-US" sz="3200">
                <a:solidFill>
                  <a:srgbClr val="4D4D4D"/>
                </a:solidFill>
              </a:rPr>
            </a:br>
            <a:r>
              <a:rPr lang="en-US" altLang="en-US" sz="3200" b="1" i="1">
                <a:solidFill>
                  <a:srgbClr val="4D4D4D"/>
                </a:solidFill>
              </a:rPr>
              <a:t>Fundamentals of Visual Modeling</a:t>
            </a:r>
            <a:endParaRPr lang="en-US" altLang="en-US" sz="3200">
              <a:solidFill>
                <a:srgbClr val="4D4D4D"/>
              </a:solidFill>
            </a:endParaRPr>
          </a:p>
        </p:txBody>
      </p:sp>
      <p:sp>
        <p:nvSpPr>
          <p:cNvPr id="5124" name="Rectangle 4"/>
          <p:cNvSpPr>
            <a:spLocks noGrp="1" noChangeArrowheads="1"/>
          </p:cNvSpPr>
          <p:nvPr>
            <p:ph type="subTitle" idx="1"/>
          </p:nvPr>
        </p:nvSpPr>
        <p:spPr>
          <a:xfrm>
            <a:off x="1371600" y="6019800"/>
            <a:ext cx="7772400" cy="609600"/>
          </a:xfrm>
          <a:noFill/>
        </p:spPr>
        <p:txBody>
          <a:bodyPr/>
          <a:lstStyle/>
          <a:p>
            <a:r>
              <a:rPr lang="en-US" altLang="en-US" sz="2000"/>
              <a:t>© Pearson Education Limited 2007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B21A52A-927D-40D7-A287-FA9C7D430F9E}"/>
              </a:ext>
            </a:extLst>
          </p:cNvPr>
          <p:cNvSpPr>
            <a:spLocks noChangeArrowheads="1"/>
          </p:cNvSpPr>
          <p:nvPr/>
        </p:nvSpPr>
        <p:spPr bwMode="auto">
          <a:xfrm>
            <a:off x="312738" y="200025"/>
            <a:ext cx="18669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9699" name="Rectangle 3">
            <a:extLst>
              <a:ext uri="{FF2B5EF4-FFF2-40B4-BE49-F238E27FC236}">
                <a16:creationId xmlns:a16="http://schemas.microsoft.com/office/drawing/2014/main" id="{B673A7DF-DA4F-422C-A44F-FD827BBE887F}"/>
              </a:ext>
            </a:extLst>
          </p:cNvPr>
          <p:cNvSpPr>
            <a:spLocks noGrp="1" noChangeArrowheads="1"/>
          </p:cNvSpPr>
          <p:nvPr>
            <p:ph type="title"/>
          </p:nvPr>
        </p:nvSpPr>
        <p:spPr/>
        <p:txBody>
          <a:bodyPr/>
          <a:lstStyle/>
          <a:p>
            <a:r>
              <a:rPr lang="en-US" altLang="en-US" sz="3400">
                <a:ea typeface="ＭＳ Ｐゴシック" panose="020B0600070205080204" pitchFamily="34" charset="-128"/>
              </a:rPr>
              <a:t>Abstraction</a:t>
            </a:r>
          </a:p>
        </p:txBody>
      </p:sp>
      <p:pic>
        <p:nvPicPr>
          <p:cNvPr id="330757" name="Picture 5" descr="Toytrain">
            <a:extLst>
              <a:ext uri="{FF2B5EF4-FFF2-40B4-BE49-F238E27FC236}">
                <a16:creationId xmlns:a16="http://schemas.microsoft.com/office/drawing/2014/main" id="{A90D4D04-308E-4D0D-9B12-D88B217F5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713" y="4745038"/>
            <a:ext cx="23622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758" name="Rectangle 6">
            <a:extLst>
              <a:ext uri="{FF2B5EF4-FFF2-40B4-BE49-F238E27FC236}">
                <a16:creationId xmlns:a16="http://schemas.microsoft.com/office/drawing/2014/main" id="{CA09CBC6-8D09-4082-B531-C57285D64866}"/>
              </a:ext>
            </a:extLst>
          </p:cNvPr>
          <p:cNvSpPr>
            <a:spLocks noChangeArrowheads="1"/>
          </p:cNvSpPr>
          <p:nvPr/>
        </p:nvSpPr>
        <p:spPr bwMode="auto">
          <a:xfrm>
            <a:off x="544513" y="1171575"/>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defRPr sz="2400" b="1">
                <a:solidFill>
                  <a:srgbClr val="FF0000"/>
                </a:solidFill>
                <a:latin typeface="Helvetica" panose="020B0604020202020204" pitchFamily="34" charset="0"/>
                <a:ea typeface="ＭＳ Ｐゴシック" panose="020B0600070205080204" pitchFamily="34" charset="-128"/>
              </a:defRPr>
            </a:lvl1pPr>
            <a:lvl2pPr marL="685800" indent="-228600">
              <a:defRPr sz="2400" b="1">
                <a:solidFill>
                  <a:srgbClr val="FF0000"/>
                </a:solidFill>
                <a:latin typeface="Helvetica" panose="020B0604020202020204" pitchFamily="34" charset="0"/>
                <a:ea typeface="ＭＳ Ｐゴシック" panose="020B0600070205080204" pitchFamily="34" charset="-128"/>
              </a:defRPr>
            </a:lvl2pPr>
            <a:lvl3pPr marL="1143000" indent="-228600">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Abstraction allows us to ignore unessential details</a:t>
            </a:r>
          </a:p>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Two definitions for abstraction:</a:t>
            </a:r>
          </a:p>
          <a:p>
            <a:pPr marL="685800" marR="0" lvl="1" indent="-228600" algn="l" defTabSz="914400" rtl="0" eaLnBrk="0" fontAlgn="base" latinLnBrk="0" hangingPunct="0">
              <a:lnSpc>
                <a:spcPct val="90000"/>
              </a:lnSpc>
              <a:spcBef>
                <a:spcPct val="30000"/>
              </a:spcBef>
              <a:spcAft>
                <a:spcPct val="0"/>
              </a:spcAft>
              <a:buClr>
                <a:srgbClr val="3D5500"/>
              </a:buClr>
              <a:buSzPct val="100000"/>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Abstraction is a </a:t>
            </a:r>
            <a:r>
              <a:rPr kumimoji="0" lang="en-US" altLang="en-US" sz="2000" b="0" i="1"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thought process</a:t>
            </a: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 where ideas are distanced from objects </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1" i="0" u="none" strike="noStrike" kern="1200" cap="none" spc="0" normalizeH="0" baseline="0" noProof="0">
                <a:ln>
                  <a:noFill/>
                </a:ln>
                <a:solidFill>
                  <a:srgbClr val="FF3300"/>
                </a:solidFill>
                <a:effectLst/>
                <a:uLnTx/>
                <a:uFillTx/>
                <a:latin typeface="Verdana" panose="020B0604030504040204" pitchFamily="34" charset="0"/>
                <a:ea typeface="ＭＳ Ｐゴシック" panose="020B0600070205080204" pitchFamily="34" charset="-128"/>
                <a:cs typeface="+mn-cs"/>
              </a:rPr>
              <a:t>Abstraction as activity</a:t>
            </a:r>
            <a:endPar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endParaRPr>
          </a:p>
          <a:p>
            <a:pPr marL="685800" marR="0" lvl="1" indent="-228600" algn="l" defTabSz="914400" rtl="0" eaLnBrk="0" fontAlgn="base" latinLnBrk="0" hangingPunct="0">
              <a:lnSpc>
                <a:spcPct val="90000"/>
              </a:lnSpc>
              <a:spcBef>
                <a:spcPct val="30000"/>
              </a:spcBef>
              <a:spcAft>
                <a:spcPct val="0"/>
              </a:spcAft>
              <a:buClr>
                <a:srgbClr val="3D5500"/>
              </a:buClr>
              <a:buSzPct val="100000"/>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Abstraction is the </a:t>
            </a:r>
            <a:r>
              <a:rPr kumimoji="0" lang="en-US" altLang="en-US" sz="2000" b="0" i="1"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resulting idea</a:t>
            </a: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 of a thought process where an idea has been distanced from an object </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1" i="0" u="none" strike="noStrike" kern="1200" cap="none" spc="0" normalizeH="0" baseline="0" noProof="0">
                <a:ln>
                  <a:noFill/>
                </a:ln>
                <a:solidFill>
                  <a:srgbClr val="FF3300"/>
                </a:solidFill>
                <a:effectLst/>
                <a:uLnTx/>
                <a:uFillTx/>
                <a:latin typeface="Verdana" panose="020B0604030504040204" pitchFamily="34" charset="0"/>
                <a:ea typeface="ＭＳ Ｐゴシック" panose="020B0600070205080204" pitchFamily="34" charset="-128"/>
                <a:cs typeface="+mn-cs"/>
              </a:rPr>
              <a:t>Abstraction as entity</a:t>
            </a:r>
            <a:endParaRPr kumimoji="0" lang="en-US" altLang="en-US" sz="2000" b="0" i="0" u="none" strike="noStrike" kern="1200" cap="none" spc="0" normalizeH="0" baseline="0" noProof="0">
              <a:ln>
                <a:noFill/>
              </a:ln>
              <a:solidFill>
                <a:srgbClr val="FF3300"/>
              </a:solidFill>
              <a:effectLst/>
              <a:uLnTx/>
              <a:uFillTx/>
              <a:latin typeface="Verdana" panose="020B0604030504040204" pitchFamily="34" charset="0"/>
              <a:ea typeface="ＭＳ Ｐゴシック" panose="020B0600070205080204" pitchFamily="34" charset="-128"/>
              <a:cs typeface="+mn-cs"/>
            </a:endParaRPr>
          </a:p>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Ideas can be expressed by models</a:t>
            </a:r>
          </a:p>
        </p:txBody>
      </p:sp>
    </p:spTree>
    <p:extLst>
      <p:ext uri="{BB962C8B-B14F-4D97-AF65-F5344CB8AC3E}">
        <p14:creationId xmlns:p14="http://schemas.microsoft.com/office/powerpoint/2010/main" val="32798207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75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075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075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75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075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075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0758">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30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8" grpId="0" build="p" bldLvl="3"/>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Use Case Alternatives</a:t>
            </a:r>
          </a:p>
        </p:txBody>
      </p:sp>
      <p:sp>
        <p:nvSpPr>
          <p:cNvPr id="3" name="Content Placeholder 2"/>
          <p:cNvSpPr>
            <a:spLocks noGrp="1"/>
          </p:cNvSpPr>
          <p:nvPr>
            <p:ph idx="1"/>
          </p:nvPr>
        </p:nvSpPr>
        <p:spPr/>
        <p:txBody>
          <a:bodyPr/>
          <a:lstStyle/>
          <a:p>
            <a:r>
              <a:rPr lang="en-AU" dirty="0"/>
              <a:t>Process or target domain dependent</a:t>
            </a:r>
          </a:p>
          <a:p>
            <a:pPr>
              <a:spcBef>
                <a:spcPts val="1200"/>
              </a:spcBef>
            </a:pPr>
            <a:r>
              <a:rPr lang="en-AU" dirty="0"/>
              <a:t>UX Focus or COTS</a:t>
            </a:r>
          </a:p>
          <a:p>
            <a:pPr lvl="1"/>
            <a:r>
              <a:rPr lang="en-AU" dirty="0"/>
              <a:t>Archetypes – behavioural perspective</a:t>
            </a:r>
          </a:p>
          <a:p>
            <a:pPr lvl="1"/>
            <a:r>
              <a:rPr lang="en-AU" dirty="0"/>
              <a:t>Personas and Storylines</a:t>
            </a:r>
          </a:p>
          <a:p>
            <a:pPr>
              <a:spcBef>
                <a:spcPts val="1200"/>
              </a:spcBef>
            </a:pPr>
            <a:r>
              <a:rPr lang="en-AU" dirty="0"/>
              <a:t>Agile or Lean</a:t>
            </a:r>
          </a:p>
          <a:p>
            <a:pPr lvl="1"/>
            <a:r>
              <a:rPr lang="en-AU" dirty="0"/>
              <a:t>User Stories – informal</a:t>
            </a:r>
          </a:p>
          <a:p>
            <a:pPr lvl="1"/>
            <a:r>
              <a:rPr lang="en-AU" dirty="0"/>
              <a:t>Behaviour Driven Development (BDD)</a:t>
            </a:r>
          </a:p>
          <a:p>
            <a:pPr lvl="2"/>
            <a:r>
              <a:rPr lang="en-AU" dirty="0"/>
              <a:t>Domain-Specific Language (DSL) for formalism</a:t>
            </a:r>
          </a:p>
          <a:p>
            <a:pPr>
              <a:spcBef>
                <a:spcPts val="1200"/>
              </a:spcBef>
            </a:pPr>
            <a:r>
              <a:rPr lang="en-AU" dirty="0"/>
              <a:t>Real-Time or Embedded</a:t>
            </a:r>
          </a:p>
          <a:p>
            <a:pPr lvl="1"/>
            <a:r>
              <a:rPr lang="en-AU" dirty="0"/>
              <a:t>Event – Response Tables</a:t>
            </a:r>
          </a:p>
        </p:txBody>
      </p:sp>
      <p:sp>
        <p:nvSpPr>
          <p:cNvPr id="4" name="Slide Number Placeholder 4">
            <a:extLst>
              <a:ext uri="{FF2B5EF4-FFF2-40B4-BE49-F238E27FC236}">
                <a16:creationId xmlns:a16="http://schemas.microsoft.com/office/drawing/2014/main" id="{DFBE30D6-4853-4F07-82C8-D995997D2D22}"/>
              </a:ext>
            </a:extLst>
          </p:cNvPr>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100</a:t>
            </a:fld>
            <a:endParaRPr lang="en-AU" altLang="en-US" dirty="0"/>
          </a:p>
        </p:txBody>
      </p:sp>
      <p:sp>
        <p:nvSpPr>
          <p:cNvPr id="5" name="Date Placeholder 3">
            <a:extLst>
              <a:ext uri="{FF2B5EF4-FFF2-40B4-BE49-F238E27FC236}">
                <a16:creationId xmlns:a16="http://schemas.microsoft.com/office/drawing/2014/main" id="{F128FCDA-E178-4999-A1C9-3D4C92F7DA35}"/>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2500067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Event – Response Table</a:t>
            </a:r>
          </a:p>
        </p:txBody>
      </p:sp>
      <p:graphicFrame>
        <p:nvGraphicFramePr>
          <p:cNvPr id="4" name="Content Placeholder 3"/>
          <p:cNvGraphicFramePr>
            <a:graphicFrameLocks noGrp="1"/>
          </p:cNvGraphicFramePr>
          <p:nvPr>
            <p:ph idx="1"/>
            <p:extLst/>
          </p:nvPr>
        </p:nvGraphicFramePr>
        <p:xfrm>
          <a:off x="325260" y="1190308"/>
          <a:ext cx="8577200" cy="4670474"/>
        </p:xfrm>
        <a:graphic>
          <a:graphicData uri="http://schemas.openxmlformats.org/drawingml/2006/table">
            <a:tbl>
              <a:tblPr firstRow="1" bandRow="1">
                <a:tableStyleId>{5C22544A-7EE6-4342-B048-85BDC9FD1C3A}</a:tableStyleId>
              </a:tblPr>
              <a:tblGrid>
                <a:gridCol w="2859066">
                  <a:extLst>
                    <a:ext uri="{9D8B030D-6E8A-4147-A177-3AD203B41FA5}">
                      <a16:colId xmlns:a16="http://schemas.microsoft.com/office/drawing/2014/main" val="3383872755"/>
                    </a:ext>
                  </a:extLst>
                </a:gridCol>
                <a:gridCol w="2517071">
                  <a:extLst>
                    <a:ext uri="{9D8B030D-6E8A-4147-A177-3AD203B41FA5}">
                      <a16:colId xmlns:a16="http://schemas.microsoft.com/office/drawing/2014/main" val="1306546168"/>
                    </a:ext>
                  </a:extLst>
                </a:gridCol>
                <a:gridCol w="3201063">
                  <a:extLst>
                    <a:ext uri="{9D8B030D-6E8A-4147-A177-3AD203B41FA5}">
                      <a16:colId xmlns:a16="http://schemas.microsoft.com/office/drawing/2014/main" val="4051798273"/>
                    </a:ext>
                  </a:extLst>
                </a:gridCol>
              </a:tblGrid>
              <a:tr h="393895">
                <a:tc>
                  <a:txBody>
                    <a:bodyPr/>
                    <a:lstStyle/>
                    <a:p>
                      <a:r>
                        <a:rPr lang="en-AU" sz="2000" dirty="0">
                          <a:latin typeface="Calibri" panose="020F0502020204030204" pitchFamily="34" charset="0"/>
                          <a:cs typeface="Calibri" panose="020F0502020204030204" pitchFamily="34" charset="0"/>
                        </a:rPr>
                        <a:t>Event</a:t>
                      </a:r>
                    </a:p>
                  </a:txBody>
                  <a:tcPr marL="84406" marR="84406" marT="42203" marB="42203">
                    <a:solidFill>
                      <a:srgbClr val="000099"/>
                    </a:solidFill>
                  </a:tcPr>
                </a:tc>
                <a:tc>
                  <a:txBody>
                    <a:bodyPr/>
                    <a:lstStyle/>
                    <a:p>
                      <a:r>
                        <a:rPr lang="en-AU" sz="2000" dirty="0">
                          <a:latin typeface="Calibri" panose="020F0502020204030204" pitchFamily="34" charset="0"/>
                          <a:cs typeface="Calibri" panose="020F0502020204030204" pitchFamily="34" charset="0"/>
                        </a:rPr>
                        <a:t>System State</a:t>
                      </a:r>
                    </a:p>
                  </a:txBody>
                  <a:tcPr marL="84406" marR="84406" marT="42203" marB="42203">
                    <a:solidFill>
                      <a:srgbClr val="000099"/>
                    </a:solidFill>
                  </a:tcPr>
                </a:tc>
                <a:tc>
                  <a:txBody>
                    <a:bodyPr/>
                    <a:lstStyle/>
                    <a:p>
                      <a:r>
                        <a:rPr lang="en-AU" sz="2000" dirty="0">
                          <a:latin typeface="Calibri" panose="020F0502020204030204" pitchFamily="34" charset="0"/>
                          <a:cs typeface="Calibri" panose="020F0502020204030204" pitchFamily="34" charset="0"/>
                        </a:rPr>
                        <a:t>Response</a:t>
                      </a:r>
                    </a:p>
                  </a:txBody>
                  <a:tcPr marL="84406" marR="84406" marT="42203" marB="42203">
                    <a:solidFill>
                      <a:srgbClr val="000099"/>
                    </a:solidFill>
                  </a:tcPr>
                </a:tc>
                <a:extLst>
                  <a:ext uri="{0D108BD9-81ED-4DB2-BD59-A6C34878D82A}">
                    <a16:rowId xmlns:a16="http://schemas.microsoft.com/office/drawing/2014/main" val="812274787"/>
                  </a:ext>
                </a:extLst>
              </a:tr>
              <a:tr h="1012874">
                <a:tc>
                  <a:txBody>
                    <a:bodyPr/>
                    <a:lstStyle/>
                    <a:p>
                      <a:r>
                        <a:rPr lang="en-AU" sz="2000" dirty="0">
                          <a:latin typeface="Calibri" panose="020F0502020204030204" pitchFamily="34" charset="0"/>
                          <a:cs typeface="Calibri" panose="020F0502020204030204" pitchFamily="34" charset="0"/>
                        </a:rPr>
                        <a:t>Road Sensor detects vehicle entering left-turn lane.</a:t>
                      </a:r>
                    </a:p>
                  </a:txBody>
                  <a:tcPr marL="84406" marR="84406" marT="42203" marB="42203">
                    <a:solidFill>
                      <a:srgbClr val="BDDEFF"/>
                    </a:solidFill>
                  </a:tcPr>
                </a:tc>
                <a:tc>
                  <a:txBody>
                    <a:bodyPr/>
                    <a:lstStyle/>
                    <a:p>
                      <a:r>
                        <a:rPr lang="en-AU" sz="2000" dirty="0">
                          <a:latin typeface="Calibri" panose="020F0502020204030204" pitchFamily="34" charset="0"/>
                          <a:cs typeface="Calibri" panose="020F0502020204030204" pitchFamily="34" charset="0"/>
                        </a:rPr>
                        <a:t>Left-turn signal is red.</a:t>
                      </a:r>
                    </a:p>
                    <a:p>
                      <a:r>
                        <a:rPr lang="en-AU" sz="2000" dirty="0">
                          <a:latin typeface="Calibri" panose="020F0502020204030204" pitchFamily="34" charset="0"/>
                          <a:cs typeface="Calibri" panose="020F0502020204030204" pitchFamily="34" charset="0"/>
                        </a:rPr>
                        <a:t>Cross-traffic signal is green.</a:t>
                      </a:r>
                    </a:p>
                  </a:txBody>
                  <a:tcPr marL="84406" marR="84406" marT="42203" marB="42203">
                    <a:solidFill>
                      <a:srgbClr val="BDDEFF"/>
                    </a:solidFill>
                  </a:tcPr>
                </a:tc>
                <a:tc>
                  <a:txBody>
                    <a:bodyPr/>
                    <a:lstStyle/>
                    <a:p>
                      <a:r>
                        <a:rPr lang="en-AU" sz="2000" dirty="0">
                          <a:latin typeface="Calibri" panose="020F0502020204030204" pitchFamily="34" charset="0"/>
                          <a:cs typeface="Calibri" panose="020F0502020204030204" pitchFamily="34" charset="0"/>
                        </a:rPr>
                        <a:t>Start green to amber countdown timer for cross-traffic signal.</a:t>
                      </a:r>
                    </a:p>
                  </a:txBody>
                  <a:tcPr marL="84406" marR="84406" marT="42203" marB="42203">
                    <a:solidFill>
                      <a:srgbClr val="BDDEFF"/>
                    </a:solidFill>
                  </a:tcPr>
                </a:tc>
                <a:extLst>
                  <a:ext uri="{0D108BD9-81ED-4DB2-BD59-A6C34878D82A}">
                    <a16:rowId xmlns:a16="http://schemas.microsoft.com/office/drawing/2014/main" val="932423408"/>
                  </a:ext>
                </a:extLst>
              </a:tr>
              <a:tr h="1322363">
                <a:tc>
                  <a:txBody>
                    <a:bodyPr/>
                    <a:lstStyle/>
                    <a:p>
                      <a:r>
                        <a:rPr lang="en-AU" sz="2000" dirty="0">
                          <a:latin typeface="Calibri" panose="020F0502020204030204" pitchFamily="34" charset="0"/>
                          <a:cs typeface="Calibri" panose="020F0502020204030204" pitchFamily="34" charset="0"/>
                        </a:rPr>
                        <a:t>Green to amber count-down timer reaches zero.</a:t>
                      </a:r>
                    </a:p>
                  </a:txBody>
                  <a:tcPr marL="84406" marR="84406" marT="42203" marB="42203">
                    <a:solidFill>
                      <a:srgbClr val="99CCFF"/>
                    </a:solidFill>
                  </a:tcPr>
                </a:tc>
                <a:tc>
                  <a:txBody>
                    <a:bodyPr/>
                    <a:lstStyle/>
                    <a:p>
                      <a:r>
                        <a:rPr lang="en-AU" sz="2000" dirty="0">
                          <a:latin typeface="Calibri" panose="020F0502020204030204" pitchFamily="34" charset="0"/>
                          <a:cs typeface="Calibri" panose="020F0502020204030204" pitchFamily="34" charset="0"/>
                        </a:rPr>
                        <a:t>Cross-traffic signal is green.</a:t>
                      </a:r>
                    </a:p>
                  </a:txBody>
                  <a:tcPr marL="84406" marR="84406" marT="42203" marB="42203">
                    <a:solidFill>
                      <a:srgbClr val="99CCFF"/>
                    </a:solidFill>
                  </a:tcPr>
                </a:tc>
                <a:tc>
                  <a:txBody>
                    <a:bodyPr/>
                    <a:lstStyle/>
                    <a:p>
                      <a:pPr marL="266700" indent="-266700">
                        <a:buFont typeface="+mj-lt"/>
                        <a:buAutoNum type="arabicPeriod"/>
                      </a:pPr>
                      <a:r>
                        <a:rPr lang="en-AU" sz="2000" dirty="0">
                          <a:latin typeface="Calibri" panose="020F0502020204030204" pitchFamily="34" charset="0"/>
                          <a:cs typeface="Calibri" panose="020F0502020204030204" pitchFamily="34" charset="0"/>
                        </a:rPr>
                        <a:t>Turn cross-traffic signal amber.</a:t>
                      </a:r>
                    </a:p>
                    <a:p>
                      <a:pPr marL="266700" indent="-266700">
                        <a:buFont typeface="+mj-lt"/>
                        <a:buAutoNum type="arabicPeriod"/>
                      </a:pPr>
                      <a:r>
                        <a:rPr lang="en-AU" sz="2000" dirty="0">
                          <a:latin typeface="Calibri" panose="020F0502020204030204" pitchFamily="34" charset="0"/>
                          <a:cs typeface="Calibri" panose="020F0502020204030204" pitchFamily="34" charset="0"/>
                        </a:rPr>
                        <a:t>Start amber-to-red countdown timer.</a:t>
                      </a:r>
                    </a:p>
                  </a:txBody>
                  <a:tcPr marL="84406" marR="84406" marT="42203" marB="42203">
                    <a:solidFill>
                      <a:srgbClr val="99CCFF"/>
                    </a:solidFill>
                  </a:tcPr>
                </a:tc>
                <a:extLst>
                  <a:ext uri="{0D108BD9-81ED-4DB2-BD59-A6C34878D82A}">
                    <a16:rowId xmlns:a16="http://schemas.microsoft.com/office/drawing/2014/main" val="1157863683"/>
                  </a:ext>
                </a:extLst>
              </a:tr>
              <a:tr h="1941342">
                <a:tc>
                  <a:txBody>
                    <a:bodyPr/>
                    <a:lstStyle/>
                    <a:p>
                      <a:r>
                        <a:rPr lang="en-AU" sz="2000" dirty="0">
                          <a:latin typeface="Calibri" panose="020F0502020204030204" pitchFamily="34" charset="0"/>
                          <a:cs typeface="Calibri" panose="020F0502020204030204" pitchFamily="34" charset="0"/>
                        </a:rPr>
                        <a:t>Amber-to-red countdown timer reaches zero.</a:t>
                      </a:r>
                    </a:p>
                  </a:txBody>
                  <a:tcPr marL="84406" marR="84406" marT="42203" marB="42203">
                    <a:solidFill>
                      <a:srgbClr val="BDDEFF"/>
                    </a:solidFill>
                  </a:tcPr>
                </a:tc>
                <a:tc>
                  <a:txBody>
                    <a:bodyPr/>
                    <a:lstStyle/>
                    <a:p>
                      <a:r>
                        <a:rPr lang="en-AU" sz="2000" dirty="0">
                          <a:latin typeface="Calibri" panose="020F0502020204030204" pitchFamily="34" charset="0"/>
                          <a:cs typeface="Calibri" panose="020F0502020204030204" pitchFamily="34" charset="0"/>
                        </a:rPr>
                        <a:t>Cross-traffic signal is amber.</a:t>
                      </a:r>
                    </a:p>
                  </a:txBody>
                  <a:tcPr marL="84406" marR="84406" marT="42203" marB="42203">
                    <a:solidFill>
                      <a:srgbClr val="BDDEFF"/>
                    </a:solidFill>
                  </a:tcPr>
                </a:tc>
                <a:tc>
                  <a:txBody>
                    <a:bodyPr/>
                    <a:lstStyle/>
                    <a:p>
                      <a:pPr marL="266700" indent="-266700">
                        <a:buFont typeface="+mj-lt"/>
                        <a:buAutoNum type="arabicPeriod"/>
                      </a:pPr>
                      <a:r>
                        <a:rPr lang="en-AU" sz="2000" dirty="0">
                          <a:latin typeface="Calibri" panose="020F0502020204030204" pitchFamily="34" charset="0"/>
                          <a:cs typeface="Calibri" panose="020F0502020204030204" pitchFamily="34" charset="0"/>
                        </a:rPr>
                        <a:t>Turn cross-traffic signal red.</a:t>
                      </a:r>
                    </a:p>
                    <a:p>
                      <a:pPr marL="266700" indent="-266700">
                        <a:buFont typeface="+mj-lt"/>
                        <a:buAutoNum type="arabicPeriod"/>
                      </a:pPr>
                      <a:r>
                        <a:rPr lang="en-AU" sz="2000" dirty="0">
                          <a:latin typeface="Calibri" panose="020F0502020204030204" pitchFamily="34" charset="0"/>
                          <a:cs typeface="Calibri" panose="020F0502020204030204" pitchFamily="34" charset="0"/>
                        </a:rPr>
                        <a:t>Wait 1 second.</a:t>
                      </a:r>
                    </a:p>
                    <a:p>
                      <a:pPr marL="266700" indent="-266700">
                        <a:buFont typeface="+mj-lt"/>
                        <a:buAutoNum type="arabicPeriod"/>
                      </a:pPr>
                      <a:r>
                        <a:rPr lang="en-AU" sz="2000" dirty="0">
                          <a:latin typeface="Calibri" panose="020F0502020204030204" pitchFamily="34" charset="0"/>
                          <a:cs typeface="Calibri" panose="020F0502020204030204" pitchFamily="34" charset="0"/>
                        </a:rPr>
                        <a:t>Turn left-turn signal green.</a:t>
                      </a:r>
                    </a:p>
                    <a:p>
                      <a:pPr marL="266700" indent="-266700">
                        <a:buFont typeface="+mj-lt"/>
                        <a:buAutoNum type="arabicPeriod"/>
                      </a:pPr>
                      <a:r>
                        <a:rPr lang="en-AU" sz="2000" dirty="0">
                          <a:latin typeface="Calibri" panose="020F0502020204030204" pitchFamily="34" charset="0"/>
                          <a:cs typeface="Calibri" panose="020F0502020204030204" pitchFamily="34" charset="0"/>
                        </a:rPr>
                        <a:t>Start left-turn-signal countdown timer.</a:t>
                      </a:r>
                    </a:p>
                  </a:txBody>
                  <a:tcPr marL="84406" marR="84406" marT="42203" marB="42203">
                    <a:solidFill>
                      <a:srgbClr val="BDDEFF"/>
                    </a:solidFill>
                  </a:tcPr>
                </a:tc>
                <a:extLst>
                  <a:ext uri="{0D108BD9-81ED-4DB2-BD59-A6C34878D82A}">
                    <a16:rowId xmlns:a16="http://schemas.microsoft.com/office/drawing/2014/main" val="2193422680"/>
                  </a:ext>
                </a:extLst>
              </a:tr>
            </a:tbl>
          </a:graphicData>
        </a:graphic>
      </p:graphicFrame>
      <p:sp>
        <p:nvSpPr>
          <p:cNvPr id="5" name="Slide Number Placeholder 4">
            <a:extLst>
              <a:ext uri="{FF2B5EF4-FFF2-40B4-BE49-F238E27FC236}">
                <a16:creationId xmlns:a16="http://schemas.microsoft.com/office/drawing/2014/main" id="{D3B29BB3-0FCE-4090-B45A-60E48B869B5B}"/>
              </a:ext>
            </a:extLst>
          </p:cNvPr>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101</a:t>
            </a:fld>
            <a:endParaRPr lang="en-AU" altLang="en-US" dirty="0"/>
          </a:p>
        </p:txBody>
      </p:sp>
      <p:sp>
        <p:nvSpPr>
          <p:cNvPr id="6" name="Date Placeholder 3">
            <a:extLst>
              <a:ext uri="{FF2B5EF4-FFF2-40B4-BE49-F238E27FC236}">
                <a16:creationId xmlns:a16="http://schemas.microsoft.com/office/drawing/2014/main" id="{91515AD7-5377-419C-BA34-4EA65B003CA2}"/>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9362672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Use Cases vs. User Stories</a:t>
            </a:r>
          </a:p>
        </p:txBody>
      </p:sp>
      <p:sp>
        <p:nvSpPr>
          <p:cNvPr id="3" name="Content Placeholder 2"/>
          <p:cNvSpPr>
            <a:spLocks noGrp="1"/>
          </p:cNvSpPr>
          <p:nvPr>
            <p:ph idx="1"/>
          </p:nvPr>
        </p:nvSpPr>
        <p:spPr>
          <a:xfrm>
            <a:off x="381000" y="1405305"/>
            <a:ext cx="8434754" cy="952693"/>
          </a:xfrm>
        </p:spPr>
        <p:txBody>
          <a:bodyPr/>
          <a:lstStyle/>
          <a:p>
            <a:r>
              <a:rPr lang="en-AU" dirty="0"/>
              <a:t>Both are user-centred</a:t>
            </a:r>
          </a:p>
          <a:p>
            <a:pPr lvl="1">
              <a:spcBef>
                <a:spcPts val="554"/>
              </a:spcBef>
            </a:pPr>
            <a:r>
              <a:rPr lang="en-AU" dirty="0"/>
              <a:t>what is to be accomplished</a:t>
            </a:r>
          </a:p>
          <a:p>
            <a:pPr>
              <a:spcBef>
                <a:spcPts val="1108"/>
              </a:spcBef>
            </a:pPr>
            <a:r>
              <a:rPr lang="en-AU" dirty="0"/>
              <a:t>Difference is in granularity</a:t>
            </a:r>
          </a:p>
        </p:txBody>
      </p:sp>
      <p:sp>
        <p:nvSpPr>
          <p:cNvPr id="4" name="Text Placeholder 2"/>
          <p:cNvSpPr txBox="1">
            <a:spLocks/>
          </p:cNvSpPr>
          <p:nvPr/>
        </p:nvSpPr>
        <p:spPr bwMode="auto">
          <a:xfrm>
            <a:off x="607659" y="2942160"/>
            <a:ext cx="3868615" cy="45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992" tIns="42497" rIns="84992" bIns="42497" numCol="1" anchor="t" anchorCtr="0" compatLnSpc="1">
            <a:prstTxWarp prst="textNoShape">
              <a:avLst/>
            </a:prstTxWarp>
          </a:bodyPr>
          <a:lstStyle>
            <a:lvl1pPr marL="285750" indent="-285750" algn="l" rtl="0" eaLnBrk="0" fontAlgn="base" hangingPunct="0">
              <a:lnSpc>
                <a:spcPct val="95000"/>
              </a:lnSpc>
              <a:spcBef>
                <a:spcPct val="40000"/>
              </a:spcBef>
              <a:spcAft>
                <a:spcPct val="0"/>
              </a:spcAft>
              <a:buSzPct val="115000"/>
              <a:buChar char="•"/>
              <a:defRPr sz="2800" b="1" kern="1200">
                <a:solidFill>
                  <a:schemeClr val="tx1"/>
                </a:solidFill>
                <a:latin typeface="+mn-lt"/>
                <a:ea typeface="+mn-ea"/>
                <a:cs typeface="+mn-cs"/>
              </a:defRPr>
            </a:lvl1pPr>
            <a:lvl2pPr marL="6858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2pPr>
            <a:lvl3pPr marL="11430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3pPr>
            <a:lvl4pPr marL="1543050" indent="-171450" algn="l" rtl="0" eaLnBrk="0" fontAlgn="base" hangingPunct="0">
              <a:lnSpc>
                <a:spcPct val="95000"/>
              </a:lnSpc>
              <a:spcBef>
                <a:spcPct val="30000"/>
              </a:spcBef>
              <a:spcAft>
                <a:spcPct val="0"/>
              </a:spcAft>
              <a:buSzPct val="95000"/>
              <a:buChar char="•"/>
              <a:defRPr sz="2200" b="1" kern="1200">
                <a:solidFill>
                  <a:schemeClr val="tx1"/>
                </a:solidFill>
                <a:latin typeface="+mn-lt"/>
                <a:ea typeface="+mn-ea"/>
                <a:cs typeface="+mn-cs"/>
              </a:defRPr>
            </a:lvl4pPr>
            <a:lvl5pPr marL="2000250" indent="-171450" algn="l" rtl="0" eaLnBrk="0" fontAlgn="base" hangingPunct="0">
              <a:lnSpc>
                <a:spcPct val="95000"/>
              </a:lnSpc>
              <a:spcBef>
                <a:spcPct val="30000"/>
              </a:spcBef>
              <a:spcAft>
                <a:spcPct val="0"/>
              </a:spcAft>
              <a:buSzPct val="9500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108"/>
              </a:spcBef>
            </a:pPr>
            <a:r>
              <a:rPr lang="en-AU" sz="2585" b="0" dirty="0"/>
              <a:t>User Stories</a:t>
            </a:r>
          </a:p>
        </p:txBody>
      </p:sp>
      <p:sp>
        <p:nvSpPr>
          <p:cNvPr id="5" name="Content Placeholder 3"/>
          <p:cNvSpPr txBox="1">
            <a:spLocks/>
          </p:cNvSpPr>
          <p:nvPr/>
        </p:nvSpPr>
        <p:spPr>
          <a:xfrm>
            <a:off x="607658" y="3401130"/>
            <a:ext cx="4108358" cy="1800627"/>
          </a:xfrm>
          <a:prstGeom prst="rect">
            <a:avLst/>
          </a:prstGeom>
        </p:spPr>
        <p:txBody>
          <a:bodyPr/>
          <a:lstStyle>
            <a:lvl1pPr marL="285750" indent="-285750" algn="l" rtl="0" eaLnBrk="0" fontAlgn="base" hangingPunct="0">
              <a:lnSpc>
                <a:spcPct val="95000"/>
              </a:lnSpc>
              <a:spcBef>
                <a:spcPct val="40000"/>
              </a:spcBef>
              <a:spcAft>
                <a:spcPct val="0"/>
              </a:spcAft>
              <a:buSzPct val="115000"/>
              <a:buChar char="•"/>
              <a:defRPr sz="2800" b="1" kern="1200">
                <a:solidFill>
                  <a:schemeClr val="tx1"/>
                </a:solidFill>
                <a:latin typeface="+mn-lt"/>
                <a:ea typeface="+mn-ea"/>
                <a:cs typeface="+mn-cs"/>
              </a:defRPr>
            </a:lvl1pPr>
            <a:lvl2pPr marL="6858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2pPr>
            <a:lvl3pPr marL="11430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3pPr>
            <a:lvl4pPr marL="1543050" indent="-171450" algn="l" rtl="0" eaLnBrk="0" fontAlgn="base" hangingPunct="0">
              <a:lnSpc>
                <a:spcPct val="95000"/>
              </a:lnSpc>
              <a:spcBef>
                <a:spcPct val="30000"/>
              </a:spcBef>
              <a:spcAft>
                <a:spcPct val="0"/>
              </a:spcAft>
              <a:buSzPct val="95000"/>
              <a:buChar char="•"/>
              <a:defRPr sz="2200" b="1" kern="1200">
                <a:solidFill>
                  <a:schemeClr val="tx1"/>
                </a:solidFill>
                <a:latin typeface="+mn-lt"/>
                <a:ea typeface="+mn-ea"/>
                <a:cs typeface="+mn-cs"/>
              </a:defRPr>
            </a:lvl4pPr>
            <a:lvl5pPr marL="2000250" indent="-171450" algn="l" rtl="0" eaLnBrk="0" fontAlgn="base" hangingPunct="0">
              <a:lnSpc>
                <a:spcPct val="95000"/>
              </a:lnSpc>
              <a:spcBef>
                <a:spcPct val="30000"/>
              </a:spcBef>
              <a:spcAft>
                <a:spcPct val="0"/>
              </a:spcAft>
              <a:buSzPct val="9500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554"/>
              </a:spcBef>
            </a:pPr>
            <a:r>
              <a:rPr lang="en-AU" b="0" dirty="0"/>
              <a:t>statement of user needs</a:t>
            </a:r>
          </a:p>
          <a:p>
            <a:pPr lvl="2">
              <a:spcBef>
                <a:spcPts val="554"/>
              </a:spcBef>
            </a:pPr>
            <a:r>
              <a:rPr lang="en-AU" sz="2215" b="0" dirty="0"/>
              <a:t>details discovered during development</a:t>
            </a:r>
          </a:p>
          <a:p>
            <a:pPr marL="1488868" lvl="3" indent="-222744">
              <a:spcBef>
                <a:spcPts val="462"/>
              </a:spcBef>
            </a:pPr>
            <a:r>
              <a:rPr lang="en-AU" sz="2031" b="0" dirty="0"/>
              <a:t>fleshed out by acceptance tests</a:t>
            </a:r>
          </a:p>
        </p:txBody>
      </p:sp>
      <p:sp>
        <p:nvSpPr>
          <p:cNvPr id="6" name="Text Placeholder 4"/>
          <p:cNvSpPr txBox="1">
            <a:spLocks/>
          </p:cNvSpPr>
          <p:nvPr/>
        </p:nvSpPr>
        <p:spPr>
          <a:xfrm>
            <a:off x="4650772" y="2942160"/>
            <a:ext cx="3887665" cy="458970"/>
          </a:xfrm>
          <a:prstGeom prst="rect">
            <a:avLst/>
          </a:prstGeom>
        </p:spPr>
        <p:txBody>
          <a:bodyPr/>
          <a:lstStyle>
            <a:lvl1pPr marL="285750" indent="-285750" algn="l" rtl="0" eaLnBrk="0" fontAlgn="base" hangingPunct="0">
              <a:lnSpc>
                <a:spcPct val="95000"/>
              </a:lnSpc>
              <a:spcBef>
                <a:spcPct val="40000"/>
              </a:spcBef>
              <a:spcAft>
                <a:spcPct val="0"/>
              </a:spcAft>
              <a:buSzPct val="115000"/>
              <a:buChar char="•"/>
              <a:defRPr sz="2800" b="1" kern="1200">
                <a:solidFill>
                  <a:schemeClr val="tx1"/>
                </a:solidFill>
                <a:latin typeface="+mn-lt"/>
                <a:ea typeface="+mn-ea"/>
                <a:cs typeface="+mn-cs"/>
              </a:defRPr>
            </a:lvl1pPr>
            <a:lvl2pPr marL="6858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2pPr>
            <a:lvl3pPr marL="11430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3pPr>
            <a:lvl4pPr marL="1543050" indent="-171450" algn="l" rtl="0" eaLnBrk="0" fontAlgn="base" hangingPunct="0">
              <a:lnSpc>
                <a:spcPct val="95000"/>
              </a:lnSpc>
              <a:spcBef>
                <a:spcPct val="30000"/>
              </a:spcBef>
              <a:spcAft>
                <a:spcPct val="0"/>
              </a:spcAft>
              <a:buSzPct val="95000"/>
              <a:buChar char="•"/>
              <a:defRPr sz="2200" b="1" kern="1200">
                <a:solidFill>
                  <a:schemeClr val="tx1"/>
                </a:solidFill>
                <a:latin typeface="+mn-lt"/>
                <a:ea typeface="+mn-ea"/>
                <a:cs typeface="+mn-cs"/>
              </a:defRPr>
            </a:lvl4pPr>
            <a:lvl5pPr marL="2000250" indent="-171450" algn="l" rtl="0" eaLnBrk="0" fontAlgn="base" hangingPunct="0">
              <a:lnSpc>
                <a:spcPct val="95000"/>
              </a:lnSpc>
              <a:spcBef>
                <a:spcPct val="30000"/>
              </a:spcBef>
              <a:spcAft>
                <a:spcPct val="0"/>
              </a:spcAft>
              <a:buSzPct val="9500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108"/>
              </a:spcBef>
            </a:pPr>
            <a:r>
              <a:rPr lang="en-AU" sz="2585" b="0" dirty="0"/>
              <a:t>Use Cases</a:t>
            </a:r>
          </a:p>
        </p:txBody>
      </p:sp>
      <p:sp>
        <p:nvSpPr>
          <p:cNvPr id="7" name="Content Placeholder 5"/>
          <p:cNvSpPr txBox="1">
            <a:spLocks/>
          </p:cNvSpPr>
          <p:nvPr/>
        </p:nvSpPr>
        <p:spPr>
          <a:xfrm>
            <a:off x="4650772" y="3401130"/>
            <a:ext cx="4418909" cy="1800627"/>
          </a:xfrm>
          <a:prstGeom prst="rect">
            <a:avLst/>
          </a:prstGeom>
        </p:spPr>
        <p:txBody>
          <a:bodyPr/>
          <a:lstStyle>
            <a:lvl1pPr marL="285750" indent="-285750" algn="l" rtl="0" eaLnBrk="0" fontAlgn="base" hangingPunct="0">
              <a:lnSpc>
                <a:spcPct val="95000"/>
              </a:lnSpc>
              <a:spcBef>
                <a:spcPct val="40000"/>
              </a:spcBef>
              <a:spcAft>
                <a:spcPct val="0"/>
              </a:spcAft>
              <a:buSzPct val="115000"/>
              <a:buChar char="•"/>
              <a:defRPr sz="2800" b="1" kern="1200">
                <a:solidFill>
                  <a:schemeClr val="tx1"/>
                </a:solidFill>
                <a:latin typeface="+mn-lt"/>
                <a:ea typeface="+mn-ea"/>
                <a:cs typeface="+mn-cs"/>
              </a:defRPr>
            </a:lvl1pPr>
            <a:lvl2pPr marL="6858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2pPr>
            <a:lvl3pPr marL="11430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3pPr>
            <a:lvl4pPr marL="1543050" indent="-171450" algn="l" rtl="0" eaLnBrk="0" fontAlgn="base" hangingPunct="0">
              <a:lnSpc>
                <a:spcPct val="95000"/>
              </a:lnSpc>
              <a:spcBef>
                <a:spcPct val="30000"/>
              </a:spcBef>
              <a:spcAft>
                <a:spcPct val="0"/>
              </a:spcAft>
              <a:buSzPct val="95000"/>
              <a:buChar char="•"/>
              <a:defRPr sz="2200" b="1" kern="1200">
                <a:solidFill>
                  <a:schemeClr val="tx1"/>
                </a:solidFill>
                <a:latin typeface="+mn-lt"/>
                <a:ea typeface="+mn-ea"/>
                <a:cs typeface="+mn-cs"/>
              </a:defRPr>
            </a:lvl4pPr>
            <a:lvl5pPr marL="2000250" indent="-171450" algn="l" rtl="0" eaLnBrk="0" fontAlgn="base" hangingPunct="0">
              <a:lnSpc>
                <a:spcPct val="95000"/>
              </a:lnSpc>
              <a:spcBef>
                <a:spcPct val="30000"/>
              </a:spcBef>
              <a:spcAft>
                <a:spcPct val="0"/>
              </a:spcAft>
              <a:buSzPct val="9500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554"/>
              </a:spcBef>
            </a:pPr>
            <a:r>
              <a:rPr lang="en-AU" b="0" dirty="0"/>
              <a:t>description of interaction with system</a:t>
            </a:r>
          </a:p>
          <a:p>
            <a:pPr lvl="2">
              <a:spcBef>
                <a:spcPts val="554"/>
              </a:spcBef>
            </a:pPr>
            <a:r>
              <a:rPr lang="en-AU" sz="2215" b="0" dirty="0"/>
              <a:t>allows</a:t>
            </a:r>
          </a:p>
          <a:p>
            <a:pPr lvl="3">
              <a:spcBef>
                <a:spcPts val="462"/>
              </a:spcBef>
            </a:pPr>
            <a:r>
              <a:rPr lang="en-AU" sz="2031" b="0" dirty="0"/>
              <a:t>analysis</a:t>
            </a:r>
          </a:p>
          <a:p>
            <a:pPr lvl="3">
              <a:spcBef>
                <a:spcPts val="462"/>
              </a:spcBef>
            </a:pPr>
            <a:r>
              <a:rPr lang="en-AU" sz="2031" b="0" dirty="0"/>
              <a:t>verification</a:t>
            </a:r>
          </a:p>
          <a:p>
            <a:pPr lvl="3">
              <a:spcBef>
                <a:spcPts val="462"/>
              </a:spcBef>
            </a:pPr>
            <a:r>
              <a:rPr lang="en-AU" sz="2031" b="0" dirty="0"/>
              <a:t>validation</a:t>
            </a:r>
          </a:p>
          <a:p>
            <a:pPr lvl="3">
              <a:spcBef>
                <a:spcPts val="462"/>
              </a:spcBef>
            </a:pPr>
            <a:r>
              <a:rPr lang="en-AU" sz="2031" b="0" dirty="0"/>
              <a:t>more detailed planning</a:t>
            </a:r>
          </a:p>
        </p:txBody>
      </p:sp>
      <p:sp>
        <p:nvSpPr>
          <p:cNvPr id="8" name="Slide Number Placeholder 4">
            <a:extLst>
              <a:ext uri="{FF2B5EF4-FFF2-40B4-BE49-F238E27FC236}">
                <a16:creationId xmlns:a16="http://schemas.microsoft.com/office/drawing/2014/main" id="{9050CEDE-3605-4EFC-9D35-6C6C15540566}"/>
              </a:ext>
            </a:extLst>
          </p:cNvPr>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102</a:t>
            </a:fld>
            <a:endParaRPr lang="en-AU" altLang="en-US" dirty="0"/>
          </a:p>
        </p:txBody>
      </p:sp>
      <p:sp>
        <p:nvSpPr>
          <p:cNvPr id="9" name="Date Placeholder 3">
            <a:extLst>
              <a:ext uri="{FF2B5EF4-FFF2-40B4-BE49-F238E27FC236}">
                <a16:creationId xmlns:a16="http://schemas.microsoft.com/office/drawing/2014/main" id="{2B5755B4-F2CB-434A-96B6-601E12715B04}"/>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6825484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Use Cases Limitations</a:t>
            </a:r>
          </a:p>
        </p:txBody>
      </p:sp>
      <p:sp>
        <p:nvSpPr>
          <p:cNvPr id="3" name="Content Placeholder 2"/>
          <p:cNvSpPr>
            <a:spLocks noGrp="1"/>
          </p:cNvSpPr>
          <p:nvPr>
            <p:ph idx="1"/>
          </p:nvPr>
        </p:nvSpPr>
        <p:spPr>
          <a:xfrm>
            <a:off x="381001" y="1373455"/>
            <a:ext cx="4890403" cy="4551485"/>
          </a:xfrm>
        </p:spPr>
        <p:txBody>
          <a:bodyPr/>
          <a:lstStyle/>
          <a:p>
            <a:pPr>
              <a:spcBef>
                <a:spcPts val="831"/>
              </a:spcBef>
            </a:pPr>
            <a:r>
              <a:rPr lang="en-AU" dirty="0"/>
              <a:t>Interaction focus</a:t>
            </a:r>
          </a:p>
          <a:p>
            <a:pPr lvl="1">
              <a:spcBef>
                <a:spcPts val="554"/>
              </a:spcBef>
            </a:pPr>
            <a:r>
              <a:rPr lang="en-AU" dirty="0"/>
              <a:t>usage scenarios</a:t>
            </a:r>
          </a:p>
          <a:p>
            <a:pPr>
              <a:spcBef>
                <a:spcPts val="1108"/>
              </a:spcBef>
            </a:pPr>
            <a:r>
              <a:rPr lang="en-AU" dirty="0"/>
              <a:t>Not suitable</a:t>
            </a:r>
          </a:p>
          <a:p>
            <a:pPr lvl="1">
              <a:spcBef>
                <a:spcPts val="831"/>
              </a:spcBef>
            </a:pPr>
            <a:r>
              <a:rPr lang="en-AU" dirty="0"/>
              <a:t>batch processing</a:t>
            </a:r>
          </a:p>
          <a:p>
            <a:pPr lvl="2">
              <a:spcBef>
                <a:spcPts val="554"/>
              </a:spcBef>
            </a:pPr>
            <a:r>
              <a:rPr lang="en-AU" sz="2031" dirty="0"/>
              <a:t>e.g. interest calculation</a:t>
            </a:r>
          </a:p>
          <a:p>
            <a:pPr lvl="1">
              <a:spcBef>
                <a:spcPts val="831"/>
              </a:spcBef>
            </a:pPr>
            <a:r>
              <a:rPr lang="en-AU" dirty="0"/>
              <a:t>complex business rules</a:t>
            </a:r>
          </a:p>
          <a:p>
            <a:pPr lvl="2">
              <a:spcBef>
                <a:spcPts val="554"/>
              </a:spcBef>
            </a:pPr>
            <a:r>
              <a:rPr lang="en-AU" sz="2031" dirty="0"/>
              <a:t>e.g. airfare calculation</a:t>
            </a:r>
          </a:p>
          <a:p>
            <a:pPr lvl="1">
              <a:spcBef>
                <a:spcPts val="831"/>
              </a:spcBef>
            </a:pPr>
            <a:r>
              <a:rPr lang="en-AU" dirty="0"/>
              <a:t>computationally intensive</a:t>
            </a:r>
          </a:p>
          <a:p>
            <a:pPr lvl="2">
              <a:spcBef>
                <a:spcPts val="554"/>
              </a:spcBef>
            </a:pPr>
            <a:r>
              <a:rPr lang="en-AU" sz="2031" dirty="0"/>
              <a:t>e.g. environmental</a:t>
            </a:r>
            <a:br>
              <a:rPr lang="en-AU" sz="2031" dirty="0"/>
            </a:br>
            <a:r>
              <a:rPr lang="en-AU" sz="2031" dirty="0"/>
              <a:t>monitoring &amp; analysis</a:t>
            </a:r>
          </a:p>
          <a:p>
            <a:pPr lvl="3">
              <a:spcBef>
                <a:spcPts val="369"/>
              </a:spcBef>
            </a:pPr>
            <a:r>
              <a:rPr lang="en-AU" sz="1846" dirty="0"/>
              <a:t>http://www.oceannetworks.ca/</a:t>
            </a:r>
          </a:p>
        </p:txBody>
      </p:sp>
      <p:sp>
        <p:nvSpPr>
          <p:cNvPr id="4" name="Content Placeholder 2"/>
          <p:cNvSpPr txBox="1">
            <a:spLocks/>
          </p:cNvSpPr>
          <p:nvPr/>
        </p:nvSpPr>
        <p:spPr bwMode="auto">
          <a:xfrm>
            <a:off x="4698078" y="1469803"/>
            <a:ext cx="4383698" cy="455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992" tIns="42497" rIns="84992" bIns="42497" numCol="1" anchor="t" anchorCtr="0" compatLnSpc="1">
            <a:prstTxWarp prst="textNoShape">
              <a:avLst/>
            </a:prstTxWarp>
          </a:bodyPr>
          <a:lstStyle>
            <a:lvl1pPr marL="285750" indent="-285750" algn="l" rtl="0" eaLnBrk="0" fontAlgn="base" hangingPunct="0">
              <a:lnSpc>
                <a:spcPct val="95000"/>
              </a:lnSpc>
              <a:spcBef>
                <a:spcPct val="40000"/>
              </a:spcBef>
              <a:spcAft>
                <a:spcPct val="0"/>
              </a:spcAft>
              <a:buSzPct val="115000"/>
              <a:buChar char="•"/>
              <a:defRPr sz="2800" b="1" kern="1200">
                <a:solidFill>
                  <a:schemeClr val="tx1"/>
                </a:solidFill>
                <a:latin typeface="+mn-lt"/>
                <a:ea typeface="+mn-ea"/>
                <a:cs typeface="+mn-cs"/>
              </a:defRPr>
            </a:lvl1pPr>
            <a:lvl2pPr marL="6858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2pPr>
            <a:lvl3pPr marL="1143000" indent="-228600" algn="l" rtl="0" eaLnBrk="0" fontAlgn="base" hangingPunct="0">
              <a:lnSpc>
                <a:spcPct val="95000"/>
              </a:lnSpc>
              <a:spcBef>
                <a:spcPct val="30000"/>
              </a:spcBef>
              <a:spcAft>
                <a:spcPct val="0"/>
              </a:spcAft>
              <a:buSzPct val="100000"/>
              <a:buChar char="»"/>
              <a:defRPr sz="2400" b="1" kern="1200">
                <a:solidFill>
                  <a:schemeClr val="tx1"/>
                </a:solidFill>
                <a:latin typeface="+mn-lt"/>
                <a:ea typeface="+mn-ea"/>
                <a:cs typeface="+mn-cs"/>
              </a:defRPr>
            </a:lvl3pPr>
            <a:lvl4pPr marL="1543050" indent="-171450" algn="l" rtl="0" eaLnBrk="0" fontAlgn="base" hangingPunct="0">
              <a:lnSpc>
                <a:spcPct val="95000"/>
              </a:lnSpc>
              <a:spcBef>
                <a:spcPct val="30000"/>
              </a:spcBef>
              <a:spcAft>
                <a:spcPct val="0"/>
              </a:spcAft>
              <a:buSzPct val="95000"/>
              <a:buChar char="•"/>
              <a:defRPr sz="2200" b="1" kern="1200">
                <a:solidFill>
                  <a:schemeClr val="tx1"/>
                </a:solidFill>
                <a:latin typeface="+mn-lt"/>
                <a:ea typeface="+mn-ea"/>
                <a:cs typeface="+mn-cs"/>
              </a:defRPr>
            </a:lvl4pPr>
            <a:lvl5pPr marL="2000250" indent="-171450" algn="l" rtl="0" eaLnBrk="0" fontAlgn="base" hangingPunct="0">
              <a:lnSpc>
                <a:spcPct val="95000"/>
              </a:lnSpc>
              <a:spcBef>
                <a:spcPct val="30000"/>
              </a:spcBef>
              <a:spcAft>
                <a:spcPct val="0"/>
              </a:spcAft>
              <a:buSzPct val="9500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831"/>
              </a:spcBef>
            </a:pPr>
            <a:endParaRPr lang="en-AU" sz="2585" b="0" dirty="0"/>
          </a:p>
          <a:p>
            <a:pPr lvl="1">
              <a:lnSpc>
                <a:spcPct val="100000"/>
              </a:lnSpc>
              <a:spcBef>
                <a:spcPts val="831"/>
              </a:spcBef>
            </a:pPr>
            <a:endParaRPr lang="en-AU" sz="2215" b="0" dirty="0"/>
          </a:p>
          <a:p>
            <a:pPr>
              <a:lnSpc>
                <a:spcPct val="100000"/>
              </a:lnSpc>
              <a:spcBef>
                <a:spcPts val="831"/>
              </a:spcBef>
            </a:pPr>
            <a:endParaRPr lang="en-AU" sz="2585" b="0" dirty="0"/>
          </a:p>
          <a:p>
            <a:pPr marL="742950" lvl="1" indent="-285750">
              <a:lnSpc>
                <a:spcPct val="100000"/>
              </a:lnSpc>
              <a:spcBef>
                <a:spcPts val="831"/>
              </a:spcBef>
              <a:buClr>
                <a:schemeClr val="tx2"/>
              </a:buClr>
              <a:buChar char="•"/>
            </a:pPr>
            <a:r>
              <a:rPr lang="en-AU" b="0" dirty="0"/>
              <a:t>real-time systems</a:t>
            </a:r>
          </a:p>
          <a:p>
            <a:pPr lvl="2">
              <a:lnSpc>
                <a:spcPct val="100000"/>
              </a:lnSpc>
              <a:spcBef>
                <a:spcPts val="554"/>
              </a:spcBef>
              <a:buClr>
                <a:schemeClr val="tx2"/>
              </a:buClr>
              <a:buChar char="–"/>
            </a:pPr>
            <a:r>
              <a:rPr lang="en-AU" sz="2031" b="0" dirty="0">
                <a:effectLst>
                  <a:outerShdw blurRad="38100" dist="38100" dir="2700000" algn="tl">
                    <a:srgbClr val="FFFFFF"/>
                  </a:outerShdw>
                </a:effectLst>
              </a:rPr>
              <a:t>e.g. railway signalling</a:t>
            </a:r>
          </a:p>
          <a:p>
            <a:pPr marL="742950" lvl="1" indent="-285750">
              <a:lnSpc>
                <a:spcPct val="100000"/>
              </a:lnSpc>
              <a:spcBef>
                <a:spcPts val="831"/>
              </a:spcBef>
              <a:buClr>
                <a:schemeClr val="tx2"/>
              </a:buClr>
              <a:buChar char="•"/>
            </a:pPr>
            <a:r>
              <a:rPr lang="en-AU" b="0" dirty="0"/>
              <a:t>embedded systems</a:t>
            </a:r>
          </a:p>
          <a:p>
            <a:pPr lvl="2">
              <a:lnSpc>
                <a:spcPct val="100000"/>
              </a:lnSpc>
              <a:spcBef>
                <a:spcPts val="554"/>
              </a:spcBef>
              <a:buClr>
                <a:schemeClr val="tx2"/>
              </a:buClr>
              <a:buChar char="–"/>
            </a:pPr>
            <a:r>
              <a:rPr lang="en-AU" sz="2031" b="0" dirty="0">
                <a:effectLst>
                  <a:outerShdw blurRad="38100" dist="38100" dir="2700000" algn="tl">
                    <a:srgbClr val="FFFFFF"/>
                  </a:outerShdw>
                </a:effectLst>
              </a:rPr>
              <a:t>e.g. air condition control</a:t>
            </a:r>
            <a:br>
              <a:rPr lang="en-AU" sz="2031" b="0" dirty="0">
                <a:effectLst>
                  <a:outerShdw blurRad="38100" dist="38100" dir="2700000" algn="tl">
                    <a:srgbClr val="FFFFFF"/>
                  </a:outerShdw>
                </a:effectLst>
              </a:rPr>
            </a:br>
            <a:r>
              <a:rPr lang="en-AU" sz="2031" b="0" dirty="0">
                <a:effectLst>
                  <a:outerShdw blurRad="38100" dist="38100" dir="2700000" algn="tl">
                    <a:srgbClr val="FFFFFF"/>
                  </a:outerShdw>
                </a:effectLst>
              </a:rPr>
              <a:t>for a building</a:t>
            </a:r>
          </a:p>
        </p:txBody>
      </p:sp>
      <p:sp>
        <p:nvSpPr>
          <p:cNvPr id="5" name="Slide Number Placeholder 4">
            <a:extLst>
              <a:ext uri="{FF2B5EF4-FFF2-40B4-BE49-F238E27FC236}">
                <a16:creationId xmlns:a16="http://schemas.microsoft.com/office/drawing/2014/main" id="{E0ADC825-537E-42D2-BF20-AA1607AC4B12}"/>
              </a:ext>
            </a:extLst>
          </p:cNvPr>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103</a:t>
            </a:fld>
            <a:endParaRPr lang="en-AU" altLang="en-US" dirty="0"/>
          </a:p>
        </p:txBody>
      </p:sp>
      <p:sp>
        <p:nvSpPr>
          <p:cNvPr id="6" name="Date Placeholder 3">
            <a:extLst>
              <a:ext uri="{FF2B5EF4-FFF2-40B4-BE49-F238E27FC236}">
                <a16:creationId xmlns:a16="http://schemas.microsoft.com/office/drawing/2014/main" id="{ED7ED01E-B17F-4FD1-84DC-0FF2DA05DB8B}"/>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8082031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FEC9E721-6043-4D3E-B11E-35375960F86E}" type="slidenum">
              <a:rPr lang="en-AU" altLang="en-US"/>
              <a:pPr>
                <a:defRPr/>
              </a:pPr>
              <a:t>104</a:t>
            </a:fld>
            <a:endParaRPr lang="en-AU" altLang="en-US"/>
          </a:p>
        </p:txBody>
      </p:sp>
      <p:sp>
        <p:nvSpPr>
          <p:cNvPr id="817154" name="Rectangle 2"/>
          <p:cNvSpPr>
            <a:spLocks noGrp="1" noChangeArrowheads="1"/>
          </p:cNvSpPr>
          <p:nvPr>
            <p:ph type="title"/>
          </p:nvPr>
        </p:nvSpPr>
        <p:spPr/>
        <p:txBody>
          <a:bodyPr/>
          <a:lstStyle/>
          <a:p>
            <a:pPr>
              <a:defRPr/>
            </a:pPr>
            <a:r>
              <a:rPr lang="en-US" altLang="en-US"/>
              <a:t>Review Quiz 3.1</a:t>
            </a:r>
          </a:p>
        </p:txBody>
      </p:sp>
      <p:sp>
        <p:nvSpPr>
          <p:cNvPr id="19462" name="Rectangle 3"/>
          <p:cNvSpPr>
            <a:spLocks noGrp="1" noChangeArrowheads="1"/>
          </p:cNvSpPr>
          <p:nvPr>
            <p:ph type="body" idx="1"/>
          </p:nvPr>
        </p:nvSpPr>
        <p:spPr/>
        <p:txBody>
          <a:bodyPr/>
          <a:lstStyle/>
          <a:p>
            <a:pPr marL="533400" indent="-533400">
              <a:spcBef>
                <a:spcPts val="1800"/>
              </a:spcBef>
              <a:buClr>
                <a:srgbClr val="0000CC"/>
              </a:buClr>
              <a:buFont typeface="Monotype Sorts" charset="2"/>
              <a:buAutoNum type="arabicPeriod"/>
            </a:pPr>
            <a:r>
              <a:rPr lang="en-US" altLang="en-US" sz="3200" dirty="0"/>
              <a:t>What are the most important UML behavioral modelling techniques?</a:t>
            </a:r>
          </a:p>
          <a:p>
            <a:pPr marL="533400" indent="-533400">
              <a:spcBef>
                <a:spcPts val="1800"/>
              </a:spcBef>
              <a:buClr>
                <a:srgbClr val="0000CC"/>
              </a:buClr>
              <a:buFont typeface="Monotype Sorts" charset="2"/>
              <a:buAutoNum type="arabicPeriod"/>
            </a:pPr>
            <a:r>
              <a:rPr lang="en-US" altLang="en-US" sz="3200" dirty="0"/>
              <a:t>Is the use case diagram the same as the use case specification?</a:t>
            </a:r>
          </a:p>
        </p:txBody>
      </p:sp>
    </p:spTree>
    <p:extLst>
      <p:ext uri="{BB962C8B-B14F-4D97-AF65-F5344CB8AC3E}">
        <p14:creationId xmlns:p14="http://schemas.microsoft.com/office/powerpoint/2010/main" val="17794290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pPr algn="ctr"/>
            <a:r>
              <a:rPr lang="en-US" altLang="en-US"/>
              <a:t>2. The activity view</a:t>
            </a:r>
          </a:p>
        </p:txBody>
      </p:sp>
      <p:sp>
        <p:nvSpPr>
          <p:cNvPr id="21507" name="Rectangle 3"/>
          <p:cNvSpPr>
            <a:spLocks noGrp="1" noChangeArrowheads="1"/>
          </p:cNvSpPr>
          <p:nvPr>
            <p:ph type="subTitle" idx="1"/>
          </p:nvPr>
        </p:nvSpPr>
        <p:spPr/>
        <p:txBody>
          <a:bodyPr/>
          <a:lstStyle/>
          <a:p>
            <a:pPr>
              <a:lnSpc>
                <a:spcPct val="90000"/>
              </a:lnSpc>
              <a:buFont typeface="Monotype Sorts" charset="2"/>
              <a:buChar char="n"/>
            </a:pPr>
            <a:r>
              <a:rPr lang="en-US" altLang="en-US" sz="2000"/>
              <a:t> represents a behavior that is composed of individual elements</a:t>
            </a:r>
          </a:p>
          <a:p>
            <a:pPr>
              <a:lnSpc>
                <a:spcPct val="90000"/>
              </a:lnSpc>
              <a:buFont typeface="Monotype Sorts" charset="2"/>
              <a:buChar char="n"/>
            </a:pPr>
            <a:r>
              <a:rPr lang="en-US" altLang="en-US" sz="2000"/>
              <a:t> the behavior may be a specification of a use case</a:t>
            </a:r>
          </a:p>
          <a:p>
            <a:pPr>
              <a:lnSpc>
                <a:spcPct val="90000"/>
              </a:lnSpc>
              <a:buFont typeface="Monotype Sorts" charset="2"/>
              <a:buChar char="n"/>
            </a:pPr>
            <a:r>
              <a:rPr lang="en-US" altLang="en-US" sz="2000"/>
              <a:t> it may also be a piece of functionality that can be reused in many places </a:t>
            </a:r>
          </a:p>
        </p:txBody>
      </p:sp>
    </p:spTree>
    <p:extLst>
      <p:ext uri="{BB962C8B-B14F-4D97-AF65-F5344CB8AC3E}">
        <p14:creationId xmlns:p14="http://schemas.microsoft.com/office/powerpoint/2010/main" val="3491713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984738" y="6031523"/>
            <a:ext cx="175846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1923" name="Rectangle 3"/>
          <p:cNvSpPr>
            <a:spLocks noChangeArrowheads="1"/>
          </p:cNvSpPr>
          <p:nvPr/>
        </p:nvSpPr>
        <p:spPr bwMode="auto">
          <a:xfrm>
            <a:off x="3235569" y="6031523"/>
            <a:ext cx="267286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1924" name="Rectangle 4"/>
          <p:cNvSpPr>
            <a:spLocks noChangeArrowheads="1"/>
          </p:cNvSpPr>
          <p:nvPr/>
        </p:nvSpPr>
        <p:spPr bwMode="auto">
          <a:xfrm>
            <a:off x="984738" y="6031523"/>
            <a:ext cx="175846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1925" name="Rectangle 5"/>
          <p:cNvSpPr>
            <a:spLocks noChangeArrowheads="1"/>
          </p:cNvSpPr>
          <p:nvPr/>
        </p:nvSpPr>
        <p:spPr bwMode="auto">
          <a:xfrm>
            <a:off x="3235569" y="6031523"/>
            <a:ext cx="267286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1926" name="Rectangle 6"/>
          <p:cNvSpPr>
            <a:spLocks noGrp="1" noChangeArrowheads="1"/>
          </p:cNvSpPr>
          <p:nvPr>
            <p:ph type="title"/>
          </p:nvPr>
        </p:nvSpPr>
        <p:spPr>
          <a:xfrm>
            <a:off x="1371600" y="128953"/>
            <a:ext cx="7772400" cy="78544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3527" tIns="41031" rIns="83527" bIns="41031" numCol="1" anchor="t" anchorCtr="0" compatLnSpc="1">
            <a:prstTxWarp prst="textNoShape">
              <a:avLst/>
            </a:prstTxWarp>
          </a:bodyPr>
          <a:lstStyle/>
          <a:p>
            <a:r>
              <a:rPr lang="en-AU" altLang="en-US" dirty="0"/>
              <a:t>Activity Diagram</a:t>
            </a:r>
          </a:p>
        </p:txBody>
      </p:sp>
      <p:sp>
        <p:nvSpPr>
          <p:cNvPr id="81927" name="Rectangle 7"/>
          <p:cNvSpPr>
            <a:spLocks noGrp="1" noChangeArrowheads="1"/>
          </p:cNvSpPr>
          <p:nvPr>
            <p:ph type="body" idx="1"/>
          </p:nvPr>
        </p:nvSpPr>
        <p:spPr>
          <a:xfrm>
            <a:off x="1371600" y="1124745"/>
            <a:ext cx="7772400" cy="4370448"/>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3527" tIns="41031" rIns="83527" bIns="41031" numCol="1" anchor="t" anchorCtr="0" compatLnSpc="1">
            <a:prstTxWarp prst="textNoShape">
              <a:avLst/>
            </a:prstTxWarp>
          </a:bodyPr>
          <a:lstStyle/>
          <a:p>
            <a:pPr>
              <a:lnSpc>
                <a:spcPct val="95000"/>
              </a:lnSpc>
            </a:pPr>
            <a:r>
              <a:rPr lang="en-AU" altLang="en-US" dirty="0"/>
              <a:t>Models dynamic behaviour</a:t>
            </a:r>
          </a:p>
          <a:p>
            <a:pPr lvl="1"/>
            <a:r>
              <a:rPr lang="en-AU" altLang="en-US" dirty="0"/>
              <a:t>process workflows</a:t>
            </a:r>
          </a:p>
          <a:p>
            <a:pPr lvl="1"/>
            <a:r>
              <a:rPr lang="en-AU" altLang="en-US" dirty="0"/>
              <a:t>use case scenarios</a:t>
            </a:r>
          </a:p>
          <a:p>
            <a:pPr lvl="1"/>
            <a:r>
              <a:rPr lang="en-AU" altLang="en-US" dirty="0"/>
              <a:t>operations</a:t>
            </a:r>
          </a:p>
          <a:p>
            <a:pPr>
              <a:spcBef>
                <a:spcPts val="1200"/>
              </a:spcBef>
            </a:pPr>
            <a:r>
              <a:rPr lang="en-AU" altLang="en-US" dirty="0"/>
              <a:t>Steps involved in performing a task</a:t>
            </a:r>
          </a:p>
          <a:p>
            <a:pPr lvl="1">
              <a:spcBef>
                <a:spcPts val="600"/>
              </a:spcBef>
            </a:pPr>
            <a:r>
              <a:rPr lang="en-AU" altLang="en-US" dirty="0"/>
              <a:t>like an algorithm</a:t>
            </a:r>
          </a:p>
        </p:txBody>
      </p:sp>
      <p:sp>
        <p:nvSpPr>
          <p:cNvPr id="9"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106</a:t>
            </a:fld>
            <a:endParaRPr lang="en-AU" altLang="en-US" dirty="0"/>
          </a:p>
        </p:txBody>
      </p:sp>
      <p:sp>
        <p:nvSpPr>
          <p:cNvPr id="10" name="Date Placeholder 3">
            <a:extLst>
              <a:ext uri="{FF2B5EF4-FFF2-40B4-BE49-F238E27FC236}">
                <a16:creationId xmlns:a16="http://schemas.microsoft.com/office/drawing/2014/main" id="{8AA9D97E-3140-44C7-B7F6-18A1FE0CABA5}"/>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pic>
        <p:nvPicPr>
          <p:cNvPr id="11" name="Picture 10" descr="am thinking.... :): How my school made me what I am!">
            <a:extLst>
              <a:ext uri="{FF2B5EF4-FFF2-40B4-BE49-F238E27FC236}">
                <a16:creationId xmlns:a16="http://schemas.microsoft.com/office/drawing/2014/main" id="{0EA0785C-81C8-4A58-B488-C8FF517F1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3415908"/>
            <a:ext cx="5700092" cy="2960228"/>
          </a:xfrm>
          <a:prstGeom prst="rect">
            <a:avLst/>
          </a:prstGeom>
        </p:spPr>
      </p:pic>
    </p:spTree>
    <p:extLst>
      <p:ext uri="{BB962C8B-B14F-4D97-AF65-F5344CB8AC3E}">
        <p14:creationId xmlns:p14="http://schemas.microsoft.com/office/powerpoint/2010/main" val="3148843955"/>
      </p:ext>
    </p:extLst>
  </p:cSld>
  <p:clrMapOvr>
    <a:masterClrMapping/>
  </p:clrMapOvr>
  <p:transition>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Activity Diagrams &amp; Use Cases</a:t>
            </a:r>
          </a:p>
        </p:txBody>
      </p:sp>
      <p:sp>
        <p:nvSpPr>
          <p:cNvPr id="3" name="Content Placeholder 2"/>
          <p:cNvSpPr>
            <a:spLocks noGrp="1"/>
          </p:cNvSpPr>
          <p:nvPr>
            <p:ph idx="1"/>
          </p:nvPr>
        </p:nvSpPr>
        <p:spPr/>
        <p:txBody>
          <a:bodyPr/>
          <a:lstStyle/>
          <a:p>
            <a:r>
              <a:rPr lang="en-AU" altLang="en-AU" dirty="0"/>
              <a:t>Model flow of control in scenarios</a:t>
            </a:r>
          </a:p>
          <a:p>
            <a:pPr lvl="1"/>
            <a:r>
              <a:rPr lang="en-AU" altLang="en-AU" dirty="0"/>
              <a:t>all scenarios can be shown on one diagram, if required</a:t>
            </a:r>
          </a:p>
          <a:p>
            <a:pPr>
              <a:spcBef>
                <a:spcPts val="1200"/>
              </a:spcBef>
            </a:pPr>
            <a:r>
              <a:rPr lang="en-AU" altLang="en-AU" dirty="0"/>
              <a:t>Flow-chart like representation of a use case</a:t>
            </a:r>
          </a:p>
          <a:p>
            <a:pPr lvl="1"/>
            <a:r>
              <a:rPr lang="en-AU" altLang="en-AU" dirty="0"/>
              <a:t>can be useful for workshop reviews of scenarios</a:t>
            </a:r>
            <a:endParaRPr lang="en-AU" dirty="0"/>
          </a:p>
        </p:txBody>
      </p:sp>
      <p:sp>
        <p:nvSpPr>
          <p:cNvPr id="6" name="Slide Number Placeholder 5"/>
          <p:cNvSpPr>
            <a:spLocks noGrp="1"/>
          </p:cNvSpPr>
          <p:nvPr>
            <p:ph type="sldNum" sz="quarter" idx="12"/>
          </p:nvPr>
        </p:nvSpPr>
        <p:spPr/>
        <p:txBody>
          <a:bodyPr/>
          <a:lstStyle/>
          <a:p>
            <a:pPr>
              <a:defRPr/>
            </a:pPr>
            <a:fld id="{190E26FA-37BE-46FA-A74A-72ECD242F5DD}" type="slidenum">
              <a:rPr lang="en-AU" altLang="en-US" smtClean="0"/>
              <a:pPr>
                <a:defRPr/>
              </a:pPr>
              <a:t>107</a:t>
            </a:fld>
            <a:endParaRPr lang="en-AU" altLang="en-US"/>
          </a:p>
        </p:txBody>
      </p:sp>
      <p:sp>
        <p:nvSpPr>
          <p:cNvPr id="7" name="Date Placeholder 3">
            <a:extLst>
              <a:ext uri="{FF2B5EF4-FFF2-40B4-BE49-F238E27FC236}">
                <a16:creationId xmlns:a16="http://schemas.microsoft.com/office/drawing/2014/main" id="{0FAB846A-81C3-4F36-8568-52A789224B2B}"/>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42217342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Activity Diagrams &amp; BPM</a:t>
            </a:r>
          </a:p>
        </p:txBody>
      </p:sp>
      <p:sp>
        <p:nvSpPr>
          <p:cNvPr id="3" name="Content Placeholder 2"/>
          <p:cNvSpPr>
            <a:spLocks noGrp="1"/>
          </p:cNvSpPr>
          <p:nvPr>
            <p:ph idx="1"/>
          </p:nvPr>
        </p:nvSpPr>
        <p:spPr/>
        <p:txBody>
          <a:bodyPr/>
          <a:lstStyle/>
          <a:p>
            <a:r>
              <a:rPr lang="en-AU" altLang="en-AU" dirty="0"/>
              <a:t>Model activities carried out by actors in business domain</a:t>
            </a:r>
          </a:p>
          <a:p>
            <a:pPr>
              <a:spcBef>
                <a:spcPts val="1200"/>
              </a:spcBef>
            </a:pPr>
            <a:r>
              <a:rPr lang="en-AU" altLang="en-AU" dirty="0"/>
              <a:t>Can establish the business context</a:t>
            </a:r>
          </a:p>
          <a:p>
            <a:pPr lvl="1"/>
            <a:r>
              <a:rPr lang="en-AU" altLang="en-AU" dirty="0"/>
              <a:t>before use cases are extracted from the processes</a:t>
            </a:r>
          </a:p>
          <a:p>
            <a:pPr>
              <a:spcBef>
                <a:spcPts val="1200"/>
              </a:spcBef>
            </a:pPr>
            <a:r>
              <a:rPr lang="en-AU" altLang="en-AU" dirty="0"/>
              <a:t>Illustrates interactions between actors in a process</a:t>
            </a:r>
          </a:p>
          <a:p>
            <a:pPr lvl="1"/>
            <a:r>
              <a:rPr lang="en-AU" altLang="en-AU" dirty="0"/>
              <a:t>using partitions (</a:t>
            </a:r>
            <a:r>
              <a:rPr lang="en-AU" altLang="en-AU" dirty="0" err="1"/>
              <a:t>swimlanes</a:t>
            </a:r>
            <a:r>
              <a:rPr lang="en-AU" altLang="en-AU" dirty="0"/>
              <a:t>)</a:t>
            </a:r>
          </a:p>
        </p:txBody>
      </p:sp>
      <p:sp>
        <p:nvSpPr>
          <p:cNvPr id="6" name="Slide Number Placeholder 5"/>
          <p:cNvSpPr>
            <a:spLocks noGrp="1"/>
          </p:cNvSpPr>
          <p:nvPr>
            <p:ph type="sldNum" sz="quarter" idx="12"/>
          </p:nvPr>
        </p:nvSpPr>
        <p:spPr/>
        <p:txBody>
          <a:bodyPr/>
          <a:lstStyle/>
          <a:p>
            <a:pPr>
              <a:defRPr/>
            </a:pPr>
            <a:fld id="{190E26FA-37BE-46FA-A74A-72ECD242F5DD}" type="slidenum">
              <a:rPr lang="en-AU" altLang="en-US" smtClean="0"/>
              <a:pPr>
                <a:defRPr/>
              </a:pPr>
              <a:t>108</a:t>
            </a:fld>
            <a:endParaRPr lang="en-AU" altLang="en-US"/>
          </a:p>
        </p:txBody>
      </p:sp>
      <p:sp>
        <p:nvSpPr>
          <p:cNvPr id="8" name="Date Placeholder 3">
            <a:extLst>
              <a:ext uri="{FF2B5EF4-FFF2-40B4-BE49-F238E27FC236}">
                <a16:creationId xmlns:a16="http://schemas.microsoft.com/office/drawing/2014/main" id="{D68B910C-F379-44CF-8BA8-F79907B2F8D7}"/>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7148777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Activities</a:t>
            </a:r>
          </a:p>
        </p:txBody>
      </p:sp>
      <p:sp>
        <p:nvSpPr>
          <p:cNvPr id="3" name="Content Placeholder 2"/>
          <p:cNvSpPr>
            <a:spLocks noGrp="1"/>
          </p:cNvSpPr>
          <p:nvPr>
            <p:ph idx="1"/>
          </p:nvPr>
        </p:nvSpPr>
        <p:spPr>
          <a:xfrm>
            <a:off x="1907704" y="1405305"/>
            <a:ext cx="6908050" cy="4551485"/>
          </a:xfrm>
        </p:spPr>
        <p:txBody>
          <a:bodyPr/>
          <a:lstStyle/>
          <a:p>
            <a:pPr marL="0" indent="0">
              <a:buNone/>
            </a:pPr>
            <a:r>
              <a:rPr lang="en-AU" dirty="0"/>
              <a:t>Simple Action</a:t>
            </a:r>
          </a:p>
          <a:p>
            <a:pPr marL="452438" lvl="1"/>
            <a:r>
              <a:rPr lang="en-AU" dirty="0"/>
              <a:t>lowest level of detail shown in diagram</a:t>
            </a:r>
          </a:p>
          <a:p>
            <a:pPr marL="0" indent="0">
              <a:spcBef>
                <a:spcPts val="1200"/>
              </a:spcBef>
              <a:buNone/>
            </a:pPr>
            <a:r>
              <a:rPr lang="en-AU" dirty="0"/>
              <a:t>Invoke Activity</a:t>
            </a:r>
          </a:p>
          <a:p>
            <a:pPr marL="452438" lvl="1"/>
            <a:r>
              <a:rPr lang="en-AU" dirty="0"/>
              <a:t>includes a number of steps shown in another diagram</a:t>
            </a:r>
          </a:p>
          <a:p>
            <a:pPr marL="0" indent="0">
              <a:spcBef>
                <a:spcPts val="1200"/>
              </a:spcBef>
              <a:buNone/>
            </a:pPr>
            <a:r>
              <a:rPr lang="en-AU" dirty="0"/>
              <a:t>Time Event</a:t>
            </a:r>
          </a:p>
          <a:p>
            <a:pPr marL="452438" lvl="1"/>
            <a:r>
              <a:rPr lang="en-AU" dirty="0"/>
              <a:t>triggered by some time related condition</a:t>
            </a:r>
          </a:p>
          <a:p>
            <a:pPr marL="893763" lvl="2"/>
            <a:r>
              <a:rPr lang="en-AU" sz="2200" dirty="0"/>
              <a:t>e.g. date, time, period (e.g. </a:t>
            </a:r>
            <a:r>
              <a:rPr lang="en-AU" sz="2200" i="1" dirty="0"/>
              <a:t>n</a:t>
            </a:r>
            <a:r>
              <a:rPr lang="en-AU" sz="2200" dirty="0"/>
              <a:t> days since)</a:t>
            </a:r>
          </a:p>
        </p:txBody>
      </p:sp>
      <p:sp>
        <p:nvSpPr>
          <p:cNvPr id="4" name="AutoShape 7"/>
          <p:cNvSpPr>
            <a:spLocks noChangeArrowheads="1"/>
          </p:cNvSpPr>
          <p:nvPr/>
        </p:nvSpPr>
        <p:spPr bwMode="auto">
          <a:xfrm>
            <a:off x="323528" y="1507458"/>
            <a:ext cx="1435467" cy="718279"/>
          </a:xfrm>
          <a:prstGeom prst="roundRect">
            <a:avLst>
              <a:gd name="adj" fmla="val 20108"/>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527" tIns="41031" rIns="83527" bIns="41031" anchor="ctr"/>
          <a:lstStyle/>
          <a:p>
            <a:pPr algn="ctr"/>
            <a:r>
              <a:rPr lang="en-AU" altLang="en-US" sz="1662" b="1" dirty="0"/>
              <a:t>Select Transaction</a:t>
            </a:r>
          </a:p>
        </p:txBody>
      </p:sp>
      <p:grpSp>
        <p:nvGrpSpPr>
          <p:cNvPr id="5" name="Group 4"/>
          <p:cNvGrpSpPr/>
          <p:nvPr/>
        </p:nvGrpSpPr>
        <p:grpSpPr>
          <a:xfrm>
            <a:off x="477960" y="2579930"/>
            <a:ext cx="1126603" cy="739034"/>
            <a:chOff x="194244" y="2414437"/>
            <a:chExt cx="1220487" cy="685800"/>
          </a:xfrm>
        </p:grpSpPr>
        <p:sp>
          <p:nvSpPr>
            <p:cNvPr id="6" name="AutoShape 44"/>
            <p:cNvSpPr>
              <a:spLocks noChangeArrowheads="1"/>
            </p:cNvSpPr>
            <p:nvPr/>
          </p:nvSpPr>
          <p:spPr bwMode="auto">
            <a:xfrm>
              <a:off x="194244" y="2414437"/>
              <a:ext cx="1220487" cy="685800"/>
            </a:xfrm>
            <a:prstGeom prst="flowChartAlternateProcess">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p>
              <a:r>
                <a:rPr lang="en-US" altLang="en-US" sz="1662" b="1" dirty="0"/>
                <a:t>Process Order</a:t>
              </a:r>
            </a:p>
          </p:txBody>
        </p:sp>
        <p:grpSp>
          <p:nvGrpSpPr>
            <p:cNvPr id="7" name="Group 49"/>
            <p:cNvGrpSpPr>
              <a:grpSpLocks/>
            </p:cNvGrpSpPr>
            <p:nvPr/>
          </p:nvGrpSpPr>
          <p:grpSpPr bwMode="auto">
            <a:xfrm>
              <a:off x="1169510" y="2871637"/>
              <a:ext cx="152400" cy="165100"/>
              <a:chOff x="1104" y="1584"/>
              <a:chExt cx="96" cy="104"/>
            </a:xfrm>
          </p:grpSpPr>
          <p:sp>
            <p:nvSpPr>
              <p:cNvPr id="8" name="Line 45"/>
              <p:cNvSpPr>
                <a:spLocks noChangeShapeType="1"/>
              </p:cNvSpPr>
              <p:nvPr/>
            </p:nvSpPr>
            <p:spPr bwMode="auto">
              <a:xfrm>
                <a:off x="1152" y="1584"/>
                <a:ext cx="0" cy="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9" name="Line 46"/>
              <p:cNvSpPr>
                <a:spLocks noChangeShapeType="1"/>
              </p:cNvSpPr>
              <p:nvPr/>
            </p:nvSpPr>
            <p:spPr bwMode="auto">
              <a:xfrm>
                <a:off x="1104" y="16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 name="Line 47"/>
              <p:cNvSpPr>
                <a:spLocks noChangeShapeType="1"/>
              </p:cNvSpPr>
              <p:nvPr/>
            </p:nvSpPr>
            <p:spPr bwMode="auto">
              <a:xfrm>
                <a:off x="1104" y="163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1" name="Line 48"/>
              <p:cNvSpPr>
                <a:spLocks noChangeShapeType="1"/>
              </p:cNvSpPr>
              <p:nvPr/>
            </p:nvSpPr>
            <p:spPr bwMode="auto">
              <a:xfrm>
                <a:off x="1200" y="163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grpSp>
      <p:grpSp>
        <p:nvGrpSpPr>
          <p:cNvPr id="12" name="Group 75"/>
          <p:cNvGrpSpPr>
            <a:grpSpLocks/>
          </p:cNvGrpSpPr>
          <p:nvPr/>
        </p:nvGrpSpPr>
        <p:grpSpPr bwMode="auto">
          <a:xfrm>
            <a:off x="258012" y="3936971"/>
            <a:ext cx="1566497" cy="1004197"/>
            <a:chOff x="67" y="3320"/>
            <a:chExt cx="1069" cy="587"/>
          </a:xfrm>
          <a:solidFill>
            <a:schemeClr val="bg2"/>
          </a:solidFill>
        </p:grpSpPr>
        <p:grpSp>
          <p:nvGrpSpPr>
            <p:cNvPr id="13" name="Group 20"/>
            <p:cNvGrpSpPr>
              <a:grpSpLocks/>
            </p:cNvGrpSpPr>
            <p:nvPr/>
          </p:nvGrpSpPr>
          <p:grpSpPr bwMode="auto">
            <a:xfrm>
              <a:off x="848" y="3320"/>
              <a:ext cx="288" cy="288"/>
              <a:chOff x="3264" y="1872"/>
              <a:chExt cx="528" cy="624"/>
            </a:xfrm>
            <a:grpFill/>
          </p:grpSpPr>
          <p:sp>
            <p:nvSpPr>
              <p:cNvPr id="16" name="Line 15"/>
              <p:cNvSpPr>
                <a:spLocks noChangeShapeType="1"/>
              </p:cNvSpPr>
              <p:nvPr/>
            </p:nvSpPr>
            <p:spPr bwMode="auto">
              <a:xfrm>
                <a:off x="3264" y="1872"/>
                <a:ext cx="528" cy="624"/>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17" name="Line 16"/>
              <p:cNvSpPr>
                <a:spLocks noChangeShapeType="1"/>
              </p:cNvSpPr>
              <p:nvPr/>
            </p:nvSpPr>
            <p:spPr bwMode="auto">
              <a:xfrm>
                <a:off x="3264" y="1872"/>
                <a:ext cx="528"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18" name="Line 17"/>
              <p:cNvSpPr>
                <a:spLocks noChangeShapeType="1"/>
              </p:cNvSpPr>
              <p:nvPr/>
            </p:nvSpPr>
            <p:spPr bwMode="auto">
              <a:xfrm flipH="1">
                <a:off x="3264" y="1872"/>
                <a:ext cx="528" cy="624"/>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19" name="Line 18"/>
              <p:cNvSpPr>
                <a:spLocks noChangeShapeType="1"/>
              </p:cNvSpPr>
              <p:nvPr/>
            </p:nvSpPr>
            <p:spPr bwMode="auto">
              <a:xfrm>
                <a:off x="3264" y="2496"/>
                <a:ext cx="528"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grpSp>
        <p:sp>
          <p:nvSpPr>
            <p:cNvPr id="14" name="Text Box 72"/>
            <p:cNvSpPr txBox="1">
              <a:spLocks noChangeArrowheads="1"/>
            </p:cNvSpPr>
            <p:nvPr/>
          </p:nvSpPr>
          <p:spPr bwMode="auto">
            <a:xfrm>
              <a:off x="67" y="3320"/>
              <a:ext cx="707" cy="587"/>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62" b="1" dirty="0"/>
                <a:t>End of</a:t>
              </a:r>
            </a:p>
            <a:p>
              <a:r>
                <a:rPr lang="en-US" altLang="en-US" sz="1662" b="1" dirty="0"/>
                <a:t>Financial</a:t>
              </a:r>
            </a:p>
            <a:p>
              <a:r>
                <a:rPr lang="en-US" altLang="en-US" sz="1662" b="1" dirty="0"/>
                <a:t>Year</a:t>
              </a:r>
            </a:p>
          </p:txBody>
        </p:sp>
        <p:sp>
          <p:nvSpPr>
            <p:cNvPr id="15" name="Line 73"/>
            <p:cNvSpPr>
              <a:spLocks noChangeShapeType="1"/>
            </p:cNvSpPr>
            <p:nvPr/>
          </p:nvSpPr>
          <p:spPr bwMode="auto">
            <a:xfrm flipV="1">
              <a:off x="752" y="3424"/>
              <a:ext cx="176" cy="88"/>
            </a:xfrm>
            <a:prstGeom prst="line">
              <a:avLst/>
            </a:prstGeom>
            <a:grpFill/>
            <a:ln w="9525">
              <a:solidFill>
                <a:schemeClr val="tx1"/>
              </a:solidFill>
              <a:prstDash val="lg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21" name="Date Placeholder 3">
            <a:extLst>
              <a:ext uri="{FF2B5EF4-FFF2-40B4-BE49-F238E27FC236}">
                <a16:creationId xmlns:a16="http://schemas.microsoft.com/office/drawing/2014/main" id="{EDA30C3C-9842-4C68-91B9-9A1009714298}"/>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350596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3AC18F6-70E6-4C5E-A5D9-1B386998365C}"/>
              </a:ext>
            </a:extLst>
          </p:cNvPr>
          <p:cNvSpPr>
            <a:spLocks noGrp="1" noChangeArrowheads="1"/>
          </p:cNvSpPr>
          <p:nvPr>
            <p:ph type="title"/>
          </p:nvPr>
        </p:nvSpPr>
        <p:spPr/>
        <p:txBody>
          <a:bodyPr/>
          <a:lstStyle/>
          <a:p>
            <a:r>
              <a:rPr lang="en-US" altLang="en-US" sz="3400">
                <a:ea typeface="ＭＳ Ｐゴシック" panose="020B0600070205080204" pitchFamily="34" charset="-128"/>
              </a:rPr>
              <a:t>Models</a:t>
            </a:r>
          </a:p>
        </p:txBody>
      </p:sp>
      <p:sp>
        <p:nvSpPr>
          <p:cNvPr id="249859" name="Rectangle 3">
            <a:extLst>
              <a:ext uri="{FF2B5EF4-FFF2-40B4-BE49-F238E27FC236}">
                <a16:creationId xmlns:a16="http://schemas.microsoft.com/office/drawing/2014/main" id="{2628D62C-3783-4988-B610-77F81002242F}"/>
              </a:ext>
            </a:extLst>
          </p:cNvPr>
          <p:cNvSpPr>
            <a:spLocks noGrp="1" noChangeArrowheads="1"/>
          </p:cNvSpPr>
          <p:nvPr>
            <p:ph type="body" idx="1"/>
          </p:nvPr>
        </p:nvSpPr>
        <p:spPr>
          <a:xfrm>
            <a:off x="228600" y="1143000"/>
            <a:ext cx="5105400" cy="1981200"/>
          </a:xfrm>
        </p:spPr>
        <p:txBody>
          <a:bodyPr/>
          <a:lstStyle/>
          <a:p>
            <a:r>
              <a:rPr lang="en-US" altLang="en-US" dirty="0">
                <a:ea typeface="ＭＳ Ｐゴシック" panose="020B0600070205080204" pitchFamily="34" charset="-128"/>
              </a:rPr>
              <a:t>A model is an abstraction of a system</a:t>
            </a:r>
          </a:p>
          <a:p>
            <a:pPr lvl="1"/>
            <a:r>
              <a:rPr lang="en-US" altLang="en-US" dirty="0">
                <a:ea typeface="ＭＳ Ｐゴシック" panose="020B0600070205080204" pitchFamily="34" charset="-128"/>
              </a:rPr>
              <a:t>System that no longer exists</a:t>
            </a:r>
          </a:p>
          <a:p>
            <a:pPr lvl="1"/>
            <a:r>
              <a:rPr lang="en-US" altLang="en-US" dirty="0">
                <a:ea typeface="ＭＳ Ｐゴシック" panose="020B0600070205080204" pitchFamily="34" charset="-128"/>
              </a:rPr>
              <a:t>Existing system</a:t>
            </a:r>
          </a:p>
          <a:p>
            <a:pPr lvl="1"/>
            <a:r>
              <a:rPr lang="en-US" altLang="en-US" dirty="0">
                <a:ea typeface="ＭＳ Ｐゴシック" panose="020B0600070205080204" pitchFamily="34" charset="-128"/>
              </a:rPr>
              <a:t>Future system to be built</a:t>
            </a:r>
          </a:p>
          <a:p>
            <a:endParaRPr lang="en-US" altLang="en-US" dirty="0">
              <a:ea typeface="ＭＳ Ｐゴシック" panose="020B0600070205080204" pitchFamily="34" charset="-128"/>
            </a:endParaRPr>
          </a:p>
        </p:txBody>
      </p:sp>
      <p:pic>
        <p:nvPicPr>
          <p:cNvPr id="249861" name="Picture 5" descr="2006-01-17-19-58_22745_166">
            <a:extLst>
              <a:ext uri="{FF2B5EF4-FFF2-40B4-BE49-F238E27FC236}">
                <a16:creationId xmlns:a16="http://schemas.microsoft.com/office/drawing/2014/main" id="{FC18CC49-7098-41E2-8C66-137EBF645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505200"/>
            <a:ext cx="3429000"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62" name="Picture 6" descr="dinosaur-world">
            <a:extLst>
              <a:ext uri="{FF2B5EF4-FFF2-40B4-BE49-F238E27FC236}">
                <a16:creationId xmlns:a16="http://schemas.microsoft.com/office/drawing/2014/main" id="{C9D6C2BB-BA3C-4AD3-ADF2-20ED75C54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801688"/>
            <a:ext cx="3346450"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6">
            <a:extLst>
              <a:ext uri="{FF2B5EF4-FFF2-40B4-BE49-F238E27FC236}">
                <a16:creationId xmlns:a16="http://schemas.microsoft.com/office/drawing/2014/main" id="{32EE8262-E187-4D47-8D9D-08C1FBCCB1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581400"/>
            <a:ext cx="35306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Bild 7">
            <a:extLst>
              <a:ext uri="{FF2B5EF4-FFF2-40B4-BE49-F238E27FC236}">
                <a16:creationId xmlns:a16="http://schemas.microsoft.com/office/drawing/2014/main" id="{80CFD263-96EA-45D9-A0BA-C303B592BE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33950" y="3525838"/>
            <a:ext cx="3522663"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Bild 8">
            <a:extLst>
              <a:ext uri="{FF2B5EF4-FFF2-40B4-BE49-F238E27FC236}">
                <a16:creationId xmlns:a16="http://schemas.microsoft.com/office/drawing/2014/main" id="{7CCC13B2-715A-42D5-BFBB-7765C24684B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6913" y="3519488"/>
            <a:ext cx="4059237"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Bild 9">
            <a:extLst>
              <a:ext uri="{FF2B5EF4-FFF2-40B4-BE49-F238E27FC236}">
                <a16:creationId xmlns:a16="http://schemas.microsoft.com/office/drawing/2014/main" id="{65404464-FAF2-4CC8-B738-9F577B3D48B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76888" y="804863"/>
            <a:ext cx="3336925"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9664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98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985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4986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4985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2498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498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build="p" bldLvl="2"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Nodes</a:t>
            </a:r>
          </a:p>
        </p:txBody>
      </p:sp>
      <p:sp>
        <p:nvSpPr>
          <p:cNvPr id="3" name="Content Placeholder 2"/>
          <p:cNvSpPr>
            <a:spLocks noGrp="1"/>
          </p:cNvSpPr>
          <p:nvPr>
            <p:ph idx="1"/>
          </p:nvPr>
        </p:nvSpPr>
        <p:spPr>
          <a:xfrm>
            <a:off x="1919606" y="1405305"/>
            <a:ext cx="6896148" cy="4551485"/>
          </a:xfrm>
        </p:spPr>
        <p:txBody>
          <a:bodyPr/>
          <a:lstStyle/>
          <a:p>
            <a:pPr marL="0" indent="0">
              <a:spcBef>
                <a:spcPts val="1108"/>
              </a:spcBef>
              <a:buNone/>
            </a:pPr>
            <a:r>
              <a:rPr lang="en-AU" dirty="0"/>
              <a:t>Initial Node – one per diagram</a:t>
            </a:r>
          </a:p>
          <a:p>
            <a:pPr marL="0" indent="0">
              <a:spcBef>
                <a:spcPts val="1200"/>
              </a:spcBef>
              <a:buNone/>
            </a:pPr>
            <a:r>
              <a:rPr lang="en-AU" dirty="0"/>
              <a:t>Final Node – optional &amp; more than one allowed</a:t>
            </a:r>
          </a:p>
          <a:p>
            <a:pPr marL="498243" lvl="1">
              <a:spcBef>
                <a:spcPts val="554"/>
              </a:spcBef>
            </a:pPr>
            <a:r>
              <a:rPr lang="en-AU" i="1" dirty="0"/>
              <a:t>all</a:t>
            </a:r>
            <a:r>
              <a:rPr lang="en-AU" dirty="0"/>
              <a:t> flows stop when reached</a:t>
            </a:r>
          </a:p>
          <a:p>
            <a:pPr marL="0" indent="0">
              <a:spcBef>
                <a:spcPts val="1200"/>
              </a:spcBef>
              <a:buNone/>
            </a:pPr>
            <a:r>
              <a:rPr lang="en-AU" dirty="0"/>
              <a:t>Flow Final Node – flow stops, others continue</a:t>
            </a:r>
          </a:p>
          <a:p>
            <a:pPr marL="0" indent="0">
              <a:spcBef>
                <a:spcPts val="1108"/>
              </a:spcBef>
              <a:buNone/>
            </a:pPr>
            <a:endParaRPr lang="en-AU" sz="923" dirty="0"/>
          </a:p>
          <a:p>
            <a:pPr marL="0" indent="0">
              <a:spcBef>
                <a:spcPts val="1108"/>
              </a:spcBef>
              <a:buNone/>
            </a:pPr>
            <a:r>
              <a:rPr lang="en-AU" dirty="0"/>
              <a:t>Decision Node – one in, multiple out</a:t>
            </a:r>
          </a:p>
          <a:p>
            <a:pPr marL="0" indent="0">
              <a:spcBef>
                <a:spcPts val="1108"/>
              </a:spcBef>
              <a:buNone/>
            </a:pPr>
            <a:endParaRPr lang="en-AU" dirty="0"/>
          </a:p>
          <a:p>
            <a:pPr marL="0" indent="0">
              <a:spcBef>
                <a:spcPts val="1108"/>
              </a:spcBef>
              <a:buNone/>
            </a:pPr>
            <a:r>
              <a:rPr lang="en-AU" dirty="0"/>
              <a:t>Merge Node – multiple in, one out</a:t>
            </a:r>
          </a:p>
        </p:txBody>
      </p:sp>
      <p:sp>
        <p:nvSpPr>
          <p:cNvPr id="4" name="Oval 2"/>
          <p:cNvSpPr>
            <a:spLocks noChangeArrowheads="1"/>
          </p:cNvSpPr>
          <p:nvPr/>
        </p:nvSpPr>
        <p:spPr bwMode="auto">
          <a:xfrm>
            <a:off x="1547664" y="1573524"/>
            <a:ext cx="199292" cy="199292"/>
          </a:xfrm>
          <a:prstGeom prst="ellipse">
            <a:avLst/>
          </a:prstGeom>
          <a:solidFill>
            <a:schemeClr val="accent1">
              <a:lumMod val="75000"/>
            </a:schemeClr>
          </a:solidFill>
          <a:ln w="12700">
            <a:solidFill>
              <a:schemeClr val="tx1"/>
            </a:solidFill>
            <a:round/>
            <a:headEnd/>
            <a:tailEnd/>
          </a:ln>
          <a:effectLst/>
          <a:extLst/>
        </p:spPr>
        <p:txBody>
          <a:bodyPr wrap="none" anchor="ctr"/>
          <a:lstStyle/>
          <a:p>
            <a:endParaRPr lang="en-AU" sz="1108"/>
          </a:p>
        </p:txBody>
      </p:sp>
      <p:grpSp>
        <p:nvGrpSpPr>
          <p:cNvPr id="5" name="Group 38"/>
          <p:cNvGrpSpPr>
            <a:grpSpLocks/>
          </p:cNvGrpSpPr>
          <p:nvPr/>
        </p:nvGrpSpPr>
        <p:grpSpPr bwMode="auto">
          <a:xfrm>
            <a:off x="1500772" y="2127811"/>
            <a:ext cx="293077" cy="293077"/>
            <a:chOff x="3781" y="4070"/>
            <a:chExt cx="200" cy="200"/>
          </a:xfrm>
        </p:grpSpPr>
        <p:sp>
          <p:nvSpPr>
            <p:cNvPr id="6" name="Oval 39"/>
            <p:cNvSpPr>
              <a:spLocks noChangeArrowheads="1"/>
            </p:cNvSpPr>
            <p:nvPr/>
          </p:nvSpPr>
          <p:spPr bwMode="auto">
            <a:xfrm>
              <a:off x="3813" y="4102"/>
              <a:ext cx="136" cy="136"/>
            </a:xfrm>
            <a:prstGeom prst="ellipse">
              <a:avLst/>
            </a:prstGeom>
            <a:solidFill>
              <a:schemeClr val="accent1">
                <a:lumMod val="75000"/>
              </a:scheme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7" name="Oval 40"/>
            <p:cNvSpPr>
              <a:spLocks noChangeArrowheads="1"/>
            </p:cNvSpPr>
            <p:nvPr/>
          </p:nvSpPr>
          <p:spPr bwMode="auto">
            <a:xfrm>
              <a:off x="3781" y="4070"/>
              <a:ext cx="200" cy="2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grpSp>
        <p:nvGrpSpPr>
          <p:cNvPr id="14" name="Group 13"/>
          <p:cNvGrpSpPr/>
          <p:nvPr/>
        </p:nvGrpSpPr>
        <p:grpSpPr>
          <a:xfrm>
            <a:off x="1547664" y="3635017"/>
            <a:ext cx="199385" cy="199385"/>
            <a:chOff x="266671" y="2988882"/>
            <a:chExt cx="216000" cy="216000"/>
          </a:xfrm>
        </p:grpSpPr>
        <p:cxnSp>
          <p:nvCxnSpPr>
            <p:cNvPr id="9" name="Straight Connector 8"/>
            <p:cNvCxnSpPr>
              <a:cxnSpLocks/>
            </p:cNvCxnSpPr>
            <p:nvPr/>
          </p:nvCxnSpPr>
          <p:spPr bwMode="auto">
            <a:xfrm rot="2700000">
              <a:off x="266671" y="3096882"/>
              <a:ext cx="21600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a:cxnSpLocks/>
            </p:cNvCxnSpPr>
            <p:nvPr/>
          </p:nvCxnSpPr>
          <p:spPr bwMode="auto">
            <a:xfrm rot="8100000">
              <a:off x="266671" y="3096882"/>
              <a:ext cx="21600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Oval 2"/>
            <p:cNvSpPr>
              <a:spLocks noChangeArrowheads="1"/>
            </p:cNvSpPr>
            <p:nvPr/>
          </p:nvSpPr>
          <p:spPr bwMode="auto">
            <a:xfrm>
              <a:off x="266721" y="2988932"/>
              <a:ext cx="215900" cy="215900"/>
            </a:xfrm>
            <a:prstGeom prst="ellipse">
              <a:avLst/>
            </a:prstGeom>
            <a:noFill/>
            <a:ln w="19050">
              <a:solidFill>
                <a:schemeClr val="tx1"/>
              </a:solidFill>
              <a:round/>
              <a:headEnd/>
              <a:tailEnd/>
            </a:ln>
            <a:effectLst/>
            <a:extLst/>
          </p:spPr>
          <p:txBody>
            <a:bodyPr wrap="none" anchor="ctr"/>
            <a:lstStyle/>
            <a:p>
              <a:endParaRPr lang="en-AU" sz="1108"/>
            </a:p>
          </p:txBody>
        </p:sp>
      </p:grpSp>
      <p:grpSp>
        <p:nvGrpSpPr>
          <p:cNvPr id="24" name="Group 23"/>
          <p:cNvGrpSpPr/>
          <p:nvPr/>
        </p:nvGrpSpPr>
        <p:grpSpPr>
          <a:xfrm>
            <a:off x="1241751" y="4576938"/>
            <a:ext cx="557430" cy="794415"/>
            <a:chOff x="326898" y="3316642"/>
            <a:chExt cx="603882" cy="860616"/>
          </a:xfrm>
        </p:grpSpPr>
        <p:sp>
          <p:nvSpPr>
            <p:cNvPr id="15" name="Flowchart: Decision 14"/>
            <p:cNvSpPr/>
            <p:nvPr/>
          </p:nvSpPr>
          <p:spPr bwMode="auto">
            <a:xfrm>
              <a:off x="658303" y="3568642"/>
              <a:ext cx="272477" cy="356616"/>
            </a:xfrm>
            <a:prstGeom prst="flowChartDecision">
              <a:avLst/>
            </a:prstGeom>
            <a:noFill/>
            <a:ln w="19050" cap="flat" cmpd="sng" algn="ctr">
              <a:solidFill>
                <a:schemeClr val="tx1"/>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algn="ctr" defTabSz="844083"/>
              <a:endParaRPr lang="en-AU" sz="2215">
                <a:solidFill>
                  <a:schemeClr val="bg2"/>
                </a:solidFill>
                <a:latin typeface="Arial" panose="020B0604020202020204" pitchFamily="34" charset="0"/>
              </a:endParaRPr>
            </a:p>
          </p:txBody>
        </p:sp>
        <p:cxnSp>
          <p:nvCxnSpPr>
            <p:cNvPr id="17" name="Straight Arrow Connector 16"/>
            <p:cNvCxnSpPr>
              <a:cxnSpLocks/>
              <a:endCxn id="15" idx="1"/>
            </p:cNvCxnSpPr>
            <p:nvPr/>
          </p:nvCxnSpPr>
          <p:spPr bwMode="auto">
            <a:xfrm>
              <a:off x="326898" y="3746950"/>
              <a:ext cx="331405"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a:stCxn id="15" idx="2"/>
            </p:cNvCxnSpPr>
            <p:nvPr/>
          </p:nvCxnSpPr>
          <p:spPr bwMode="auto">
            <a:xfrm flipH="1">
              <a:off x="794541" y="3925258"/>
              <a:ext cx="1" cy="25200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cxnSpLocks/>
            </p:cNvCxnSpPr>
            <p:nvPr/>
          </p:nvCxnSpPr>
          <p:spPr bwMode="auto">
            <a:xfrm flipH="1" flipV="1">
              <a:off x="794540" y="3316642"/>
              <a:ext cx="1" cy="25200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 name="Group 29"/>
          <p:cNvGrpSpPr/>
          <p:nvPr/>
        </p:nvGrpSpPr>
        <p:grpSpPr>
          <a:xfrm flipH="1">
            <a:off x="1241751" y="5670734"/>
            <a:ext cx="557430" cy="794415"/>
            <a:chOff x="321121" y="4281874"/>
            <a:chExt cx="603882" cy="860616"/>
          </a:xfrm>
        </p:grpSpPr>
        <p:sp>
          <p:nvSpPr>
            <p:cNvPr id="26" name="Flowchart: Decision 25"/>
            <p:cNvSpPr/>
            <p:nvPr/>
          </p:nvSpPr>
          <p:spPr bwMode="auto">
            <a:xfrm>
              <a:off x="652526" y="4533874"/>
              <a:ext cx="272477" cy="356616"/>
            </a:xfrm>
            <a:prstGeom prst="flowChartDecision">
              <a:avLst/>
            </a:prstGeom>
            <a:noFill/>
            <a:ln w="19050" cap="flat" cmpd="sng" algn="ctr">
              <a:solidFill>
                <a:schemeClr val="tx1"/>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algn="ctr" defTabSz="844083"/>
              <a:endParaRPr lang="en-AU" sz="2215">
                <a:solidFill>
                  <a:schemeClr val="bg2"/>
                </a:solidFill>
                <a:latin typeface="Arial" panose="020B0604020202020204" pitchFamily="34" charset="0"/>
              </a:endParaRPr>
            </a:p>
          </p:txBody>
        </p:sp>
        <p:cxnSp>
          <p:nvCxnSpPr>
            <p:cNvPr id="27" name="Straight Arrow Connector 26"/>
            <p:cNvCxnSpPr>
              <a:cxnSpLocks/>
              <a:endCxn id="26" idx="1"/>
            </p:cNvCxnSpPr>
            <p:nvPr/>
          </p:nvCxnSpPr>
          <p:spPr bwMode="auto">
            <a:xfrm>
              <a:off x="321121" y="4712182"/>
              <a:ext cx="331405" cy="0"/>
            </a:xfrm>
            <a:prstGeom prst="straightConnector1">
              <a:avLst/>
            </a:prstGeom>
            <a:solidFill>
              <a:schemeClr val="accent1"/>
            </a:solidFill>
            <a:ln w="19050" cap="flat" cmpd="sng" algn="ctr">
              <a:solidFill>
                <a:schemeClr val="tx1"/>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26" idx="2"/>
            </p:cNvCxnSpPr>
            <p:nvPr/>
          </p:nvCxnSpPr>
          <p:spPr bwMode="auto">
            <a:xfrm flipH="1">
              <a:off x="788764" y="4890490"/>
              <a:ext cx="1" cy="252000"/>
            </a:xfrm>
            <a:prstGeom prst="straightConnector1">
              <a:avLst/>
            </a:prstGeom>
            <a:solidFill>
              <a:schemeClr val="accent1"/>
            </a:solidFill>
            <a:ln w="19050" cap="flat" cmpd="sng" algn="ctr">
              <a:solidFill>
                <a:schemeClr val="tx1"/>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a:cxnSpLocks/>
            </p:cNvCxnSpPr>
            <p:nvPr/>
          </p:nvCxnSpPr>
          <p:spPr bwMode="auto">
            <a:xfrm flipH="1" flipV="1">
              <a:off x="788763" y="4281874"/>
              <a:ext cx="1" cy="252000"/>
            </a:xfrm>
            <a:prstGeom prst="straightConnector1">
              <a:avLst/>
            </a:prstGeom>
            <a:solidFill>
              <a:schemeClr val="accent1"/>
            </a:solidFill>
            <a:ln w="19050" cap="flat" cmpd="sng" algn="ctr">
              <a:solidFill>
                <a:schemeClr val="tx1"/>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 name="Date Placeholder 3">
            <a:extLst>
              <a:ext uri="{FF2B5EF4-FFF2-40B4-BE49-F238E27FC236}">
                <a16:creationId xmlns:a16="http://schemas.microsoft.com/office/drawing/2014/main" id="{A738155C-C01E-4F21-89DF-56E62446E09A}"/>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8675031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Parallel Flows</a:t>
            </a:r>
          </a:p>
        </p:txBody>
      </p:sp>
      <p:sp>
        <p:nvSpPr>
          <p:cNvPr id="3" name="Content Placeholder 2"/>
          <p:cNvSpPr>
            <a:spLocks noGrp="1"/>
          </p:cNvSpPr>
          <p:nvPr>
            <p:ph idx="1"/>
          </p:nvPr>
        </p:nvSpPr>
        <p:spPr>
          <a:xfrm>
            <a:off x="2267744" y="1405305"/>
            <a:ext cx="6187970" cy="4551485"/>
          </a:xfrm>
        </p:spPr>
        <p:txBody>
          <a:bodyPr/>
          <a:lstStyle/>
          <a:p>
            <a:r>
              <a:rPr lang="en-AU" dirty="0"/>
              <a:t>Can have concurrent process flows</a:t>
            </a:r>
          </a:p>
          <a:p>
            <a:endParaRPr lang="en-AU" sz="1108" dirty="0"/>
          </a:p>
          <a:p>
            <a:pPr marL="361950" indent="0">
              <a:buNone/>
            </a:pPr>
            <a:r>
              <a:rPr lang="en-AU" dirty="0"/>
              <a:t>Fork Node – start concurrent flows</a:t>
            </a:r>
          </a:p>
          <a:p>
            <a:pPr marL="361950" indent="0">
              <a:buNone/>
            </a:pPr>
            <a:endParaRPr lang="en-AU" dirty="0"/>
          </a:p>
          <a:p>
            <a:pPr marL="361950" indent="0">
              <a:buNone/>
            </a:pPr>
            <a:r>
              <a:rPr lang="en-AU" dirty="0"/>
              <a:t>Join Node – joins concurrent flows</a:t>
            </a:r>
          </a:p>
        </p:txBody>
      </p:sp>
      <p:grpSp>
        <p:nvGrpSpPr>
          <p:cNvPr id="4" name="Group 56"/>
          <p:cNvGrpSpPr>
            <a:grpSpLocks/>
          </p:cNvGrpSpPr>
          <p:nvPr/>
        </p:nvGrpSpPr>
        <p:grpSpPr bwMode="auto">
          <a:xfrm>
            <a:off x="1341735" y="2048022"/>
            <a:ext cx="1125415" cy="633046"/>
            <a:chOff x="480" y="2304"/>
            <a:chExt cx="768" cy="432"/>
          </a:xfrm>
        </p:grpSpPr>
        <p:sp>
          <p:nvSpPr>
            <p:cNvPr id="5" name="Rectangle 41"/>
            <p:cNvSpPr>
              <a:spLocks noChangeArrowheads="1"/>
            </p:cNvSpPr>
            <p:nvPr/>
          </p:nvSpPr>
          <p:spPr bwMode="auto">
            <a:xfrm>
              <a:off x="864" y="2304"/>
              <a:ext cx="48" cy="432"/>
            </a:xfrm>
            <a:prstGeom prst="rect">
              <a:avLst/>
            </a:prstGeom>
            <a:solidFill>
              <a:schemeClr val="tx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6" name="Line 46"/>
            <p:cNvSpPr>
              <a:spLocks noChangeShapeType="1"/>
            </p:cNvSpPr>
            <p:nvPr/>
          </p:nvSpPr>
          <p:spPr bwMode="auto">
            <a:xfrm>
              <a:off x="480" y="2496"/>
              <a:ext cx="384" cy="0"/>
            </a:xfrm>
            <a:prstGeom prst="line">
              <a:avLst/>
            </a:prstGeom>
            <a:noFill/>
            <a:ln w="1905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7" name="Line 47"/>
            <p:cNvSpPr>
              <a:spLocks noChangeShapeType="1"/>
            </p:cNvSpPr>
            <p:nvPr/>
          </p:nvSpPr>
          <p:spPr bwMode="auto">
            <a:xfrm>
              <a:off x="912" y="2352"/>
              <a:ext cx="336" cy="0"/>
            </a:xfrm>
            <a:prstGeom prst="line">
              <a:avLst/>
            </a:prstGeom>
            <a:noFill/>
            <a:ln w="1905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 name="Line 48"/>
            <p:cNvSpPr>
              <a:spLocks noChangeShapeType="1"/>
            </p:cNvSpPr>
            <p:nvPr/>
          </p:nvSpPr>
          <p:spPr bwMode="auto">
            <a:xfrm>
              <a:off x="912" y="2688"/>
              <a:ext cx="336" cy="0"/>
            </a:xfrm>
            <a:prstGeom prst="line">
              <a:avLst/>
            </a:prstGeom>
            <a:noFill/>
            <a:ln w="1905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grpSp>
        <p:nvGrpSpPr>
          <p:cNvPr id="9" name="Group 52"/>
          <p:cNvGrpSpPr>
            <a:grpSpLocks/>
          </p:cNvGrpSpPr>
          <p:nvPr/>
        </p:nvGrpSpPr>
        <p:grpSpPr bwMode="auto">
          <a:xfrm>
            <a:off x="1412074" y="3136861"/>
            <a:ext cx="1125415" cy="633046"/>
            <a:chOff x="528" y="2592"/>
            <a:chExt cx="768" cy="432"/>
          </a:xfrm>
        </p:grpSpPr>
        <p:sp>
          <p:nvSpPr>
            <p:cNvPr id="10" name="Rectangle 42"/>
            <p:cNvSpPr>
              <a:spLocks noChangeArrowheads="1"/>
            </p:cNvSpPr>
            <p:nvPr/>
          </p:nvSpPr>
          <p:spPr bwMode="auto">
            <a:xfrm>
              <a:off x="864" y="2592"/>
              <a:ext cx="48" cy="432"/>
            </a:xfrm>
            <a:prstGeom prst="rect">
              <a:avLst/>
            </a:prstGeom>
            <a:solidFill>
              <a:schemeClr val="tx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dirty="0"/>
            </a:p>
          </p:txBody>
        </p:sp>
        <p:sp>
          <p:nvSpPr>
            <p:cNvPr id="11" name="Line 49"/>
            <p:cNvSpPr>
              <a:spLocks noChangeShapeType="1"/>
            </p:cNvSpPr>
            <p:nvPr/>
          </p:nvSpPr>
          <p:spPr bwMode="auto">
            <a:xfrm>
              <a:off x="528" y="2640"/>
              <a:ext cx="336" cy="0"/>
            </a:xfrm>
            <a:prstGeom prst="line">
              <a:avLst/>
            </a:prstGeom>
            <a:noFill/>
            <a:ln w="19050">
              <a:solidFill>
                <a:schemeClr val="tx1"/>
              </a:solidFill>
              <a:round/>
              <a:headEnd type="none" w="lg" len="lg"/>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2" name="Line 50"/>
            <p:cNvSpPr>
              <a:spLocks noChangeShapeType="1"/>
            </p:cNvSpPr>
            <p:nvPr/>
          </p:nvSpPr>
          <p:spPr bwMode="auto">
            <a:xfrm>
              <a:off x="528" y="2976"/>
              <a:ext cx="336" cy="0"/>
            </a:xfrm>
            <a:prstGeom prst="line">
              <a:avLst/>
            </a:prstGeom>
            <a:noFill/>
            <a:ln w="19050">
              <a:solidFill>
                <a:schemeClr val="tx1"/>
              </a:solidFill>
              <a:round/>
              <a:headEnd type="none" w="lg" len="lg"/>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3" name="Line 51"/>
            <p:cNvSpPr>
              <a:spLocks noChangeShapeType="1"/>
            </p:cNvSpPr>
            <p:nvPr/>
          </p:nvSpPr>
          <p:spPr bwMode="auto">
            <a:xfrm>
              <a:off x="912" y="2784"/>
              <a:ext cx="384" cy="0"/>
            </a:xfrm>
            <a:prstGeom prst="line">
              <a:avLst/>
            </a:prstGeom>
            <a:noFill/>
            <a:ln w="19050">
              <a:solidFill>
                <a:schemeClr val="tx1"/>
              </a:solidFill>
              <a:round/>
              <a:headEnd type="none" w="lg" len="lg"/>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15" name="Date Placeholder 3">
            <a:extLst>
              <a:ext uri="{FF2B5EF4-FFF2-40B4-BE49-F238E27FC236}">
                <a16:creationId xmlns:a16="http://schemas.microsoft.com/office/drawing/2014/main" id="{94F339AB-4C35-4962-AF51-A9D9703333D2}"/>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5794147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3" name="Straight Arrow Connector 32"/>
          <p:cNvCxnSpPr>
            <a:cxnSpLocks/>
          </p:cNvCxnSpPr>
          <p:nvPr/>
        </p:nvCxnSpPr>
        <p:spPr bwMode="auto">
          <a:xfrm>
            <a:off x="3299041" y="3791151"/>
            <a:ext cx="1096944" cy="83550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81" name="Rectangle 13"/>
          <p:cNvSpPr>
            <a:spLocks noChangeArrowheads="1"/>
          </p:cNvSpPr>
          <p:nvPr/>
        </p:nvSpPr>
        <p:spPr bwMode="auto">
          <a:xfrm>
            <a:off x="638092" y="293960"/>
            <a:ext cx="1090413" cy="650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dirty="0"/>
              <a:t>User</a:t>
            </a:r>
          </a:p>
          <a:p>
            <a:pPr algn="ctr"/>
            <a:r>
              <a:rPr lang="en-AU" altLang="en-US" sz="1846" b="1" dirty="0"/>
              <a:t>Interface</a:t>
            </a:r>
          </a:p>
        </p:txBody>
      </p:sp>
      <p:sp>
        <p:nvSpPr>
          <p:cNvPr id="83982" name="Rectangle 14"/>
          <p:cNvSpPr>
            <a:spLocks noChangeArrowheads="1"/>
          </p:cNvSpPr>
          <p:nvPr/>
        </p:nvSpPr>
        <p:spPr bwMode="auto">
          <a:xfrm>
            <a:off x="7474983" y="293960"/>
            <a:ext cx="907670" cy="650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dirty="0"/>
              <a:t>Card</a:t>
            </a:r>
          </a:p>
          <a:p>
            <a:pPr algn="ctr"/>
            <a:r>
              <a:rPr lang="en-AU" altLang="en-US" sz="1846" b="1" dirty="0"/>
              <a:t>Reader</a:t>
            </a:r>
          </a:p>
        </p:txBody>
      </p:sp>
      <p:sp>
        <p:nvSpPr>
          <p:cNvPr id="83983" name="Rectangle 15"/>
          <p:cNvSpPr>
            <a:spLocks noChangeArrowheads="1"/>
          </p:cNvSpPr>
          <p:nvPr/>
        </p:nvSpPr>
        <p:spPr bwMode="auto">
          <a:xfrm>
            <a:off x="5370177" y="293960"/>
            <a:ext cx="1375811" cy="650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a:t>Card</a:t>
            </a:r>
            <a:endParaRPr lang="en-AU" altLang="en-US" sz="1846" b="1" dirty="0"/>
          </a:p>
          <a:p>
            <a:pPr algn="ctr"/>
            <a:r>
              <a:rPr lang="en-AU" altLang="en-US" sz="1846" b="1" dirty="0"/>
              <a:t>Transaction</a:t>
            </a:r>
          </a:p>
        </p:txBody>
      </p:sp>
      <p:sp>
        <p:nvSpPr>
          <p:cNvPr id="83984" name="Line 16"/>
          <p:cNvSpPr>
            <a:spLocks noChangeShapeType="1"/>
          </p:cNvSpPr>
          <p:nvPr/>
        </p:nvSpPr>
        <p:spPr bwMode="auto">
          <a:xfrm flipH="1">
            <a:off x="1846386" y="1360759"/>
            <a:ext cx="5232213" cy="0"/>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85" name="Line 17"/>
          <p:cNvSpPr>
            <a:spLocks noChangeShapeType="1"/>
          </p:cNvSpPr>
          <p:nvPr/>
        </p:nvSpPr>
        <p:spPr bwMode="auto">
          <a:xfrm rot="5400000">
            <a:off x="8414898" y="1147810"/>
            <a:ext cx="0" cy="407377"/>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87" name="Rectangle 19"/>
          <p:cNvSpPr>
            <a:spLocks noChangeArrowheads="1"/>
          </p:cNvSpPr>
          <p:nvPr/>
        </p:nvSpPr>
        <p:spPr bwMode="auto">
          <a:xfrm>
            <a:off x="1867843" y="4268080"/>
            <a:ext cx="1289185" cy="2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292" b="1" dirty="0">
                <a:latin typeface="Book Antiqua" panose="02040602050305030304" pitchFamily="18" charset="0"/>
              </a:rPr>
              <a:t>[ATM no cash]</a:t>
            </a:r>
          </a:p>
        </p:txBody>
      </p:sp>
      <p:sp>
        <p:nvSpPr>
          <p:cNvPr id="83990" name="Rectangle 22"/>
          <p:cNvSpPr>
            <a:spLocks noChangeArrowheads="1"/>
          </p:cNvSpPr>
          <p:nvPr/>
        </p:nvSpPr>
        <p:spPr bwMode="auto">
          <a:xfrm>
            <a:off x="1788225" y="3539714"/>
            <a:ext cx="1462309" cy="2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292" b="1" dirty="0">
                <a:latin typeface="Book Antiqua" panose="02040602050305030304" pitchFamily="18" charset="0"/>
              </a:rPr>
              <a:t>[balance too low]</a:t>
            </a:r>
          </a:p>
        </p:txBody>
      </p:sp>
      <p:sp>
        <p:nvSpPr>
          <p:cNvPr id="83995" name="AutoShape 27"/>
          <p:cNvSpPr>
            <a:spLocks noChangeArrowheads="1"/>
          </p:cNvSpPr>
          <p:nvPr/>
        </p:nvSpPr>
        <p:spPr bwMode="auto">
          <a:xfrm>
            <a:off x="597145" y="1985718"/>
            <a:ext cx="1184031" cy="586154"/>
          </a:xfrm>
          <a:prstGeom prst="roundRect">
            <a:avLst>
              <a:gd name="adj" fmla="val 20108"/>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Ask for</a:t>
            </a:r>
          </a:p>
          <a:p>
            <a:pPr algn="ctr"/>
            <a:r>
              <a:rPr lang="en-AU" altLang="en-US" sz="1662" b="1" dirty="0"/>
              <a:t>Amount</a:t>
            </a:r>
          </a:p>
        </p:txBody>
      </p:sp>
      <p:sp>
        <p:nvSpPr>
          <p:cNvPr id="83996" name="AutoShape 28"/>
          <p:cNvSpPr>
            <a:spLocks noChangeArrowheads="1"/>
          </p:cNvSpPr>
          <p:nvPr/>
        </p:nvSpPr>
        <p:spPr bwMode="auto">
          <a:xfrm>
            <a:off x="2717557" y="2840036"/>
            <a:ext cx="1184031" cy="586154"/>
          </a:xfrm>
          <a:prstGeom prst="roundRect">
            <a:avLst>
              <a:gd name="adj" fmla="val 25542"/>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Validate</a:t>
            </a:r>
          </a:p>
          <a:p>
            <a:pPr algn="ctr"/>
            <a:r>
              <a:rPr lang="en-AU" altLang="en-US" sz="1662" b="1" dirty="0"/>
              <a:t>Amount</a:t>
            </a:r>
          </a:p>
        </p:txBody>
      </p:sp>
      <p:sp>
        <p:nvSpPr>
          <p:cNvPr id="83998" name="Rectangle 30"/>
          <p:cNvSpPr>
            <a:spLocks noChangeArrowheads="1"/>
          </p:cNvSpPr>
          <p:nvPr/>
        </p:nvSpPr>
        <p:spPr bwMode="auto">
          <a:xfrm>
            <a:off x="3110291" y="578060"/>
            <a:ext cx="1389084" cy="36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dirty="0"/>
              <a:t>Withdrawal</a:t>
            </a:r>
          </a:p>
        </p:txBody>
      </p:sp>
      <p:sp>
        <p:nvSpPr>
          <p:cNvPr id="84001" name="Line 33"/>
          <p:cNvSpPr>
            <a:spLocks noChangeShapeType="1"/>
          </p:cNvSpPr>
          <p:nvPr/>
        </p:nvSpPr>
        <p:spPr bwMode="auto">
          <a:xfrm>
            <a:off x="1846385" y="1546132"/>
            <a:ext cx="3544106" cy="341157"/>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4002" name="Line 34"/>
          <p:cNvSpPr>
            <a:spLocks noChangeShapeType="1"/>
          </p:cNvSpPr>
          <p:nvPr/>
        </p:nvSpPr>
        <p:spPr bwMode="auto">
          <a:xfrm flipH="1">
            <a:off x="4004165" y="2069244"/>
            <a:ext cx="1386326" cy="99646"/>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4003" name="Line 35"/>
          <p:cNvSpPr>
            <a:spLocks noChangeShapeType="1"/>
          </p:cNvSpPr>
          <p:nvPr/>
        </p:nvSpPr>
        <p:spPr bwMode="auto">
          <a:xfrm flipH="1" flipV="1">
            <a:off x="1788225" y="2278796"/>
            <a:ext cx="888302" cy="0"/>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4004" name="Line 36"/>
          <p:cNvSpPr>
            <a:spLocks noChangeShapeType="1"/>
          </p:cNvSpPr>
          <p:nvPr/>
        </p:nvSpPr>
        <p:spPr bwMode="auto">
          <a:xfrm>
            <a:off x="1781176" y="2467830"/>
            <a:ext cx="973794" cy="413238"/>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nvGrpSpPr>
          <p:cNvPr id="44" name="Group 43"/>
          <p:cNvGrpSpPr/>
          <p:nvPr/>
        </p:nvGrpSpPr>
        <p:grpSpPr>
          <a:xfrm>
            <a:off x="7078599" y="1053763"/>
            <a:ext cx="1126603" cy="633046"/>
            <a:chOff x="194244" y="2414437"/>
            <a:chExt cx="1220487" cy="685800"/>
          </a:xfrm>
        </p:grpSpPr>
        <p:sp>
          <p:nvSpPr>
            <p:cNvPr id="45" name="AutoShape 44"/>
            <p:cNvSpPr>
              <a:spLocks noChangeArrowheads="1"/>
            </p:cNvSpPr>
            <p:nvPr/>
          </p:nvSpPr>
          <p:spPr bwMode="auto">
            <a:xfrm>
              <a:off x="194244" y="2414437"/>
              <a:ext cx="1220487" cy="685800"/>
            </a:xfrm>
            <a:prstGeom prst="flowChartAlternateProcess">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p>
              <a:r>
                <a:rPr lang="en-US" altLang="en-US" sz="1662" b="1" dirty="0"/>
                <a:t>Identify User</a:t>
              </a:r>
            </a:p>
          </p:txBody>
        </p:sp>
        <p:grpSp>
          <p:nvGrpSpPr>
            <p:cNvPr id="46" name="Group 49"/>
            <p:cNvGrpSpPr>
              <a:grpSpLocks/>
            </p:cNvGrpSpPr>
            <p:nvPr/>
          </p:nvGrpSpPr>
          <p:grpSpPr bwMode="auto">
            <a:xfrm>
              <a:off x="1169510" y="2871637"/>
              <a:ext cx="152400" cy="165100"/>
              <a:chOff x="1104" y="1584"/>
              <a:chExt cx="96" cy="104"/>
            </a:xfrm>
          </p:grpSpPr>
          <p:sp>
            <p:nvSpPr>
              <p:cNvPr id="47" name="Line 45"/>
              <p:cNvSpPr>
                <a:spLocks noChangeShapeType="1"/>
              </p:cNvSpPr>
              <p:nvPr/>
            </p:nvSpPr>
            <p:spPr bwMode="auto">
              <a:xfrm>
                <a:off x="1152" y="1584"/>
                <a:ext cx="0" cy="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48" name="Line 46"/>
              <p:cNvSpPr>
                <a:spLocks noChangeShapeType="1"/>
              </p:cNvSpPr>
              <p:nvPr/>
            </p:nvSpPr>
            <p:spPr bwMode="auto">
              <a:xfrm>
                <a:off x="1104" y="16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49" name="Line 47"/>
              <p:cNvSpPr>
                <a:spLocks noChangeShapeType="1"/>
              </p:cNvSpPr>
              <p:nvPr/>
            </p:nvSpPr>
            <p:spPr bwMode="auto">
              <a:xfrm>
                <a:off x="1104" y="163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50" name="Line 48"/>
              <p:cNvSpPr>
                <a:spLocks noChangeShapeType="1"/>
              </p:cNvSpPr>
              <p:nvPr/>
            </p:nvSpPr>
            <p:spPr bwMode="auto">
              <a:xfrm>
                <a:off x="1200" y="163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grpSp>
      <p:sp>
        <p:nvSpPr>
          <p:cNvPr id="83992" name="AutoShape 24"/>
          <p:cNvSpPr>
            <a:spLocks noChangeArrowheads="1"/>
          </p:cNvSpPr>
          <p:nvPr/>
        </p:nvSpPr>
        <p:spPr bwMode="auto">
          <a:xfrm>
            <a:off x="531935" y="1088199"/>
            <a:ext cx="1314450" cy="586154"/>
          </a:xfrm>
          <a:prstGeom prst="roundRect">
            <a:avLst>
              <a:gd name="adj" fmla="val 20108"/>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Ask for</a:t>
            </a:r>
            <a:br>
              <a:rPr lang="en-AU" altLang="en-US" sz="1662" b="1" dirty="0"/>
            </a:br>
            <a:r>
              <a:rPr lang="en-AU" altLang="en-US" sz="1662" b="1" dirty="0"/>
              <a:t>Transaction</a:t>
            </a:r>
          </a:p>
        </p:txBody>
      </p:sp>
      <p:sp>
        <p:nvSpPr>
          <p:cNvPr id="83993" name="AutoShape 25"/>
          <p:cNvSpPr>
            <a:spLocks noChangeArrowheads="1"/>
          </p:cNvSpPr>
          <p:nvPr/>
        </p:nvSpPr>
        <p:spPr bwMode="auto">
          <a:xfrm>
            <a:off x="5390493" y="1773046"/>
            <a:ext cx="1329103" cy="586154"/>
          </a:xfrm>
          <a:prstGeom prst="roundRect">
            <a:avLst>
              <a:gd name="adj" fmla="val 26901"/>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Select</a:t>
            </a:r>
          </a:p>
          <a:p>
            <a:pPr algn="ctr"/>
            <a:r>
              <a:rPr lang="en-AU" altLang="en-US" sz="1662" b="1" dirty="0"/>
              <a:t>Transaction</a:t>
            </a:r>
          </a:p>
        </p:txBody>
      </p:sp>
      <p:sp>
        <p:nvSpPr>
          <p:cNvPr id="2" name="Flowchart: Decision 1"/>
          <p:cNvSpPr/>
          <p:nvPr/>
        </p:nvSpPr>
        <p:spPr bwMode="auto">
          <a:xfrm>
            <a:off x="3142428" y="3700449"/>
            <a:ext cx="334289" cy="206056"/>
          </a:xfrm>
          <a:prstGeom prst="flowChartDecision">
            <a:avLst/>
          </a:prstGeom>
          <a:solidFill>
            <a:schemeClr val="bg1"/>
          </a:solidFill>
          <a:ln w="12700" cap="flat" cmpd="sng" algn="ctr">
            <a:solidFill>
              <a:schemeClr val="tx1"/>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algn="ctr" defTabSz="844083"/>
            <a:endParaRPr lang="en-AU" sz="2215">
              <a:solidFill>
                <a:schemeClr val="bg2"/>
              </a:solidFill>
              <a:latin typeface="Arial" panose="020B0604020202020204" pitchFamily="34" charset="0"/>
            </a:endParaRPr>
          </a:p>
        </p:txBody>
      </p:sp>
      <p:cxnSp>
        <p:nvCxnSpPr>
          <p:cNvPr id="4" name="Straight Arrow Connector 3"/>
          <p:cNvCxnSpPr>
            <a:stCxn id="83996" idx="2"/>
            <a:endCxn id="2" idx="0"/>
          </p:cNvCxnSpPr>
          <p:nvPr/>
        </p:nvCxnSpPr>
        <p:spPr bwMode="auto">
          <a:xfrm>
            <a:off x="3309572" y="3426191"/>
            <a:ext cx="0" cy="274258"/>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AutoShape 28"/>
          <p:cNvSpPr>
            <a:spLocks noChangeArrowheads="1"/>
          </p:cNvSpPr>
          <p:nvPr/>
        </p:nvSpPr>
        <p:spPr bwMode="auto">
          <a:xfrm>
            <a:off x="597145" y="3510399"/>
            <a:ext cx="1184031" cy="586154"/>
          </a:xfrm>
          <a:prstGeom prst="roundRect">
            <a:avLst>
              <a:gd name="adj" fmla="val 18342"/>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527" tIns="41031" rIns="83527" bIns="41031" anchor="ctr"/>
          <a:lstStyle/>
          <a:p>
            <a:pPr algn="ctr"/>
            <a:r>
              <a:rPr lang="en-AU" altLang="en-US" sz="1662" b="1" dirty="0"/>
              <a:t>Balance too Low</a:t>
            </a:r>
          </a:p>
        </p:txBody>
      </p:sp>
      <p:cxnSp>
        <p:nvCxnSpPr>
          <p:cNvPr id="7" name="Straight Arrow Connector 6"/>
          <p:cNvCxnSpPr>
            <a:cxnSpLocks/>
            <a:stCxn id="2" idx="1"/>
            <a:endCxn id="55" idx="3"/>
          </p:cNvCxnSpPr>
          <p:nvPr/>
        </p:nvCxnSpPr>
        <p:spPr bwMode="auto">
          <a:xfrm flipH="1" flipV="1">
            <a:off x="1781176" y="3803476"/>
            <a:ext cx="1361252" cy="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cxnSpLocks/>
            <a:stCxn id="55" idx="0"/>
            <a:endCxn id="83995" idx="2"/>
          </p:cNvCxnSpPr>
          <p:nvPr/>
        </p:nvCxnSpPr>
        <p:spPr bwMode="auto">
          <a:xfrm flipV="1">
            <a:off x="1189160" y="2571873"/>
            <a:ext cx="0" cy="938526"/>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94" name="AutoShape 26"/>
          <p:cNvSpPr>
            <a:spLocks noChangeArrowheads="1"/>
          </p:cNvSpPr>
          <p:nvPr/>
        </p:nvSpPr>
        <p:spPr bwMode="auto">
          <a:xfrm>
            <a:off x="2659645" y="1975459"/>
            <a:ext cx="1342292" cy="586154"/>
          </a:xfrm>
          <a:prstGeom prst="roundRect">
            <a:avLst>
              <a:gd name="adj" fmla="val 24184"/>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Perform</a:t>
            </a:r>
          </a:p>
          <a:p>
            <a:pPr algn="ctr"/>
            <a:r>
              <a:rPr lang="en-AU" altLang="en-US" sz="1662" b="1" dirty="0"/>
              <a:t>Withdrawal</a:t>
            </a:r>
          </a:p>
        </p:txBody>
      </p:sp>
      <p:sp>
        <p:nvSpPr>
          <p:cNvPr id="68" name="AutoShape 28"/>
          <p:cNvSpPr>
            <a:spLocks noChangeArrowheads="1"/>
          </p:cNvSpPr>
          <p:nvPr/>
        </p:nvSpPr>
        <p:spPr bwMode="auto">
          <a:xfrm>
            <a:off x="597145" y="5349536"/>
            <a:ext cx="1184031" cy="586154"/>
          </a:xfrm>
          <a:prstGeom prst="roundRect">
            <a:avLst>
              <a:gd name="adj" fmla="val 18342"/>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527" tIns="41031" rIns="83527" bIns="41031" anchor="ctr"/>
          <a:lstStyle/>
          <a:p>
            <a:pPr algn="ctr"/>
            <a:r>
              <a:rPr lang="en-AU" altLang="en-US" sz="1662" b="1" dirty="0"/>
              <a:t>Print Receipt</a:t>
            </a:r>
          </a:p>
        </p:txBody>
      </p:sp>
      <p:grpSp>
        <p:nvGrpSpPr>
          <p:cNvPr id="69" name="Group 68"/>
          <p:cNvGrpSpPr/>
          <p:nvPr/>
        </p:nvGrpSpPr>
        <p:grpSpPr>
          <a:xfrm>
            <a:off x="3943348" y="5326090"/>
            <a:ext cx="1126603" cy="633046"/>
            <a:chOff x="194244" y="2414437"/>
            <a:chExt cx="1220487" cy="685800"/>
          </a:xfrm>
        </p:grpSpPr>
        <p:sp>
          <p:nvSpPr>
            <p:cNvPr id="70" name="AutoShape 44"/>
            <p:cNvSpPr>
              <a:spLocks noChangeArrowheads="1"/>
            </p:cNvSpPr>
            <p:nvPr/>
          </p:nvSpPr>
          <p:spPr bwMode="auto">
            <a:xfrm>
              <a:off x="194244" y="2414437"/>
              <a:ext cx="1220487" cy="685800"/>
            </a:xfrm>
            <a:prstGeom prst="flowChartAlternateProcess">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p>
              <a:r>
                <a:rPr lang="en-US" altLang="en-US" sz="1662" b="1" dirty="0"/>
                <a:t>Release Cash</a:t>
              </a:r>
            </a:p>
          </p:txBody>
        </p:sp>
        <p:grpSp>
          <p:nvGrpSpPr>
            <p:cNvPr id="71" name="Group 49"/>
            <p:cNvGrpSpPr>
              <a:grpSpLocks/>
            </p:cNvGrpSpPr>
            <p:nvPr/>
          </p:nvGrpSpPr>
          <p:grpSpPr bwMode="auto">
            <a:xfrm>
              <a:off x="1169510" y="2871637"/>
              <a:ext cx="152400" cy="165100"/>
              <a:chOff x="1104" y="1584"/>
              <a:chExt cx="96" cy="104"/>
            </a:xfrm>
          </p:grpSpPr>
          <p:sp>
            <p:nvSpPr>
              <p:cNvPr id="72" name="Line 45"/>
              <p:cNvSpPr>
                <a:spLocks noChangeShapeType="1"/>
              </p:cNvSpPr>
              <p:nvPr/>
            </p:nvSpPr>
            <p:spPr bwMode="auto">
              <a:xfrm>
                <a:off x="1152" y="1584"/>
                <a:ext cx="0" cy="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73" name="Line 46"/>
              <p:cNvSpPr>
                <a:spLocks noChangeShapeType="1"/>
              </p:cNvSpPr>
              <p:nvPr/>
            </p:nvSpPr>
            <p:spPr bwMode="auto">
              <a:xfrm>
                <a:off x="1104" y="16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74" name="Line 47"/>
              <p:cNvSpPr>
                <a:spLocks noChangeShapeType="1"/>
              </p:cNvSpPr>
              <p:nvPr/>
            </p:nvSpPr>
            <p:spPr bwMode="auto">
              <a:xfrm>
                <a:off x="1104" y="163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75" name="Line 48"/>
              <p:cNvSpPr>
                <a:spLocks noChangeShapeType="1"/>
              </p:cNvSpPr>
              <p:nvPr/>
            </p:nvSpPr>
            <p:spPr bwMode="auto">
              <a:xfrm>
                <a:off x="1200" y="163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grpSp>
      <p:sp>
        <p:nvSpPr>
          <p:cNvPr id="76" name="AutoShape 28"/>
          <p:cNvSpPr>
            <a:spLocks noChangeArrowheads="1"/>
          </p:cNvSpPr>
          <p:nvPr/>
        </p:nvSpPr>
        <p:spPr bwMode="auto">
          <a:xfrm>
            <a:off x="588484" y="4242758"/>
            <a:ext cx="1184031" cy="586154"/>
          </a:xfrm>
          <a:prstGeom prst="roundRect">
            <a:avLst>
              <a:gd name="adj" fmla="val 18342"/>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527" tIns="41031" rIns="83527" bIns="41031" anchor="ctr"/>
          <a:lstStyle/>
          <a:p>
            <a:pPr algn="ctr"/>
            <a:r>
              <a:rPr lang="en-AU" altLang="en-US" sz="1662" b="1" dirty="0"/>
              <a:t>Cash Not Available</a:t>
            </a:r>
          </a:p>
        </p:txBody>
      </p:sp>
      <p:cxnSp>
        <p:nvCxnSpPr>
          <p:cNvPr id="18" name="Straight Arrow Connector 17"/>
          <p:cNvCxnSpPr>
            <a:cxnSpLocks/>
            <a:stCxn id="76" idx="3"/>
          </p:cNvCxnSpPr>
          <p:nvPr/>
        </p:nvCxnSpPr>
        <p:spPr bwMode="auto">
          <a:xfrm>
            <a:off x="1772514" y="4535835"/>
            <a:ext cx="1537058" cy="0"/>
          </a:xfrm>
          <a:prstGeom prst="straightConnector1">
            <a:avLst/>
          </a:prstGeom>
          <a:solidFill>
            <a:schemeClr val="accent1"/>
          </a:solidFill>
          <a:ln w="12700" cap="flat" cmpd="sng" algn="ctr">
            <a:solidFill>
              <a:schemeClr val="tx1"/>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a:stCxn id="2" idx="2"/>
          </p:cNvCxnSpPr>
          <p:nvPr/>
        </p:nvCxnSpPr>
        <p:spPr bwMode="auto">
          <a:xfrm flipH="1">
            <a:off x="3302199" y="3906504"/>
            <a:ext cx="7374" cy="62933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2" idx="3"/>
            <a:endCxn id="67" idx="1"/>
          </p:cNvCxnSpPr>
          <p:nvPr/>
        </p:nvCxnSpPr>
        <p:spPr bwMode="auto">
          <a:xfrm flipV="1">
            <a:off x="3476716" y="3803476"/>
            <a:ext cx="552329" cy="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Rectangle 19"/>
          <p:cNvSpPr>
            <a:spLocks noChangeArrowheads="1"/>
          </p:cNvSpPr>
          <p:nvPr/>
        </p:nvSpPr>
        <p:spPr bwMode="auto">
          <a:xfrm>
            <a:off x="3540803" y="3539713"/>
            <a:ext cx="470050" cy="2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292" b="1" dirty="0">
                <a:latin typeface="Book Antiqua" panose="02040602050305030304" pitchFamily="18" charset="0"/>
              </a:rPr>
              <a:t>[ok]</a:t>
            </a:r>
          </a:p>
        </p:txBody>
      </p:sp>
      <p:cxnSp>
        <p:nvCxnSpPr>
          <p:cNvPr id="26" name="Straight Arrow Connector 25"/>
          <p:cNvCxnSpPr>
            <a:cxnSpLocks/>
            <a:endCxn id="83978" idx="1"/>
          </p:cNvCxnSpPr>
          <p:nvPr/>
        </p:nvCxnSpPr>
        <p:spPr bwMode="auto">
          <a:xfrm>
            <a:off x="5213076" y="3803476"/>
            <a:ext cx="2378523" cy="0"/>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AutoShape 28"/>
          <p:cNvSpPr>
            <a:spLocks noChangeArrowheads="1"/>
          </p:cNvSpPr>
          <p:nvPr/>
        </p:nvSpPr>
        <p:spPr bwMode="auto">
          <a:xfrm>
            <a:off x="4029045" y="3510399"/>
            <a:ext cx="1184031" cy="586154"/>
          </a:xfrm>
          <a:prstGeom prst="roundRect">
            <a:avLst>
              <a:gd name="adj" fmla="val 18342"/>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527" tIns="41031" rIns="83527" bIns="41031" anchor="ctr"/>
          <a:lstStyle/>
          <a:p>
            <a:pPr algn="ctr"/>
            <a:r>
              <a:rPr lang="en-AU" altLang="en-US" sz="1662" b="1" dirty="0"/>
              <a:t>Debit Account</a:t>
            </a:r>
          </a:p>
        </p:txBody>
      </p:sp>
      <p:cxnSp>
        <p:nvCxnSpPr>
          <p:cNvPr id="84012" name="Straight Arrow Connector 84011"/>
          <p:cNvCxnSpPr>
            <a:cxnSpLocks/>
            <a:endCxn id="70" idx="3"/>
          </p:cNvCxnSpPr>
          <p:nvPr/>
        </p:nvCxnSpPr>
        <p:spPr bwMode="auto">
          <a:xfrm flipH="1">
            <a:off x="5069951" y="4003956"/>
            <a:ext cx="2563239" cy="163865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78" name="AutoShape 10"/>
          <p:cNvSpPr>
            <a:spLocks noChangeArrowheads="1"/>
          </p:cNvSpPr>
          <p:nvPr/>
        </p:nvSpPr>
        <p:spPr bwMode="auto">
          <a:xfrm>
            <a:off x="7591599" y="3510399"/>
            <a:ext cx="1184031" cy="586154"/>
          </a:xfrm>
          <a:prstGeom prst="roundRect">
            <a:avLst>
              <a:gd name="adj" fmla="val 1687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Eject</a:t>
            </a:r>
          </a:p>
          <a:p>
            <a:pPr algn="ctr"/>
            <a:r>
              <a:rPr lang="en-AU" altLang="en-US" sz="1662" b="1" dirty="0"/>
              <a:t>Card</a:t>
            </a:r>
          </a:p>
        </p:txBody>
      </p:sp>
      <p:cxnSp>
        <p:nvCxnSpPr>
          <p:cNvPr id="84015" name="Straight Connector 84014"/>
          <p:cNvCxnSpPr>
            <a:cxnSpLocks/>
          </p:cNvCxnSpPr>
          <p:nvPr/>
        </p:nvCxnSpPr>
        <p:spPr bwMode="auto">
          <a:xfrm>
            <a:off x="185694" y="1381276"/>
            <a:ext cx="0" cy="3154559"/>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17" name="Straight Connector 84016"/>
          <p:cNvCxnSpPr>
            <a:stCxn id="76" idx="1"/>
          </p:cNvCxnSpPr>
          <p:nvPr/>
        </p:nvCxnSpPr>
        <p:spPr bwMode="auto">
          <a:xfrm flipH="1">
            <a:off x="185694" y="4535835"/>
            <a:ext cx="40279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24" name="Straight Arrow Connector 84023"/>
          <p:cNvCxnSpPr>
            <a:stCxn id="83992" idx="1"/>
          </p:cNvCxnSpPr>
          <p:nvPr/>
        </p:nvCxnSpPr>
        <p:spPr bwMode="auto">
          <a:xfrm flipH="1">
            <a:off x="185694" y="1381276"/>
            <a:ext cx="346242" cy="0"/>
          </a:xfrm>
          <a:prstGeom prst="straightConnector1">
            <a:avLst/>
          </a:prstGeom>
          <a:solidFill>
            <a:schemeClr val="accent1"/>
          </a:solidFill>
          <a:ln w="12700" cap="flat" cmpd="sng" algn="ctr">
            <a:solidFill>
              <a:schemeClr val="tx1"/>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28" name="Straight Arrow Connector 84027"/>
          <p:cNvCxnSpPr>
            <a:cxnSpLocks/>
            <a:stCxn id="70" idx="1"/>
            <a:endCxn id="68" idx="3"/>
          </p:cNvCxnSpPr>
          <p:nvPr/>
        </p:nvCxnSpPr>
        <p:spPr bwMode="auto">
          <a:xfrm flipH="1">
            <a:off x="1781176" y="5642613"/>
            <a:ext cx="2162172" cy="0"/>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Rectangle 37"/>
          <p:cNvSpPr>
            <a:spLocks noChangeArrowheads="1"/>
          </p:cNvSpPr>
          <p:nvPr/>
        </p:nvSpPr>
        <p:spPr bwMode="auto">
          <a:xfrm>
            <a:off x="4340766" y="4278508"/>
            <a:ext cx="486080" cy="594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3323" b="1" dirty="0">
                <a:latin typeface="Book Antiqua" panose="02040602050305030304" pitchFamily="18" charset="0"/>
              </a:rPr>
              <a:t>...</a:t>
            </a:r>
          </a:p>
        </p:txBody>
      </p:sp>
      <p:grpSp>
        <p:nvGrpSpPr>
          <p:cNvPr id="40" name="Group 39"/>
          <p:cNvGrpSpPr/>
          <p:nvPr/>
        </p:nvGrpSpPr>
        <p:grpSpPr>
          <a:xfrm>
            <a:off x="63700" y="335431"/>
            <a:ext cx="9037829" cy="6195094"/>
            <a:chOff x="69008" y="77633"/>
            <a:chExt cx="9790981" cy="6711352"/>
          </a:xfrm>
        </p:grpSpPr>
        <p:sp>
          <p:nvSpPr>
            <p:cNvPr id="83979" name="Line 11"/>
            <p:cNvSpPr>
              <a:spLocks noChangeShapeType="1"/>
            </p:cNvSpPr>
            <p:nvPr/>
          </p:nvSpPr>
          <p:spPr bwMode="auto">
            <a:xfrm>
              <a:off x="2641179" y="77634"/>
              <a:ext cx="0" cy="6711350"/>
            </a:xfrm>
            <a:prstGeom prst="line">
              <a:avLst/>
            </a:prstGeom>
            <a:noFill/>
            <a:ln w="19050">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80" name="Line 12"/>
            <p:cNvSpPr>
              <a:spLocks noChangeShapeType="1"/>
            </p:cNvSpPr>
            <p:nvPr/>
          </p:nvSpPr>
          <p:spPr bwMode="auto">
            <a:xfrm>
              <a:off x="7367588" y="77633"/>
              <a:ext cx="0" cy="6711351"/>
            </a:xfrm>
            <a:prstGeom prst="line">
              <a:avLst/>
            </a:prstGeom>
            <a:noFill/>
            <a:ln w="19050">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97" name="Line 29"/>
            <p:cNvSpPr>
              <a:spLocks noChangeShapeType="1"/>
            </p:cNvSpPr>
            <p:nvPr/>
          </p:nvSpPr>
          <p:spPr bwMode="auto">
            <a:xfrm>
              <a:off x="5738847" y="77634"/>
              <a:ext cx="0" cy="6711350"/>
            </a:xfrm>
            <a:prstGeom prst="line">
              <a:avLst/>
            </a:prstGeom>
            <a:noFill/>
            <a:ln w="19050">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36" name="Rectangle 35"/>
            <p:cNvSpPr/>
            <p:nvPr/>
          </p:nvSpPr>
          <p:spPr bwMode="auto">
            <a:xfrm>
              <a:off x="69008" y="77634"/>
              <a:ext cx="9790981" cy="6711351"/>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algn="ctr" defTabSz="844083"/>
              <a:endParaRPr lang="en-AU" sz="2215">
                <a:solidFill>
                  <a:schemeClr val="bg2"/>
                </a:solidFill>
                <a:latin typeface="Arial" panose="020B0604020202020204" pitchFamily="34" charset="0"/>
              </a:endParaRPr>
            </a:p>
          </p:txBody>
        </p:sp>
        <p:cxnSp>
          <p:nvCxnSpPr>
            <p:cNvPr id="38" name="Straight Connector 37"/>
            <p:cNvCxnSpPr/>
            <p:nvPr/>
          </p:nvCxnSpPr>
          <p:spPr bwMode="auto">
            <a:xfrm>
              <a:off x="69008" y="694897"/>
              <a:ext cx="9790981"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3970" name="Oval 2"/>
          <p:cNvSpPr>
            <a:spLocks noChangeArrowheads="1"/>
          </p:cNvSpPr>
          <p:nvPr/>
        </p:nvSpPr>
        <p:spPr bwMode="auto">
          <a:xfrm rot="5400000">
            <a:off x="8574751" y="1251851"/>
            <a:ext cx="199292" cy="199292"/>
          </a:xfrm>
          <a:prstGeom prst="ellipse">
            <a:avLst/>
          </a:prstGeom>
          <a:solidFill>
            <a:schemeClr val="accent1">
              <a:lumMod val="75000"/>
            </a:schemeClr>
          </a:solidFill>
          <a:ln w="12700">
            <a:solidFill>
              <a:schemeClr val="tx1"/>
            </a:solidFill>
            <a:round/>
            <a:headEnd/>
            <a:tailEnd/>
          </a:ln>
          <a:effectLst/>
          <a:extLst/>
        </p:spPr>
        <p:txBody>
          <a:bodyPr wrap="none" anchor="ctr"/>
          <a:lstStyle/>
          <a:p>
            <a:endParaRPr lang="en-AU" sz="1108"/>
          </a:p>
        </p:txBody>
      </p:sp>
      <p:sp>
        <p:nvSpPr>
          <p:cNvPr id="62" name="Date Placeholder 3">
            <a:extLst>
              <a:ext uri="{FF2B5EF4-FFF2-40B4-BE49-F238E27FC236}">
                <a16:creationId xmlns:a16="http://schemas.microsoft.com/office/drawing/2014/main" id="{B4C67229-055E-4E18-9B8B-77D68EB8E6FD}"/>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648026077"/>
      </p:ext>
    </p:extLst>
  </p:cSld>
  <p:clrMapOvr>
    <a:masterClrMapping/>
  </p:clrMapOvr>
  <p:transition spd="slow">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p:cTn id="7" dur="500" fill="hold"/>
                                        <p:tgtEl>
                                          <p:spTgt spid="83970"/>
                                        </p:tgtEl>
                                        <p:attrNameLst>
                                          <p:attrName>ppt_w</p:attrName>
                                        </p:attrNameLst>
                                      </p:cBhvr>
                                      <p:tavLst>
                                        <p:tav tm="0">
                                          <p:val>
                                            <p:fltVal val="0"/>
                                          </p:val>
                                        </p:tav>
                                        <p:tav tm="100000">
                                          <p:val>
                                            <p:strVal val="#ppt_w"/>
                                          </p:val>
                                        </p:tav>
                                      </p:tavLst>
                                    </p:anim>
                                    <p:anim calcmode="lin" valueType="num">
                                      <p:cBhvr>
                                        <p:cTn id="8" dur="500" fill="hold"/>
                                        <p:tgtEl>
                                          <p:spTgt spid="83970"/>
                                        </p:tgtEl>
                                        <p:attrNameLst>
                                          <p:attrName>ppt_h</p:attrName>
                                        </p:attrNameLst>
                                      </p:cBhvr>
                                      <p:tavLst>
                                        <p:tav tm="0">
                                          <p:val>
                                            <p:fltVal val="0"/>
                                          </p:val>
                                        </p:tav>
                                        <p:tav tm="100000">
                                          <p:val>
                                            <p:strVal val="#ppt_h"/>
                                          </p:val>
                                        </p:tav>
                                      </p:tavLst>
                                    </p:anim>
                                    <p:animEffect transition="in" filter="fade">
                                      <p:cBhvr>
                                        <p:cTn id="9" dur="500"/>
                                        <p:tgtEl>
                                          <p:spTgt spid="8397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83985"/>
                                        </p:tgtEl>
                                        <p:attrNameLst>
                                          <p:attrName>style.visibility</p:attrName>
                                        </p:attrNameLst>
                                      </p:cBhvr>
                                      <p:to>
                                        <p:strVal val="visible"/>
                                      </p:to>
                                    </p:set>
                                    <p:animEffect transition="in" filter="wipe(right)">
                                      <p:cBhvr>
                                        <p:cTn id="14" dur="500"/>
                                        <p:tgtEl>
                                          <p:spTgt spid="83985"/>
                                        </p:tgtEl>
                                      </p:cBhvr>
                                    </p:animEffect>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right)">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83984"/>
                                        </p:tgtEl>
                                        <p:attrNameLst>
                                          <p:attrName>style.visibility</p:attrName>
                                        </p:attrNameLst>
                                      </p:cBhvr>
                                      <p:to>
                                        <p:strVal val="visible"/>
                                      </p:to>
                                    </p:set>
                                    <p:animEffect transition="in" filter="wipe(right)">
                                      <p:cBhvr>
                                        <p:cTn id="23" dur="500"/>
                                        <p:tgtEl>
                                          <p:spTgt spid="83984"/>
                                        </p:tgtEl>
                                      </p:cBhvr>
                                    </p:animEffect>
                                  </p:childTnLst>
                                </p:cTn>
                              </p:par>
                            </p:childTnLst>
                          </p:cTn>
                        </p:par>
                        <p:par>
                          <p:cTn id="24" fill="hold">
                            <p:stCondLst>
                              <p:cond delay="500"/>
                            </p:stCondLst>
                            <p:childTnLst>
                              <p:par>
                                <p:cTn id="25" presetID="22" presetClass="entr" presetSubtype="2" fill="hold" grpId="0" nodeType="afterEffect">
                                  <p:stCondLst>
                                    <p:cond delay="0"/>
                                  </p:stCondLst>
                                  <p:childTnLst>
                                    <p:set>
                                      <p:cBhvr>
                                        <p:cTn id="26" dur="1" fill="hold">
                                          <p:stCondLst>
                                            <p:cond delay="0"/>
                                          </p:stCondLst>
                                        </p:cTn>
                                        <p:tgtEl>
                                          <p:spTgt spid="83992"/>
                                        </p:tgtEl>
                                        <p:attrNameLst>
                                          <p:attrName>style.visibility</p:attrName>
                                        </p:attrNameLst>
                                      </p:cBhvr>
                                      <p:to>
                                        <p:strVal val="visible"/>
                                      </p:to>
                                    </p:set>
                                    <p:animEffect transition="in" filter="wipe(right)">
                                      <p:cBhvr>
                                        <p:cTn id="27" dur="500"/>
                                        <p:tgtEl>
                                          <p:spTgt spid="839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4001"/>
                                        </p:tgtEl>
                                        <p:attrNameLst>
                                          <p:attrName>style.visibility</p:attrName>
                                        </p:attrNameLst>
                                      </p:cBhvr>
                                      <p:to>
                                        <p:strVal val="visible"/>
                                      </p:to>
                                    </p:set>
                                    <p:animEffect transition="in" filter="wipe(left)">
                                      <p:cBhvr>
                                        <p:cTn id="32" dur="500"/>
                                        <p:tgtEl>
                                          <p:spTgt spid="84001"/>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83993"/>
                                        </p:tgtEl>
                                        <p:attrNameLst>
                                          <p:attrName>style.visibility</p:attrName>
                                        </p:attrNameLst>
                                      </p:cBhvr>
                                      <p:to>
                                        <p:strVal val="visible"/>
                                      </p:to>
                                    </p:set>
                                    <p:animEffect transition="in" filter="wipe(up)">
                                      <p:cBhvr>
                                        <p:cTn id="36" dur="500"/>
                                        <p:tgtEl>
                                          <p:spTgt spid="8399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84002"/>
                                        </p:tgtEl>
                                        <p:attrNameLst>
                                          <p:attrName>style.visibility</p:attrName>
                                        </p:attrNameLst>
                                      </p:cBhvr>
                                      <p:to>
                                        <p:strVal val="visible"/>
                                      </p:to>
                                    </p:set>
                                    <p:animEffect transition="in" filter="wipe(right)">
                                      <p:cBhvr>
                                        <p:cTn id="41" dur="500"/>
                                        <p:tgtEl>
                                          <p:spTgt spid="84002"/>
                                        </p:tgtEl>
                                      </p:cBhvr>
                                    </p:animEffect>
                                  </p:childTnLst>
                                </p:cTn>
                              </p:par>
                            </p:childTnLst>
                          </p:cTn>
                        </p:par>
                        <p:par>
                          <p:cTn id="42" fill="hold">
                            <p:stCondLst>
                              <p:cond delay="500"/>
                            </p:stCondLst>
                            <p:childTnLst>
                              <p:par>
                                <p:cTn id="43" presetID="22" presetClass="entr" presetSubtype="2" fill="hold" grpId="0" nodeType="afterEffect">
                                  <p:stCondLst>
                                    <p:cond delay="0"/>
                                  </p:stCondLst>
                                  <p:childTnLst>
                                    <p:set>
                                      <p:cBhvr>
                                        <p:cTn id="44" dur="1" fill="hold">
                                          <p:stCondLst>
                                            <p:cond delay="0"/>
                                          </p:stCondLst>
                                        </p:cTn>
                                        <p:tgtEl>
                                          <p:spTgt spid="83994"/>
                                        </p:tgtEl>
                                        <p:attrNameLst>
                                          <p:attrName>style.visibility</p:attrName>
                                        </p:attrNameLst>
                                      </p:cBhvr>
                                      <p:to>
                                        <p:strVal val="visible"/>
                                      </p:to>
                                    </p:set>
                                    <p:animEffect transition="in" filter="wipe(right)">
                                      <p:cBhvr>
                                        <p:cTn id="45" dur="500"/>
                                        <p:tgtEl>
                                          <p:spTgt spid="8399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84003"/>
                                        </p:tgtEl>
                                        <p:attrNameLst>
                                          <p:attrName>style.visibility</p:attrName>
                                        </p:attrNameLst>
                                      </p:cBhvr>
                                      <p:to>
                                        <p:strVal val="visible"/>
                                      </p:to>
                                    </p:set>
                                    <p:animEffect transition="in" filter="wipe(right)">
                                      <p:cBhvr>
                                        <p:cTn id="50" dur="500"/>
                                        <p:tgtEl>
                                          <p:spTgt spid="84003"/>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83995"/>
                                        </p:tgtEl>
                                        <p:attrNameLst>
                                          <p:attrName>style.visibility</p:attrName>
                                        </p:attrNameLst>
                                      </p:cBhvr>
                                      <p:to>
                                        <p:strVal val="visible"/>
                                      </p:to>
                                    </p:set>
                                    <p:animEffect transition="in" filter="wipe(right)">
                                      <p:cBhvr>
                                        <p:cTn id="54" dur="500"/>
                                        <p:tgtEl>
                                          <p:spTgt spid="8399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84004"/>
                                        </p:tgtEl>
                                        <p:attrNameLst>
                                          <p:attrName>style.visibility</p:attrName>
                                        </p:attrNameLst>
                                      </p:cBhvr>
                                      <p:to>
                                        <p:strVal val="visible"/>
                                      </p:to>
                                    </p:set>
                                    <p:animEffect transition="in" filter="wipe(up)">
                                      <p:cBhvr>
                                        <p:cTn id="59" dur="500"/>
                                        <p:tgtEl>
                                          <p:spTgt spid="84004"/>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83996"/>
                                        </p:tgtEl>
                                        <p:attrNameLst>
                                          <p:attrName>style.visibility</p:attrName>
                                        </p:attrNameLst>
                                      </p:cBhvr>
                                      <p:to>
                                        <p:strVal val="visible"/>
                                      </p:to>
                                    </p:set>
                                    <p:animEffect transition="in" filter="wipe(up)">
                                      <p:cBhvr>
                                        <p:cTn id="63" dur="500"/>
                                        <p:tgtEl>
                                          <p:spTgt spid="8399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wipe(up)">
                                      <p:cBhvr>
                                        <p:cTn id="68" dur="500"/>
                                        <p:tgtEl>
                                          <p:spTgt spid="4"/>
                                        </p:tgtEl>
                                      </p:cBhvr>
                                    </p:animEffect>
                                  </p:childTnLst>
                                </p:cTn>
                              </p:par>
                            </p:childTnLst>
                          </p:cTn>
                        </p:par>
                        <p:par>
                          <p:cTn id="69" fill="hold">
                            <p:stCondLst>
                              <p:cond delay="500"/>
                            </p:stCondLst>
                            <p:childTnLst>
                              <p:par>
                                <p:cTn id="70" presetID="22" presetClass="entr" presetSubtype="1"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up)">
                                      <p:cBhvr>
                                        <p:cTn id="72" dur="5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childTnLst>
                          </p:cTn>
                        </p:par>
                        <p:par>
                          <p:cTn id="81" fill="hold">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500"/>
                            </p:stCondLst>
                            <p:childTnLst>
                              <p:par>
                                <p:cTn id="91" presetID="22" presetClass="entr" presetSubtype="8" fill="hold" grpId="0" nodeType="afterEffect">
                                  <p:stCondLst>
                                    <p:cond delay="0"/>
                                  </p:stCondLst>
                                  <p:childTnLst>
                                    <p:set>
                                      <p:cBhvr>
                                        <p:cTn id="92" dur="1" fill="hold">
                                          <p:stCondLst>
                                            <p:cond delay="0"/>
                                          </p:stCondLst>
                                        </p:cTn>
                                        <p:tgtEl>
                                          <p:spTgt spid="83978"/>
                                        </p:tgtEl>
                                        <p:attrNameLst>
                                          <p:attrName>style.visibility</p:attrName>
                                        </p:attrNameLst>
                                      </p:cBhvr>
                                      <p:to>
                                        <p:strVal val="visible"/>
                                      </p:to>
                                    </p:set>
                                    <p:animEffect transition="in" filter="wipe(left)">
                                      <p:cBhvr>
                                        <p:cTn id="93" dur="500"/>
                                        <p:tgtEl>
                                          <p:spTgt spid="83978"/>
                                        </p:tgtEl>
                                      </p:cBhvr>
                                    </p:animEffect>
                                  </p:childTnLst>
                                </p:cTn>
                              </p:par>
                            </p:childTnLst>
                          </p:cTn>
                        </p:par>
                        <p:par>
                          <p:cTn id="94" fill="hold">
                            <p:stCondLst>
                              <p:cond delay="1000"/>
                            </p:stCondLst>
                            <p:childTnLst>
                              <p:par>
                                <p:cTn id="95" presetID="22" presetClass="entr" presetSubtype="1" fill="hold" nodeType="afterEffect">
                                  <p:stCondLst>
                                    <p:cond delay="0"/>
                                  </p:stCondLst>
                                  <p:childTnLst>
                                    <p:set>
                                      <p:cBhvr>
                                        <p:cTn id="96" dur="1" fill="hold">
                                          <p:stCondLst>
                                            <p:cond delay="0"/>
                                          </p:stCondLst>
                                        </p:cTn>
                                        <p:tgtEl>
                                          <p:spTgt spid="84012"/>
                                        </p:tgtEl>
                                        <p:attrNameLst>
                                          <p:attrName>style.visibility</p:attrName>
                                        </p:attrNameLst>
                                      </p:cBhvr>
                                      <p:to>
                                        <p:strVal val="visible"/>
                                      </p:to>
                                    </p:set>
                                    <p:animEffect transition="in" filter="wipe(up)">
                                      <p:cBhvr>
                                        <p:cTn id="97" dur="500"/>
                                        <p:tgtEl>
                                          <p:spTgt spid="84012"/>
                                        </p:tgtEl>
                                      </p:cBhvr>
                                    </p:animEffect>
                                  </p:childTnLst>
                                </p:cTn>
                              </p:par>
                            </p:childTnLst>
                          </p:cTn>
                        </p:par>
                        <p:par>
                          <p:cTn id="98" fill="hold">
                            <p:stCondLst>
                              <p:cond delay="1500"/>
                            </p:stCondLst>
                            <p:childTnLst>
                              <p:par>
                                <p:cTn id="99" presetID="22" presetClass="entr" presetSubtype="2" fill="hold" nodeType="after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wipe(right)">
                                      <p:cBhvr>
                                        <p:cTn id="101" dur="500"/>
                                        <p:tgtEl>
                                          <p:spTgt spid="69"/>
                                        </p:tgtEl>
                                      </p:cBhvr>
                                    </p:animEffect>
                                  </p:childTnLst>
                                </p:cTn>
                              </p:par>
                            </p:childTnLst>
                          </p:cTn>
                        </p:par>
                        <p:par>
                          <p:cTn id="102" fill="hold">
                            <p:stCondLst>
                              <p:cond delay="2000"/>
                            </p:stCondLst>
                            <p:childTnLst>
                              <p:par>
                                <p:cTn id="103" presetID="22" presetClass="entr" presetSubtype="2" fill="hold" nodeType="afterEffect">
                                  <p:stCondLst>
                                    <p:cond delay="0"/>
                                  </p:stCondLst>
                                  <p:childTnLst>
                                    <p:set>
                                      <p:cBhvr>
                                        <p:cTn id="104" dur="1" fill="hold">
                                          <p:stCondLst>
                                            <p:cond delay="0"/>
                                          </p:stCondLst>
                                        </p:cTn>
                                        <p:tgtEl>
                                          <p:spTgt spid="84028"/>
                                        </p:tgtEl>
                                        <p:attrNameLst>
                                          <p:attrName>style.visibility</p:attrName>
                                        </p:attrNameLst>
                                      </p:cBhvr>
                                      <p:to>
                                        <p:strVal val="visible"/>
                                      </p:to>
                                    </p:set>
                                    <p:animEffect transition="in" filter="wipe(right)">
                                      <p:cBhvr>
                                        <p:cTn id="105" dur="500"/>
                                        <p:tgtEl>
                                          <p:spTgt spid="84028"/>
                                        </p:tgtEl>
                                      </p:cBhvr>
                                    </p:animEffect>
                                  </p:childTnLst>
                                </p:cTn>
                              </p:par>
                            </p:childTnLst>
                          </p:cTn>
                        </p:par>
                        <p:par>
                          <p:cTn id="106" fill="hold">
                            <p:stCondLst>
                              <p:cond delay="2500"/>
                            </p:stCondLst>
                            <p:childTnLst>
                              <p:par>
                                <p:cTn id="107" presetID="22" presetClass="entr" presetSubtype="2" fill="hold" grpId="0" nodeType="afterEffect">
                                  <p:stCondLst>
                                    <p:cond delay="0"/>
                                  </p:stCondLst>
                                  <p:childTnLst>
                                    <p:set>
                                      <p:cBhvr>
                                        <p:cTn id="108" dur="1" fill="hold">
                                          <p:stCondLst>
                                            <p:cond delay="0"/>
                                          </p:stCondLst>
                                        </p:cTn>
                                        <p:tgtEl>
                                          <p:spTgt spid="68"/>
                                        </p:tgtEl>
                                        <p:attrNameLst>
                                          <p:attrName>style.visibility</p:attrName>
                                        </p:attrNameLst>
                                      </p:cBhvr>
                                      <p:to>
                                        <p:strVal val="visible"/>
                                      </p:to>
                                    </p:set>
                                    <p:animEffect transition="in" filter="wipe(right)">
                                      <p:cBhvr>
                                        <p:cTn id="109" dur="500"/>
                                        <p:tgtEl>
                                          <p:spTgt spid="6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2" fill="hold" nodeType="click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wipe(right)">
                                      <p:cBhvr>
                                        <p:cTn id="114" dur="500"/>
                                        <p:tgtEl>
                                          <p:spTgt spid="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3990"/>
                                        </p:tgtEl>
                                        <p:attrNameLst>
                                          <p:attrName>style.visibility</p:attrName>
                                        </p:attrNameLst>
                                      </p:cBhvr>
                                      <p:to>
                                        <p:strVal val="visible"/>
                                      </p:to>
                                    </p:set>
                                    <p:animEffect transition="in" filter="fade">
                                      <p:cBhvr>
                                        <p:cTn id="117" dur="500"/>
                                        <p:tgtEl>
                                          <p:spTgt spid="83990"/>
                                        </p:tgtEl>
                                      </p:cBhvr>
                                    </p:animEffect>
                                  </p:childTnLst>
                                </p:cTn>
                              </p:par>
                            </p:childTnLst>
                          </p:cTn>
                        </p:par>
                        <p:par>
                          <p:cTn id="118" fill="hold">
                            <p:stCondLst>
                              <p:cond delay="500"/>
                            </p:stCondLst>
                            <p:childTnLst>
                              <p:par>
                                <p:cTn id="119" presetID="22" presetClass="entr" presetSubtype="2" fill="hold" grpId="0" nodeType="after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wipe(right)">
                                      <p:cBhvr>
                                        <p:cTn id="121" dur="500"/>
                                        <p:tgtEl>
                                          <p:spTgt spid="55"/>
                                        </p:tgtEl>
                                      </p:cBhvr>
                                    </p:animEffect>
                                  </p:childTnLst>
                                </p:cTn>
                              </p:par>
                            </p:childTnLst>
                          </p:cTn>
                        </p:par>
                        <p:par>
                          <p:cTn id="122" fill="hold">
                            <p:stCondLst>
                              <p:cond delay="1000"/>
                            </p:stCondLst>
                            <p:childTnLst>
                              <p:par>
                                <p:cTn id="123" presetID="22" presetClass="entr" presetSubtype="4" fill="hold"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wipe(down)">
                                      <p:cBhvr>
                                        <p:cTn id="125" dur="500"/>
                                        <p:tgtEl>
                                          <p:spTgt spid="1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wipe(up)">
                                      <p:cBhvr>
                                        <p:cTn id="130" dur="500"/>
                                        <p:tgtEl>
                                          <p:spTgt spid="20"/>
                                        </p:tgtEl>
                                      </p:cBhvr>
                                    </p:animEffect>
                                  </p:childTnLst>
                                </p:cTn>
                              </p:par>
                            </p:childTnLst>
                          </p:cTn>
                        </p:par>
                        <p:par>
                          <p:cTn id="131" fill="hold">
                            <p:stCondLst>
                              <p:cond delay="500"/>
                            </p:stCondLst>
                            <p:childTnLst>
                              <p:par>
                                <p:cTn id="132" presetID="22" presetClass="entr" presetSubtype="2" fill="hold" nodeType="afterEffect">
                                  <p:stCondLst>
                                    <p:cond delay="0"/>
                                  </p:stCondLst>
                                  <p:childTnLst>
                                    <p:set>
                                      <p:cBhvr>
                                        <p:cTn id="133" dur="1" fill="hold">
                                          <p:stCondLst>
                                            <p:cond delay="0"/>
                                          </p:stCondLst>
                                        </p:cTn>
                                        <p:tgtEl>
                                          <p:spTgt spid="18"/>
                                        </p:tgtEl>
                                        <p:attrNameLst>
                                          <p:attrName>style.visibility</p:attrName>
                                        </p:attrNameLst>
                                      </p:cBhvr>
                                      <p:to>
                                        <p:strVal val="visible"/>
                                      </p:to>
                                    </p:set>
                                    <p:animEffect transition="in" filter="wipe(right)">
                                      <p:cBhvr>
                                        <p:cTn id="134" dur="500"/>
                                        <p:tgtEl>
                                          <p:spTgt spid="1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83987"/>
                                        </p:tgtEl>
                                        <p:attrNameLst>
                                          <p:attrName>style.visibility</p:attrName>
                                        </p:attrNameLst>
                                      </p:cBhvr>
                                      <p:to>
                                        <p:strVal val="visible"/>
                                      </p:to>
                                    </p:set>
                                    <p:animEffect transition="in" filter="fade">
                                      <p:cBhvr>
                                        <p:cTn id="137" dur="500"/>
                                        <p:tgtEl>
                                          <p:spTgt spid="83987"/>
                                        </p:tgtEl>
                                      </p:cBhvr>
                                    </p:animEffect>
                                  </p:childTnLst>
                                </p:cTn>
                              </p:par>
                            </p:childTnLst>
                          </p:cTn>
                        </p:par>
                        <p:par>
                          <p:cTn id="138" fill="hold">
                            <p:stCondLst>
                              <p:cond delay="1000"/>
                            </p:stCondLst>
                            <p:childTnLst>
                              <p:par>
                                <p:cTn id="139" presetID="22" presetClass="entr" presetSubtype="2" fill="hold" grpId="0" nodeType="afterEffect">
                                  <p:stCondLst>
                                    <p:cond delay="0"/>
                                  </p:stCondLst>
                                  <p:childTnLst>
                                    <p:set>
                                      <p:cBhvr>
                                        <p:cTn id="140" dur="1" fill="hold">
                                          <p:stCondLst>
                                            <p:cond delay="0"/>
                                          </p:stCondLst>
                                        </p:cTn>
                                        <p:tgtEl>
                                          <p:spTgt spid="76"/>
                                        </p:tgtEl>
                                        <p:attrNameLst>
                                          <p:attrName>style.visibility</p:attrName>
                                        </p:attrNameLst>
                                      </p:cBhvr>
                                      <p:to>
                                        <p:strVal val="visible"/>
                                      </p:to>
                                    </p:set>
                                    <p:animEffect transition="in" filter="wipe(right)">
                                      <p:cBhvr>
                                        <p:cTn id="141" dur="500"/>
                                        <p:tgtEl>
                                          <p:spTgt spid="76"/>
                                        </p:tgtEl>
                                      </p:cBhvr>
                                    </p:animEffect>
                                  </p:childTnLst>
                                </p:cTn>
                              </p:par>
                            </p:childTnLst>
                          </p:cTn>
                        </p:par>
                        <p:par>
                          <p:cTn id="142" fill="hold">
                            <p:stCondLst>
                              <p:cond delay="1500"/>
                            </p:stCondLst>
                            <p:childTnLst>
                              <p:par>
                                <p:cTn id="143" presetID="22" presetClass="entr" presetSubtype="2" fill="hold" nodeType="afterEffect">
                                  <p:stCondLst>
                                    <p:cond delay="0"/>
                                  </p:stCondLst>
                                  <p:childTnLst>
                                    <p:set>
                                      <p:cBhvr>
                                        <p:cTn id="144" dur="1" fill="hold">
                                          <p:stCondLst>
                                            <p:cond delay="0"/>
                                          </p:stCondLst>
                                        </p:cTn>
                                        <p:tgtEl>
                                          <p:spTgt spid="84017"/>
                                        </p:tgtEl>
                                        <p:attrNameLst>
                                          <p:attrName>style.visibility</p:attrName>
                                        </p:attrNameLst>
                                      </p:cBhvr>
                                      <p:to>
                                        <p:strVal val="visible"/>
                                      </p:to>
                                    </p:set>
                                    <p:animEffect transition="in" filter="wipe(right)">
                                      <p:cBhvr>
                                        <p:cTn id="145" dur="500"/>
                                        <p:tgtEl>
                                          <p:spTgt spid="84017"/>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84015"/>
                                        </p:tgtEl>
                                        <p:attrNameLst>
                                          <p:attrName>style.visibility</p:attrName>
                                        </p:attrNameLst>
                                      </p:cBhvr>
                                      <p:to>
                                        <p:strVal val="visible"/>
                                      </p:to>
                                    </p:set>
                                    <p:animEffect transition="in" filter="wipe(down)">
                                      <p:cBhvr>
                                        <p:cTn id="149" dur="500"/>
                                        <p:tgtEl>
                                          <p:spTgt spid="84015"/>
                                        </p:tgtEl>
                                      </p:cBhvr>
                                    </p:animEffect>
                                  </p:childTnLst>
                                </p:cTn>
                              </p:par>
                            </p:childTnLst>
                          </p:cTn>
                        </p:par>
                        <p:par>
                          <p:cTn id="150" fill="hold">
                            <p:stCondLst>
                              <p:cond delay="2500"/>
                            </p:stCondLst>
                            <p:childTnLst>
                              <p:par>
                                <p:cTn id="151" presetID="22" presetClass="entr" presetSubtype="8" fill="hold" nodeType="afterEffect">
                                  <p:stCondLst>
                                    <p:cond delay="0"/>
                                  </p:stCondLst>
                                  <p:childTnLst>
                                    <p:set>
                                      <p:cBhvr>
                                        <p:cTn id="152" dur="1" fill="hold">
                                          <p:stCondLst>
                                            <p:cond delay="0"/>
                                          </p:stCondLst>
                                        </p:cTn>
                                        <p:tgtEl>
                                          <p:spTgt spid="84024"/>
                                        </p:tgtEl>
                                        <p:attrNameLst>
                                          <p:attrName>style.visibility</p:attrName>
                                        </p:attrNameLst>
                                      </p:cBhvr>
                                      <p:to>
                                        <p:strVal val="visible"/>
                                      </p:to>
                                    </p:set>
                                    <p:animEffect transition="in" filter="wipe(left)">
                                      <p:cBhvr>
                                        <p:cTn id="153" dur="500"/>
                                        <p:tgtEl>
                                          <p:spTgt spid="8402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nodeType="clickEffect">
                                  <p:stCondLst>
                                    <p:cond delay="0"/>
                                  </p:stCondLst>
                                  <p:childTnLst>
                                    <p:set>
                                      <p:cBhvr>
                                        <p:cTn id="157" dur="1" fill="hold">
                                          <p:stCondLst>
                                            <p:cond delay="0"/>
                                          </p:stCondLst>
                                        </p:cTn>
                                        <p:tgtEl>
                                          <p:spTgt spid="33"/>
                                        </p:tgtEl>
                                        <p:attrNameLst>
                                          <p:attrName>style.visibility</p:attrName>
                                        </p:attrNameLst>
                                      </p:cBhvr>
                                      <p:to>
                                        <p:strVal val="visible"/>
                                      </p:to>
                                    </p:set>
                                    <p:animEffect transition="in" filter="wipe(up)">
                                      <p:cBhvr>
                                        <p:cTn id="158" dur="500"/>
                                        <p:tgtEl>
                                          <p:spTgt spid="33"/>
                                        </p:tgtEl>
                                      </p:cBhvr>
                                    </p:animEffect>
                                  </p:childTnLst>
                                </p:cTn>
                              </p:par>
                              <p:par>
                                <p:cTn id="159" presetID="26" presetClass="entr" presetSubtype="0" fill="hold" grpId="0" nodeType="withEffect">
                                  <p:stCondLst>
                                    <p:cond delay="0"/>
                                  </p:stCondLst>
                                  <p:childTnLst>
                                    <p:set>
                                      <p:cBhvr>
                                        <p:cTn id="160" dur="1" fill="hold">
                                          <p:stCondLst>
                                            <p:cond delay="0"/>
                                          </p:stCondLst>
                                        </p:cTn>
                                        <p:tgtEl>
                                          <p:spTgt spid="117"/>
                                        </p:tgtEl>
                                        <p:attrNameLst>
                                          <p:attrName>style.visibility</p:attrName>
                                        </p:attrNameLst>
                                      </p:cBhvr>
                                      <p:to>
                                        <p:strVal val="visible"/>
                                      </p:to>
                                    </p:set>
                                    <p:animEffect transition="in" filter="wipe(down)">
                                      <p:cBhvr>
                                        <p:cTn id="161" dur="580">
                                          <p:stCondLst>
                                            <p:cond delay="0"/>
                                          </p:stCondLst>
                                        </p:cTn>
                                        <p:tgtEl>
                                          <p:spTgt spid="117"/>
                                        </p:tgtEl>
                                      </p:cBhvr>
                                    </p:animEffect>
                                    <p:anim calcmode="lin" valueType="num">
                                      <p:cBhvr>
                                        <p:cTn id="162" dur="1822" tmFilter="0,0; 0.14,0.36; 0.43,0.73; 0.71,0.91; 1.0,1.0">
                                          <p:stCondLst>
                                            <p:cond delay="0"/>
                                          </p:stCondLst>
                                        </p:cTn>
                                        <p:tgtEl>
                                          <p:spTgt spid="117"/>
                                        </p:tgtEl>
                                        <p:attrNameLst>
                                          <p:attrName>ppt_x</p:attrName>
                                        </p:attrNameLst>
                                      </p:cBhvr>
                                      <p:tavLst>
                                        <p:tav tm="0">
                                          <p:val>
                                            <p:strVal val="#ppt_x-0.25"/>
                                          </p:val>
                                        </p:tav>
                                        <p:tav tm="100000">
                                          <p:val>
                                            <p:strVal val="#ppt_x"/>
                                          </p:val>
                                        </p:tav>
                                      </p:tavLst>
                                    </p:anim>
                                    <p:anim calcmode="lin" valueType="num">
                                      <p:cBhvr>
                                        <p:cTn id="163" dur="664" tmFilter="0.0,0.0; 0.25,0.07; 0.50,0.2; 0.75,0.467; 1.0,1.0">
                                          <p:stCondLst>
                                            <p:cond delay="0"/>
                                          </p:stCondLst>
                                        </p:cTn>
                                        <p:tgtEl>
                                          <p:spTgt spid="117"/>
                                        </p:tgtEl>
                                        <p:attrNameLst>
                                          <p:attrName>ppt_y</p:attrName>
                                        </p:attrNameLst>
                                      </p:cBhvr>
                                      <p:tavLst>
                                        <p:tav tm="0" fmla="#ppt_y-sin(pi*$)/3">
                                          <p:val>
                                            <p:fltVal val="0.5"/>
                                          </p:val>
                                        </p:tav>
                                        <p:tav tm="100000">
                                          <p:val>
                                            <p:fltVal val="1"/>
                                          </p:val>
                                        </p:tav>
                                      </p:tavLst>
                                    </p:anim>
                                    <p:anim calcmode="lin" valueType="num">
                                      <p:cBhvr>
                                        <p:cTn id="164" dur="664" tmFilter="0, 0; 0.125,0.2665; 0.25,0.4; 0.375,0.465; 0.5,0.5;  0.625,0.535; 0.75,0.6; 0.875,0.7335; 1,1">
                                          <p:stCondLst>
                                            <p:cond delay="664"/>
                                          </p:stCondLst>
                                        </p:cTn>
                                        <p:tgtEl>
                                          <p:spTgt spid="117"/>
                                        </p:tgtEl>
                                        <p:attrNameLst>
                                          <p:attrName>ppt_y</p:attrName>
                                        </p:attrNameLst>
                                      </p:cBhvr>
                                      <p:tavLst>
                                        <p:tav tm="0" fmla="#ppt_y-sin(pi*$)/9">
                                          <p:val>
                                            <p:fltVal val="0"/>
                                          </p:val>
                                        </p:tav>
                                        <p:tav tm="100000">
                                          <p:val>
                                            <p:fltVal val="1"/>
                                          </p:val>
                                        </p:tav>
                                      </p:tavLst>
                                    </p:anim>
                                    <p:anim calcmode="lin" valueType="num">
                                      <p:cBhvr>
                                        <p:cTn id="165" dur="332" tmFilter="0, 0; 0.125,0.2665; 0.25,0.4; 0.375,0.465; 0.5,0.5;  0.625,0.535; 0.75,0.6; 0.875,0.7335; 1,1">
                                          <p:stCondLst>
                                            <p:cond delay="1324"/>
                                          </p:stCondLst>
                                        </p:cTn>
                                        <p:tgtEl>
                                          <p:spTgt spid="117"/>
                                        </p:tgtEl>
                                        <p:attrNameLst>
                                          <p:attrName>ppt_y</p:attrName>
                                        </p:attrNameLst>
                                      </p:cBhvr>
                                      <p:tavLst>
                                        <p:tav tm="0" fmla="#ppt_y-sin(pi*$)/27">
                                          <p:val>
                                            <p:fltVal val="0"/>
                                          </p:val>
                                        </p:tav>
                                        <p:tav tm="100000">
                                          <p:val>
                                            <p:fltVal val="1"/>
                                          </p:val>
                                        </p:tav>
                                      </p:tavLst>
                                    </p:anim>
                                    <p:anim calcmode="lin" valueType="num">
                                      <p:cBhvr>
                                        <p:cTn id="166" dur="164" tmFilter="0, 0; 0.125,0.2665; 0.25,0.4; 0.375,0.465; 0.5,0.5;  0.625,0.535; 0.75,0.6; 0.875,0.7335; 1,1">
                                          <p:stCondLst>
                                            <p:cond delay="1656"/>
                                          </p:stCondLst>
                                        </p:cTn>
                                        <p:tgtEl>
                                          <p:spTgt spid="117"/>
                                        </p:tgtEl>
                                        <p:attrNameLst>
                                          <p:attrName>ppt_y</p:attrName>
                                        </p:attrNameLst>
                                      </p:cBhvr>
                                      <p:tavLst>
                                        <p:tav tm="0" fmla="#ppt_y-sin(pi*$)/81">
                                          <p:val>
                                            <p:fltVal val="0"/>
                                          </p:val>
                                        </p:tav>
                                        <p:tav tm="100000">
                                          <p:val>
                                            <p:fltVal val="1"/>
                                          </p:val>
                                        </p:tav>
                                      </p:tavLst>
                                    </p:anim>
                                    <p:animScale>
                                      <p:cBhvr>
                                        <p:cTn id="167" dur="26">
                                          <p:stCondLst>
                                            <p:cond delay="650"/>
                                          </p:stCondLst>
                                        </p:cTn>
                                        <p:tgtEl>
                                          <p:spTgt spid="117"/>
                                        </p:tgtEl>
                                      </p:cBhvr>
                                      <p:to x="100000" y="60000"/>
                                    </p:animScale>
                                    <p:animScale>
                                      <p:cBhvr>
                                        <p:cTn id="168" dur="166" decel="50000">
                                          <p:stCondLst>
                                            <p:cond delay="676"/>
                                          </p:stCondLst>
                                        </p:cTn>
                                        <p:tgtEl>
                                          <p:spTgt spid="117"/>
                                        </p:tgtEl>
                                      </p:cBhvr>
                                      <p:to x="100000" y="100000"/>
                                    </p:animScale>
                                    <p:animScale>
                                      <p:cBhvr>
                                        <p:cTn id="169" dur="26">
                                          <p:stCondLst>
                                            <p:cond delay="1312"/>
                                          </p:stCondLst>
                                        </p:cTn>
                                        <p:tgtEl>
                                          <p:spTgt spid="117"/>
                                        </p:tgtEl>
                                      </p:cBhvr>
                                      <p:to x="100000" y="80000"/>
                                    </p:animScale>
                                    <p:animScale>
                                      <p:cBhvr>
                                        <p:cTn id="170" dur="166" decel="50000">
                                          <p:stCondLst>
                                            <p:cond delay="1338"/>
                                          </p:stCondLst>
                                        </p:cTn>
                                        <p:tgtEl>
                                          <p:spTgt spid="117"/>
                                        </p:tgtEl>
                                      </p:cBhvr>
                                      <p:to x="100000" y="100000"/>
                                    </p:animScale>
                                    <p:animScale>
                                      <p:cBhvr>
                                        <p:cTn id="171" dur="26">
                                          <p:stCondLst>
                                            <p:cond delay="1642"/>
                                          </p:stCondLst>
                                        </p:cTn>
                                        <p:tgtEl>
                                          <p:spTgt spid="117"/>
                                        </p:tgtEl>
                                      </p:cBhvr>
                                      <p:to x="100000" y="90000"/>
                                    </p:animScale>
                                    <p:animScale>
                                      <p:cBhvr>
                                        <p:cTn id="172" dur="166" decel="50000">
                                          <p:stCondLst>
                                            <p:cond delay="1668"/>
                                          </p:stCondLst>
                                        </p:cTn>
                                        <p:tgtEl>
                                          <p:spTgt spid="117"/>
                                        </p:tgtEl>
                                      </p:cBhvr>
                                      <p:to x="100000" y="100000"/>
                                    </p:animScale>
                                    <p:animScale>
                                      <p:cBhvr>
                                        <p:cTn id="173" dur="26">
                                          <p:stCondLst>
                                            <p:cond delay="1808"/>
                                          </p:stCondLst>
                                        </p:cTn>
                                        <p:tgtEl>
                                          <p:spTgt spid="117"/>
                                        </p:tgtEl>
                                      </p:cBhvr>
                                      <p:to x="100000" y="95000"/>
                                    </p:animScale>
                                    <p:animScale>
                                      <p:cBhvr>
                                        <p:cTn id="174" dur="166" decel="50000">
                                          <p:stCondLst>
                                            <p:cond delay="1834"/>
                                          </p:stCondLst>
                                        </p:cTn>
                                        <p:tgtEl>
                                          <p:spTgt spid="117"/>
                                        </p:tgtEl>
                                      </p:cBhvr>
                                      <p:to x="100000" y="100000"/>
                                    </p:animScale>
                                  </p:childTnLst>
                                </p:cTn>
                              </p:par>
                            </p:childTnLst>
                          </p:cTn>
                        </p:par>
                      </p:childTnLst>
                    </p:cTn>
                  </p:par>
                  <p:par>
                    <p:cTn id="175" fill="hold">
                      <p:stCondLst>
                        <p:cond delay="indefinite"/>
                      </p:stCondLst>
                      <p:childTnLst>
                        <p:par>
                          <p:cTn id="176" fill="hold">
                            <p:stCondLst>
                              <p:cond delay="0"/>
                            </p:stCondLst>
                            <p:childTnLst>
                              <p:par>
                                <p:cTn id="177" presetID="22" presetClass="entr" presetSubtype="1" fill="hold" nodeType="click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wipe(up)">
                                      <p:cBhvr>
                                        <p:cTn id="179" dur="500"/>
                                        <p:tgtEl>
                                          <p:spTgt spid="40"/>
                                        </p:tgtEl>
                                      </p:cBhvr>
                                    </p:animEffect>
                                  </p:childTnLst>
                                </p:cTn>
                              </p:par>
                              <p:par>
                                <p:cTn id="180" presetID="22" presetClass="entr" presetSubtype="1" fill="hold" grpId="0" nodeType="withEffect">
                                  <p:stCondLst>
                                    <p:cond delay="0"/>
                                  </p:stCondLst>
                                  <p:childTnLst>
                                    <p:set>
                                      <p:cBhvr>
                                        <p:cTn id="181" dur="1" fill="hold">
                                          <p:stCondLst>
                                            <p:cond delay="0"/>
                                          </p:stCondLst>
                                        </p:cTn>
                                        <p:tgtEl>
                                          <p:spTgt spid="83981"/>
                                        </p:tgtEl>
                                        <p:attrNameLst>
                                          <p:attrName>style.visibility</p:attrName>
                                        </p:attrNameLst>
                                      </p:cBhvr>
                                      <p:to>
                                        <p:strVal val="visible"/>
                                      </p:to>
                                    </p:set>
                                    <p:animEffect transition="in" filter="wipe(up)">
                                      <p:cBhvr>
                                        <p:cTn id="182" dur="500"/>
                                        <p:tgtEl>
                                          <p:spTgt spid="83981"/>
                                        </p:tgtEl>
                                      </p:cBhvr>
                                    </p:animEffect>
                                  </p:childTnLst>
                                </p:cTn>
                              </p:par>
                              <p:par>
                                <p:cTn id="183" presetID="22" presetClass="entr" presetSubtype="1" fill="hold" grpId="0" nodeType="withEffect">
                                  <p:stCondLst>
                                    <p:cond delay="0"/>
                                  </p:stCondLst>
                                  <p:childTnLst>
                                    <p:set>
                                      <p:cBhvr>
                                        <p:cTn id="184" dur="1" fill="hold">
                                          <p:stCondLst>
                                            <p:cond delay="0"/>
                                          </p:stCondLst>
                                        </p:cTn>
                                        <p:tgtEl>
                                          <p:spTgt spid="83998"/>
                                        </p:tgtEl>
                                        <p:attrNameLst>
                                          <p:attrName>style.visibility</p:attrName>
                                        </p:attrNameLst>
                                      </p:cBhvr>
                                      <p:to>
                                        <p:strVal val="visible"/>
                                      </p:to>
                                    </p:set>
                                    <p:animEffect transition="in" filter="wipe(up)">
                                      <p:cBhvr>
                                        <p:cTn id="185" dur="500"/>
                                        <p:tgtEl>
                                          <p:spTgt spid="83998"/>
                                        </p:tgtEl>
                                      </p:cBhvr>
                                    </p:animEffect>
                                  </p:childTnLst>
                                </p:cTn>
                              </p:par>
                              <p:par>
                                <p:cTn id="186" presetID="22" presetClass="entr" presetSubtype="1" fill="hold" grpId="0" nodeType="withEffect">
                                  <p:stCondLst>
                                    <p:cond delay="0"/>
                                  </p:stCondLst>
                                  <p:childTnLst>
                                    <p:set>
                                      <p:cBhvr>
                                        <p:cTn id="187" dur="1" fill="hold">
                                          <p:stCondLst>
                                            <p:cond delay="0"/>
                                          </p:stCondLst>
                                        </p:cTn>
                                        <p:tgtEl>
                                          <p:spTgt spid="83983"/>
                                        </p:tgtEl>
                                        <p:attrNameLst>
                                          <p:attrName>style.visibility</p:attrName>
                                        </p:attrNameLst>
                                      </p:cBhvr>
                                      <p:to>
                                        <p:strVal val="visible"/>
                                      </p:to>
                                    </p:set>
                                    <p:animEffect transition="in" filter="wipe(up)">
                                      <p:cBhvr>
                                        <p:cTn id="188" dur="500"/>
                                        <p:tgtEl>
                                          <p:spTgt spid="83983"/>
                                        </p:tgtEl>
                                      </p:cBhvr>
                                    </p:animEffect>
                                  </p:childTnLst>
                                </p:cTn>
                              </p:par>
                              <p:par>
                                <p:cTn id="189" presetID="22" presetClass="entr" presetSubtype="1" fill="hold" grpId="0" nodeType="withEffect">
                                  <p:stCondLst>
                                    <p:cond delay="0"/>
                                  </p:stCondLst>
                                  <p:childTnLst>
                                    <p:set>
                                      <p:cBhvr>
                                        <p:cTn id="190" dur="1" fill="hold">
                                          <p:stCondLst>
                                            <p:cond delay="0"/>
                                          </p:stCondLst>
                                        </p:cTn>
                                        <p:tgtEl>
                                          <p:spTgt spid="83982"/>
                                        </p:tgtEl>
                                        <p:attrNameLst>
                                          <p:attrName>style.visibility</p:attrName>
                                        </p:attrNameLst>
                                      </p:cBhvr>
                                      <p:to>
                                        <p:strVal val="visible"/>
                                      </p:to>
                                    </p:set>
                                    <p:animEffect transition="in" filter="wipe(up)">
                                      <p:cBhvr>
                                        <p:cTn id="191" dur="500"/>
                                        <p:tgtEl>
                                          <p:spTgt spid="83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81" grpId="0"/>
      <p:bldP spid="83982" grpId="0"/>
      <p:bldP spid="83983" grpId="0"/>
      <p:bldP spid="83984" grpId="0" animBg="1"/>
      <p:bldP spid="83985" grpId="0" animBg="1"/>
      <p:bldP spid="83987" grpId="0"/>
      <p:bldP spid="83990" grpId="0"/>
      <p:bldP spid="83995" grpId="0" animBg="1"/>
      <p:bldP spid="83996" grpId="0" animBg="1"/>
      <p:bldP spid="83998" grpId="0"/>
      <p:bldP spid="84001" grpId="0" animBg="1"/>
      <p:bldP spid="84002" grpId="0" animBg="1"/>
      <p:bldP spid="84003" grpId="0" animBg="1"/>
      <p:bldP spid="84004" grpId="0" animBg="1"/>
      <p:bldP spid="83992" grpId="0" animBg="1"/>
      <p:bldP spid="83993" grpId="0" animBg="1"/>
      <p:bldP spid="2" grpId="0" animBg="1"/>
      <p:bldP spid="55" grpId="0" animBg="1"/>
      <p:bldP spid="83994" grpId="0" animBg="1"/>
      <p:bldP spid="68" grpId="0" animBg="1"/>
      <p:bldP spid="76" grpId="0" animBg="1"/>
      <p:bldP spid="84" grpId="0"/>
      <p:bldP spid="67" grpId="0" animBg="1"/>
      <p:bldP spid="83978" grpId="0" animBg="1"/>
      <p:bldP spid="117" grpId="0"/>
      <p:bldP spid="83970"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1" name="Line 3"/>
          <p:cNvSpPr>
            <a:spLocks noChangeShapeType="1"/>
          </p:cNvSpPr>
          <p:nvPr/>
        </p:nvSpPr>
        <p:spPr bwMode="auto">
          <a:xfrm>
            <a:off x="5180314" y="1727875"/>
            <a:ext cx="1562048" cy="697827"/>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72" name="Line 4"/>
          <p:cNvSpPr>
            <a:spLocks noChangeShapeType="1"/>
          </p:cNvSpPr>
          <p:nvPr/>
        </p:nvSpPr>
        <p:spPr bwMode="auto">
          <a:xfrm>
            <a:off x="6552662" y="2463711"/>
            <a:ext cx="814754"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73" name="AutoShape 5"/>
          <p:cNvSpPr>
            <a:spLocks noChangeArrowheads="1"/>
          </p:cNvSpPr>
          <p:nvPr/>
        </p:nvSpPr>
        <p:spPr bwMode="auto">
          <a:xfrm>
            <a:off x="6037827" y="1332210"/>
            <a:ext cx="1184031" cy="586154"/>
          </a:xfrm>
          <a:prstGeom prst="roundRect">
            <a:avLst>
              <a:gd name="adj" fmla="val 16033"/>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Validate</a:t>
            </a:r>
          </a:p>
          <a:p>
            <a:pPr algn="ctr"/>
            <a:r>
              <a:rPr lang="en-AU" altLang="en-US" sz="1662" b="1" dirty="0"/>
              <a:t>Card</a:t>
            </a:r>
          </a:p>
        </p:txBody>
      </p:sp>
      <p:sp>
        <p:nvSpPr>
          <p:cNvPr id="83974" name="Line 6"/>
          <p:cNvSpPr>
            <a:spLocks noChangeShapeType="1"/>
          </p:cNvSpPr>
          <p:nvPr/>
        </p:nvSpPr>
        <p:spPr bwMode="auto">
          <a:xfrm flipH="1">
            <a:off x="6266074" y="2487159"/>
            <a:ext cx="578199" cy="283346"/>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76" name="Line 8"/>
          <p:cNvSpPr>
            <a:spLocks noChangeShapeType="1"/>
          </p:cNvSpPr>
          <p:nvPr/>
        </p:nvSpPr>
        <p:spPr bwMode="auto">
          <a:xfrm>
            <a:off x="7172521" y="2487158"/>
            <a:ext cx="616488" cy="326028"/>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77" name="Line 9"/>
          <p:cNvSpPr>
            <a:spLocks noChangeShapeType="1"/>
          </p:cNvSpPr>
          <p:nvPr/>
        </p:nvSpPr>
        <p:spPr bwMode="auto">
          <a:xfrm flipH="1">
            <a:off x="7241392" y="3236400"/>
            <a:ext cx="642572" cy="384966"/>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78" name="AutoShape 10"/>
          <p:cNvSpPr>
            <a:spLocks noChangeArrowheads="1"/>
          </p:cNvSpPr>
          <p:nvPr/>
        </p:nvSpPr>
        <p:spPr bwMode="auto">
          <a:xfrm>
            <a:off x="7789008" y="2718778"/>
            <a:ext cx="1184031" cy="586154"/>
          </a:xfrm>
          <a:prstGeom prst="roundRect">
            <a:avLst>
              <a:gd name="adj" fmla="val 1831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Eject</a:t>
            </a:r>
          </a:p>
          <a:p>
            <a:pPr algn="ctr"/>
            <a:r>
              <a:rPr lang="en-AU" altLang="en-US" sz="1662" b="1" dirty="0"/>
              <a:t>Card</a:t>
            </a:r>
          </a:p>
        </p:txBody>
      </p:sp>
      <p:sp>
        <p:nvSpPr>
          <p:cNvPr id="83984" name="Line 16"/>
          <p:cNvSpPr>
            <a:spLocks noChangeShapeType="1"/>
          </p:cNvSpPr>
          <p:nvPr/>
        </p:nvSpPr>
        <p:spPr bwMode="auto">
          <a:xfrm flipH="1">
            <a:off x="7221857" y="1625287"/>
            <a:ext cx="611066" cy="0"/>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85" name="Line 17"/>
          <p:cNvSpPr>
            <a:spLocks noChangeShapeType="1"/>
          </p:cNvSpPr>
          <p:nvPr/>
        </p:nvSpPr>
        <p:spPr bwMode="auto">
          <a:xfrm>
            <a:off x="8344341" y="913112"/>
            <a:ext cx="0" cy="407377"/>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3986" name="AutoShape 18"/>
          <p:cNvSpPr>
            <a:spLocks noChangeArrowheads="1"/>
          </p:cNvSpPr>
          <p:nvPr/>
        </p:nvSpPr>
        <p:spPr bwMode="auto">
          <a:xfrm>
            <a:off x="7752326" y="1332210"/>
            <a:ext cx="1184031" cy="586154"/>
          </a:xfrm>
          <a:prstGeom prst="roundRect">
            <a:avLst>
              <a:gd name="adj" fmla="val 20108"/>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Receive</a:t>
            </a:r>
          </a:p>
          <a:p>
            <a:pPr algn="ctr"/>
            <a:r>
              <a:rPr lang="en-AU" altLang="en-US" sz="1662" b="1" dirty="0"/>
              <a:t>Card</a:t>
            </a:r>
          </a:p>
        </p:txBody>
      </p:sp>
      <p:sp>
        <p:nvSpPr>
          <p:cNvPr id="83987" name="Rectangle 19"/>
          <p:cNvSpPr>
            <a:spLocks noChangeArrowheads="1"/>
          </p:cNvSpPr>
          <p:nvPr/>
        </p:nvSpPr>
        <p:spPr bwMode="auto">
          <a:xfrm>
            <a:off x="4874114" y="2033777"/>
            <a:ext cx="1181783" cy="2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292" b="1" dirty="0">
                <a:latin typeface="Book Antiqua" panose="02040602050305030304" pitchFamily="18" charset="0"/>
              </a:rPr>
              <a:t>[invalid card]</a:t>
            </a:r>
          </a:p>
        </p:txBody>
      </p:sp>
      <p:sp>
        <p:nvSpPr>
          <p:cNvPr id="83990" name="Rectangle 22"/>
          <p:cNvSpPr>
            <a:spLocks noChangeArrowheads="1"/>
          </p:cNvSpPr>
          <p:nvPr/>
        </p:nvSpPr>
        <p:spPr bwMode="auto">
          <a:xfrm>
            <a:off x="2275123" y="1369008"/>
            <a:ext cx="1026292" cy="2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292" b="1" dirty="0">
                <a:latin typeface="Book Antiqua" panose="02040602050305030304" pitchFamily="18" charset="0"/>
              </a:rPr>
              <a:t>[valid card]</a:t>
            </a:r>
          </a:p>
        </p:txBody>
      </p:sp>
      <p:sp>
        <p:nvSpPr>
          <p:cNvPr id="83991" name="AutoShape 23"/>
          <p:cNvSpPr>
            <a:spLocks noChangeArrowheads="1"/>
          </p:cNvSpPr>
          <p:nvPr/>
        </p:nvSpPr>
        <p:spPr bwMode="auto">
          <a:xfrm>
            <a:off x="3040763" y="1989605"/>
            <a:ext cx="1184031" cy="586154"/>
          </a:xfrm>
          <a:prstGeom prst="roundRect">
            <a:avLst>
              <a:gd name="adj" fmla="val 1975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Validate</a:t>
            </a:r>
          </a:p>
          <a:p>
            <a:pPr algn="ctr"/>
            <a:r>
              <a:rPr lang="en-AU" altLang="en-US" sz="1662" b="1" dirty="0"/>
              <a:t>PIN</a:t>
            </a:r>
          </a:p>
        </p:txBody>
      </p:sp>
      <p:sp>
        <p:nvSpPr>
          <p:cNvPr id="83999" name="Line 31"/>
          <p:cNvSpPr>
            <a:spLocks noChangeShapeType="1"/>
          </p:cNvSpPr>
          <p:nvPr/>
        </p:nvSpPr>
        <p:spPr bwMode="auto">
          <a:xfrm>
            <a:off x="1277906" y="1859549"/>
            <a:ext cx="1771353" cy="457083"/>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nvGrpSpPr>
          <p:cNvPr id="84006" name="Group 38"/>
          <p:cNvGrpSpPr>
            <a:grpSpLocks/>
          </p:cNvGrpSpPr>
          <p:nvPr/>
        </p:nvGrpSpPr>
        <p:grpSpPr bwMode="auto">
          <a:xfrm>
            <a:off x="6822394" y="3993795"/>
            <a:ext cx="293077" cy="293077"/>
            <a:chOff x="3781" y="4070"/>
            <a:chExt cx="200" cy="200"/>
          </a:xfrm>
        </p:grpSpPr>
        <p:sp>
          <p:nvSpPr>
            <p:cNvPr id="84007" name="Oval 39"/>
            <p:cNvSpPr>
              <a:spLocks noChangeArrowheads="1"/>
            </p:cNvSpPr>
            <p:nvPr/>
          </p:nvSpPr>
          <p:spPr bwMode="auto">
            <a:xfrm>
              <a:off x="3813" y="4102"/>
              <a:ext cx="136" cy="136"/>
            </a:xfrm>
            <a:prstGeom prst="ellipse">
              <a:avLst/>
            </a:prstGeom>
            <a:solidFill>
              <a:schemeClr val="accent1">
                <a:lumMod val="75000"/>
              </a:scheme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4008" name="Oval 40"/>
            <p:cNvSpPr>
              <a:spLocks noChangeArrowheads="1"/>
            </p:cNvSpPr>
            <p:nvPr/>
          </p:nvSpPr>
          <p:spPr bwMode="auto">
            <a:xfrm>
              <a:off x="3781" y="4070"/>
              <a:ext cx="200" cy="2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84009" name="Line 41"/>
          <p:cNvSpPr>
            <a:spLocks noChangeShapeType="1"/>
          </p:cNvSpPr>
          <p:nvPr/>
        </p:nvSpPr>
        <p:spPr bwMode="auto">
          <a:xfrm>
            <a:off x="6552662" y="3665326"/>
            <a:ext cx="814754"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4010" name="Line 42"/>
          <p:cNvSpPr>
            <a:spLocks noChangeShapeType="1"/>
          </p:cNvSpPr>
          <p:nvPr/>
        </p:nvSpPr>
        <p:spPr bwMode="auto">
          <a:xfrm>
            <a:off x="6152317" y="3289945"/>
            <a:ext cx="482007" cy="331421"/>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84011" name="Line 43"/>
          <p:cNvSpPr>
            <a:spLocks noChangeShapeType="1"/>
          </p:cNvSpPr>
          <p:nvPr/>
        </p:nvSpPr>
        <p:spPr bwMode="auto">
          <a:xfrm>
            <a:off x="6968608" y="3672447"/>
            <a:ext cx="0" cy="3238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44" name="Flowchart: Decision 43"/>
          <p:cNvSpPr/>
          <p:nvPr/>
        </p:nvSpPr>
        <p:spPr bwMode="auto">
          <a:xfrm>
            <a:off x="5017567" y="1522260"/>
            <a:ext cx="334289" cy="206056"/>
          </a:xfrm>
          <a:prstGeom prst="flowChartDecision">
            <a:avLst/>
          </a:prstGeom>
          <a:solidFill>
            <a:schemeClr val="bg1"/>
          </a:solidFill>
          <a:ln w="12700" cap="flat" cmpd="sng" algn="ctr">
            <a:solidFill>
              <a:schemeClr val="tx1"/>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algn="ctr" defTabSz="844083"/>
            <a:endParaRPr lang="en-AU" sz="2215">
              <a:solidFill>
                <a:schemeClr val="bg2"/>
              </a:solidFill>
              <a:latin typeface="Arial" panose="020B0604020202020204" pitchFamily="34" charset="0"/>
            </a:endParaRPr>
          </a:p>
        </p:txBody>
      </p:sp>
      <p:cxnSp>
        <p:nvCxnSpPr>
          <p:cNvPr id="3" name="Straight Arrow Connector 2"/>
          <p:cNvCxnSpPr>
            <a:cxnSpLocks/>
            <a:stCxn id="83973" idx="1"/>
            <a:endCxn id="44" idx="3"/>
          </p:cNvCxnSpPr>
          <p:nvPr/>
        </p:nvCxnSpPr>
        <p:spPr bwMode="auto">
          <a:xfrm flipH="1">
            <a:off x="5351856" y="1625288"/>
            <a:ext cx="685971" cy="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p:cNvCxnSpPr>
            <a:cxnSpLocks/>
            <a:stCxn id="44" idx="1"/>
            <a:endCxn id="83988" idx="3"/>
          </p:cNvCxnSpPr>
          <p:nvPr/>
        </p:nvCxnSpPr>
        <p:spPr bwMode="auto">
          <a:xfrm flipH="1" flipV="1">
            <a:off x="1352361" y="1625288"/>
            <a:ext cx="3665206" cy="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88" name="AutoShape 20"/>
          <p:cNvSpPr>
            <a:spLocks noChangeArrowheads="1"/>
          </p:cNvSpPr>
          <p:nvPr/>
        </p:nvSpPr>
        <p:spPr bwMode="auto">
          <a:xfrm>
            <a:off x="168330" y="1332210"/>
            <a:ext cx="1184031" cy="586154"/>
          </a:xfrm>
          <a:prstGeom prst="roundRect">
            <a:avLst>
              <a:gd name="adj" fmla="val 1831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Ask for</a:t>
            </a:r>
          </a:p>
          <a:p>
            <a:pPr algn="ctr"/>
            <a:r>
              <a:rPr lang="en-AU" altLang="en-US" sz="1662" b="1" dirty="0"/>
              <a:t>PIN</a:t>
            </a:r>
          </a:p>
        </p:txBody>
      </p:sp>
      <p:sp>
        <p:nvSpPr>
          <p:cNvPr id="54" name="Flowchart: Decision 53"/>
          <p:cNvSpPr/>
          <p:nvPr/>
        </p:nvSpPr>
        <p:spPr bwMode="auto">
          <a:xfrm>
            <a:off x="3465634" y="2893840"/>
            <a:ext cx="334289" cy="206056"/>
          </a:xfrm>
          <a:prstGeom prst="flowChartDecision">
            <a:avLst/>
          </a:prstGeom>
          <a:solidFill>
            <a:schemeClr val="bg1"/>
          </a:solidFill>
          <a:ln w="12700" cap="flat" cmpd="sng" algn="ctr">
            <a:solidFill>
              <a:schemeClr val="tx1"/>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algn="ctr" defTabSz="844083"/>
            <a:endParaRPr lang="en-AU" sz="2215">
              <a:solidFill>
                <a:schemeClr val="bg2"/>
              </a:solidFill>
              <a:latin typeface="Arial" panose="020B0604020202020204" pitchFamily="34" charset="0"/>
            </a:endParaRPr>
          </a:p>
        </p:txBody>
      </p:sp>
      <p:cxnSp>
        <p:nvCxnSpPr>
          <p:cNvPr id="11" name="Straight Arrow Connector 10"/>
          <p:cNvCxnSpPr>
            <a:stCxn id="83991" idx="2"/>
            <a:endCxn id="54" idx="0"/>
          </p:cNvCxnSpPr>
          <p:nvPr/>
        </p:nvCxnSpPr>
        <p:spPr bwMode="auto">
          <a:xfrm>
            <a:off x="3632778" y="2575760"/>
            <a:ext cx="0" cy="318080"/>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AutoShape 20"/>
          <p:cNvSpPr>
            <a:spLocks noChangeArrowheads="1"/>
          </p:cNvSpPr>
          <p:nvPr/>
        </p:nvSpPr>
        <p:spPr bwMode="auto">
          <a:xfrm>
            <a:off x="184580" y="2703790"/>
            <a:ext cx="1184031" cy="586154"/>
          </a:xfrm>
          <a:prstGeom prst="roundRect">
            <a:avLst>
              <a:gd name="adj" fmla="val 1831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Wrong</a:t>
            </a:r>
          </a:p>
          <a:p>
            <a:pPr algn="ctr"/>
            <a:r>
              <a:rPr lang="en-AU" altLang="en-US" sz="1662" b="1" dirty="0"/>
              <a:t>PIN </a:t>
            </a:r>
            <a:r>
              <a:rPr lang="en-AU" altLang="en-US" sz="1662" b="1" dirty="0" err="1"/>
              <a:t>Msg</a:t>
            </a:r>
            <a:endParaRPr lang="en-AU" altLang="en-US" sz="1662" b="1" dirty="0"/>
          </a:p>
        </p:txBody>
      </p:sp>
      <p:cxnSp>
        <p:nvCxnSpPr>
          <p:cNvPr id="13" name="Straight Arrow Connector 12"/>
          <p:cNvCxnSpPr>
            <a:stCxn id="54" idx="1"/>
          </p:cNvCxnSpPr>
          <p:nvPr/>
        </p:nvCxnSpPr>
        <p:spPr bwMode="auto">
          <a:xfrm flipH="1" flipV="1">
            <a:off x="1368612" y="2996868"/>
            <a:ext cx="2097023" cy="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cxnSpLocks/>
            <a:stCxn id="57" idx="0"/>
          </p:cNvCxnSpPr>
          <p:nvPr/>
        </p:nvCxnSpPr>
        <p:spPr bwMode="auto">
          <a:xfrm flipV="1">
            <a:off x="776596" y="1913745"/>
            <a:ext cx="0" cy="790045"/>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Rectangle 19"/>
          <p:cNvSpPr>
            <a:spLocks noChangeArrowheads="1"/>
          </p:cNvSpPr>
          <p:nvPr/>
        </p:nvSpPr>
        <p:spPr bwMode="auto">
          <a:xfrm>
            <a:off x="1301499" y="2728249"/>
            <a:ext cx="2303885" cy="2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292" b="1" dirty="0">
                <a:latin typeface="Book Antiqua" panose="02040602050305030304" pitchFamily="18" charset="0"/>
              </a:rPr>
              <a:t>[invalid PIN &amp; &lt; 3 attempts]</a:t>
            </a:r>
          </a:p>
        </p:txBody>
      </p:sp>
      <p:sp>
        <p:nvSpPr>
          <p:cNvPr id="63" name="Line 4"/>
          <p:cNvSpPr>
            <a:spLocks noChangeShapeType="1"/>
          </p:cNvSpPr>
          <p:nvPr/>
        </p:nvSpPr>
        <p:spPr bwMode="auto">
          <a:xfrm>
            <a:off x="3225401" y="4955250"/>
            <a:ext cx="814754"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cxnSp>
        <p:nvCxnSpPr>
          <p:cNvPr id="17" name="Straight Arrow Connector 16"/>
          <p:cNvCxnSpPr>
            <a:cxnSpLocks/>
            <a:stCxn id="54" idx="2"/>
          </p:cNvCxnSpPr>
          <p:nvPr/>
        </p:nvCxnSpPr>
        <p:spPr bwMode="auto">
          <a:xfrm>
            <a:off x="3632778" y="3099895"/>
            <a:ext cx="0" cy="1822706"/>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ectangle 19"/>
          <p:cNvSpPr>
            <a:spLocks noChangeArrowheads="1"/>
          </p:cNvSpPr>
          <p:nvPr/>
        </p:nvSpPr>
        <p:spPr bwMode="auto">
          <a:xfrm>
            <a:off x="2023756" y="3248075"/>
            <a:ext cx="1673906" cy="2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292" b="1" dirty="0">
                <a:latin typeface="Book Antiqua" panose="02040602050305030304" pitchFamily="18" charset="0"/>
              </a:rPr>
              <a:t>[too many attempts]</a:t>
            </a:r>
          </a:p>
        </p:txBody>
      </p:sp>
      <p:sp>
        <p:nvSpPr>
          <p:cNvPr id="68" name="AutoShape 20"/>
          <p:cNvSpPr>
            <a:spLocks noChangeArrowheads="1"/>
          </p:cNvSpPr>
          <p:nvPr/>
        </p:nvSpPr>
        <p:spPr bwMode="auto">
          <a:xfrm>
            <a:off x="168330" y="5143772"/>
            <a:ext cx="1524473" cy="586154"/>
          </a:xfrm>
          <a:prstGeom prst="roundRect">
            <a:avLst>
              <a:gd name="adj" fmla="val 1831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Too Many</a:t>
            </a:r>
          </a:p>
          <a:p>
            <a:pPr algn="ctr"/>
            <a:r>
              <a:rPr lang="en-AU" altLang="en-US" sz="1662" b="1" dirty="0"/>
              <a:t>Attempts </a:t>
            </a:r>
            <a:r>
              <a:rPr lang="en-AU" altLang="en-US" sz="1662" b="1" dirty="0" err="1"/>
              <a:t>Msg</a:t>
            </a:r>
            <a:endParaRPr lang="en-AU" altLang="en-US" sz="1662" b="1" dirty="0"/>
          </a:p>
        </p:txBody>
      </p:sp>
      <p:cxnSp>
        <p:nvCxnSpPr>
          <p:cNvPr id="20" name="Straight Arrow Connector 19"/>
          <p:cNvCxnSpPr>
            <a:cxnSpLocks/>
            <a:endCxn id="68" idx="3"/>
          </p:cNvCxnSpPr>
          <p:nvPr/>
        </p:nvCxnSpPr>
        <p:spPr bwMode="auto">
          <a:xfrm flipH="1">
            <a:off x="1692803" y="4982987"/>
            <a:ext cx="1725738" cy="453862"/>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AutoShape 10"/>
          <p:cNvSpPr>
            <a:spLocks noChangeArrowheads="1"/>
          </p:cNvSpPr>
          <p:nvPr/>
        </p:nvSpPr>
        <p:spPr bwMode="auto">
          <a:xfrm>
            <a:off x="6376917" y="5143772"/>
            <a:ext cx="1184031" cy="586154"/>
          </a:xfrm>
          <a:prstGeom prst="roundRect">
            <a:avLst>
              <a:gd name="adj" fmla="val 1831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662" b="1" dirty="0"/>
              <a:t>Keep</a:t>
            </a:r>
          </a:p>
          <a:p>
            <a:pPr algn="ctr"/>
            <a:r>
              <a:rPr lang="en-AU" altLang="en-US" sz="1662" b="1" dirty="0"/>
              <a:t>Card</a:t>
            </a:r>
          </a:p>
        </p:txBody>
      </p:sp>
      <p:cxnSp>
        <p:nvCxnSpPr>
          <p:cNvPr id="22" name="Straight Arrow Connector 21"/>
          <p:cNvCxnSpPr>
            <a:cxnSpLocks/>
            <a:endCxn id="71" idx="1"/>
          </p:cNvCxnSpPr>
          <p:nvPr/>
        </p:nvCxnSpPr>
        <p:spPr bwMode="auto">
          <a:xfrm>
            <a:off x="3799923" y="4950338"/>
            <a:ext cx="2576994" cy="486512"/>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AutoShape 23"/>
          <p:cNvSpPr>
            <a:spLocks noChangeArrowheads="1"/>
          </p:cNvSpPr>
          <p:nvPr/>
        </p:nvSpPr>
        <p:spPr bwMode="auto">
          <a:xfrm>
            <a:off x="3972395" y="3847256"/>
            <a:ext cx="1184031" cy="586154"/>
          </a:xfrm>
          <a:prstGeom prst="roundRect">
            <a:avLst>
              <a:gd name="adj" fmla="val 1975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527" tIns="41031" rIns="83527" bIns="41031" anchor="ctr"/>
          <a:lstStyle/>
          <a:p>
            <a:pPr algn="ctr"/>
            <a:r>
              <a:rPr lang="en-AU" altLang="en-US" sz="1662" b="1" dirty="0"/>
              <a:t>User Identified</a:t>
            </a:r>
          </a:p>
        </p:txBody>
      </p:sp>
      <p:cxnSp>
        <p:nvCxnSpPr>
          <p:cNvPr id="31" name="Straight Connector 30"/>
          <p:cNvCxnSpPr>
            <a:cxnSpLocks/>
          </p:cNvCxnSpPr>
          <p:nvPr/>
        </p:nvCxnSpPr>
        <p:spPr bwMode="auto">
          <a:xfrm>
            <a:off x="3799923" y="2996867"/>
            <a:ext cx="76448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13" name="Straight Arrow Connector 84012"/>
          <p:cNvCxnSpPr>
            <a:cxnSpLocks/>
            <a:stCxn id="79" idx="0"/>
          </p:cNvCxnSpPr>
          <p:nvPr/>
        </p:nvCxnSpPr>
        <p:spPr bwMode="auto">
          <a:xfrm flipV="1">
            <a:off x="4564410" y="2996868"/>
            <a:ext cx="0" cy="850389"/>
          </a:xfrm>
          <a:prstGeom prst="straightConnector1">
            <a:avLst/>
          </a:prstGeom>
          <a:solidFill>
            <a:schemeClr val="accent1"/>
          </a:solidFill>
          <a:ln w="12700" cap="flat" cmpd="sng" algn="ctr">
            <a:solidFill>
              <a:schemeClr val="tx1"/>
            </a:solidFill>
            <a:prstDash val="solid"/>
            <a:round/>
            <a:headEnd type="arrow"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ectangle 19"/>
          <p:cNvSpPr>
            <a:spLocks noChangeArrowheads="1"/>
          </p:cNvSpPr>
          <p:nvPr/>
        </p:nvSpPr>
        <p:spPr bwMode="auto">
          <a:xfrm>
            <a:off x="3732008" y="2728249"/>
            <a:ext cx="1007056" cy="2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292" b="1" dirty="0">
                <a:latin typeface="Book Antiqua" panose="02040602050305030304" pitchFamily="18" charset="0"/>
              </a:rPr>
              <a:t>[valid PIN]</a:t>
            </a:r>
          </a:p>
        </p:txBody>
      </p:sp>
      <p:cxnSp>
        <p:nvCxnSpPr>
          <p:cNvPr id="84018" name="Straight Arrow Connector 84017"/>
          <p:cNvCxnSpPr>
            <a:stCxn id="79" idx="3"/>
            <a:endCxn id="84008" idx="2"/>
          </p:cNvCxnSpPr>
          <p:nvPr/>
        </p:nvCxnSpPr>
        <p:spPr bwMode="auto">
          <a:xfrm>
            <a:off x="5156426" y="4140333"/>
            <a:ext cx="1665968" cy="0"/>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22" name="Straight Arrow Connector 84021"/>
          <p:cNvCxnSpPr>
            <a:stCxn id="71" idx="0"/>
            <a:endCxn id="84008" idx="4"/>
          </p:cNvCxnSpPr>
          <p:nvPr/>
        </p:nvCxnSpPr>
        <p:spPr bwMode="auto">
          <a:xfrm flipV="1">
            <a:off x="6968933" y="4286872"/>
            <a:ext cx="0" cy="85690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023" name="Rectangle: Rounded Corners 84022"/>
          <p:cNvSpPr/>
          <p:nvPr/>
        </p:nvSpPr>
        <p:spPr bwMode="auto">
          <a:xfrm>
            <a:off x="59084" y="436685"/>
            <a:ext cx="8997696" cy="5701753"/>
          </a:xfrm>
          <a:prstGeom prst="roundRect">
            <a:avLst>
              <a:gd name="adj" fmla="val 7636"/>
            </a:avLst>
          </a:prstGeom>
          <a:noFill/>
          <a:ln w="19050" cap="flat" cmpd="sng" algn="ctr">
            <a:solidFill>
              <a:schemeClr val="tx1"/>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algn="ctr" defTabSz="844083"/>
            <a:endParaRPr lang="en-AU" sz="2215">
              <a:solidFill>
                <a:schemeClr val="bg2"/>
              </a:solidFill>
              <a:latin typeface="Arial" panose="020B0604020202020204" pitchFamily="34" charset="0"/>
            </a:endParaRPr>
          </a:p>
        </p:txBody>
      </p:sp>
      <p:sp>
        <p:nvSpPr>
          <p:cNvPr id="84024" name="TextBox 84023"/>
          <p:cNvSpPr txBox="1"/>
          <p:nvPr/>
        </p:nvSpPr>
        <p:spPr>
          <a:xfrm>
            <a:off x="224391" y="444107"/>
            <a:ext cx="1519968" cy="376385"/>
          </a:xfrm>
          <a:prstGeom prst="rect">
            <a:avLst/>
          </a:prstGeom>
          <a:noFill/>
        </p:spPr>
        <p:txBody>
          <a:bodyPr wrap="none" rtlCol="0">
            <a:spAutoFit/>
          </a:bodyPr>
          <a:lstStyle/>
          <a:p>
            <a:r>
              <a:rPr lang="en-AU" sz="1846" b="1" dirty="0"/>
              <a:t>Identify User</a:t>
            </a:r>
          </a:p>
        </p:txBody>
      </p:sp>
      <p:sp>
        <p:nvSpPr>
          <p:cNvPr id="83975" name="AutoShape 7"/>
          <p:cNvSpPr>
            <a:spLocks noChangeArrowheads="1"/>
          </p:cNvSpPr>
          <p:nvPr/>
        </p:nvSpPr>
        <p:spPr bwMode="auto">
          <a:xfrm>
            <a:off x="5017568" y="2718778"/>
            <a:ext cx="1248507" cy="586154"/>
          </a:xfrm>
          <a:prstGeom prst="roundRect">
            <a:avLst>
              <a:gd name="adj" fmla="val 1831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527" tIns="41031" rIns="83527" bIns="41031" anchor="ctr"/>
          <a:lstStyle/>
          <a:p>
            <a:pPr algn="ctr"/>
            <a:r>
              <a:rPr lang="en-AU" altLang="en-US" sz="1662" b="1" dirty="0"/>
              <a:t>Invalid Card </a:t>
            </a:r>
            <a:r>
              <a:rPr lang="en-AU" altLang="en-US" sz="1662" b="1" dirty="0" err="1"/>
              <a:t>Msg</a:t>
            </a:r>
            <a:endParaRPr lang="en-AU" altLang="en-US" sz="1662" b="1" dirty="0"/>
          </a:p>
        </p:txBody>
      </p:sp>
      <p:sp>
        <p:nvSpPr>
          <p:cNvPr id="83970" name="Oval 2"/>
          <p:cNvSpPr>
            <a:spLocks noChangeArrowheads="1"/>
          </p:cNvSpPr>
          <p:nvPr/>
        </p:nvSpPr>
        <p:spPr bwMode="auto">
          <a:xfrm>
            <a:off x="8244695" y="748988"/>
            <a:ext cx="199292" cy="199292"/>
          </a:xfrm>
          <a:prstGeom prst="ellipse">
            <a:avLst/>
          </a:prstGeom>
          <a:solidFill>
            <a:schemeClr val="accent1">
              <a:lumMod val="75000"/>
            </a:schemeClr>
          </a:solidFill>
          <a:ln w="12700">
            <a:solidFill>
              <a:schemeClr val="tx1"/>
            </a:solidFill>
            <a:round/>
            <a:headEnd/>
            <a:tailEnd/>
          </a:ln>
          <a:effectLst/>
          <a:extLst/>
        </p:spPr>
        <p:txBody>
          <a:bodyPr wrap="none" anchor="ctr"/>
          <a:lstStyle/>
          <a:p>
            <a:endParaRPr lang="en-AU" sz="1108"/>
          </a:p>
        </p:txBody>
      </p:sp>
      <p:sp>
        <p:nvSpPr>
          <p:cNvPr id="50" name="Date Placeholder 3">
            <a:extLst>
              <a:ext uri="{FF2B5EF4-FFF2-40B4-BE49-F238E27FC236}">
                <a16:creationId xmlns:a16="http://schemas.microsoft.com/office/drawing/2014/main" id="{FCA3645F-9595-43B3-B3B2-60F444093D44}"/>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786534092"/>
      </p:ext>
    </p:extLst>
  </p:cSld>
  <p:clrMapOvr>
    <a:masterClrMapping/>
  </p:clrMapOvr>
  <p:transition spd="slow">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4023"/>
                                        </p:tgtEl>
                                        <p:attrNameLst>
                                          <p:attrName>style.visibility</p:attrName>
                                        </p:attrNameLst>
                                      </p:cBhvr>
                                      <p:to>
                                        <p:strVal val="visible"/>
                                      </p:to>
                                    </p:set>
                                    <p:animEffect transition="in" filter="wheel(1)">
                                      <p:cBhvr>
                                        <p:cTn id="7" dur="1000"/>
                                        <p:tgtEl>
                                          <p:spTgt spid="8402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4024"/>
                                        </p:tgtEl>
                                        <p:attrNameLst>
                                          <p:attrName>style.visibility</p:attrName>
                                        </p:attrNameLst>
                                      </p:cBhvr>
                                      <p:to>
                                        <p:strVal val="visible"/>
                                      </p:to>
                                    </p:set>
                                    <p:animEffect transition="in" filter="fade">
                                      <p:cBhvr>
                                        <p:cTn id="11" dur="500"/>
                                        <p:tgtEl>
                                          <p:spTgt spid="84024"/>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83970"/>
                                        </p:tgtEl>
                                        <p:attrNameLst>
                                          <p:attrName>style.visibility</p:attrName>
                                        </p:attrNameLst>
                                      </p:cBhvr>
                                      <p:to>
                                        <p:strVal val="visible"/>
                                      </p:to>
                                    </p:set>
                                    <p:anim calcmode="lin" valueType="num">
                                      <p:cBhvr>
                                        <p:cTn id="16" dur="500" fill="hold"/>
                                        <p:tgtEl>
                                          <p:spTgt spid="83970"/>
                                        </p:tgtEl>
                                        <p:attrNameLst>
                                          <p:attrName>ppt_w</p:attrName>
                                        </p:attrNameLst>
                                      </p:cBhvr>
                                      <p:tavLst>
                                        <p:tav tm="0">
                                          <p:val>
                                            <p:fltVal val="0"/>
                                          </p:val>
                                        </p:tav>
                                        <p:tav tm="100000">
                                          <p:val>
                                            <p:strVal val="#ppt_w"/>
                                          </p:val>
                                        </p:tav>
                                      </p:tavLst>
                                    </p:anim>
                                    <p:anim calcmode="lin" valueType="num">
                                      <p:cBhvr>
                                        <p:cTn id="17" dur="500" fill="hold"/>
                                        <p:tgtEl>
                                          <p:spTgt spid="83970"/>
                                        </p:tgtEl>
                                        <p:attrNameLst>
                                          <p:attrName>ppt_h</p:attrName>
                                        </p:attrNameLst>
                                      </p:cBhvr>
                                      <p:tavLst>
                                        <p:tav tm="0">
                                          <p:val>
                                            <p:fltVal val="0"/>
                                          </p:val>
                                        </p:tav>
                                        <p:tav tm="100000">
                                          <p:val>
                                            <p:strVal val="#ppt_h"/>
                                          </p:val>
                                        </p:tav>
                                      </p:tavLst>
                                    </p:anim>
                                    <p:animEffect transition="in" filter="fade">
                                      <p:cBhvr>
                                        <p:cTn id="18" dur="500"/>
                                        <p:tgtEl>
                                          <p:spTgt spid="83970"/>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83985"/>
                                        </p:tgtEl>
                                        <p:attrNameLst>
                                          <p:attrName>style.visibility</p:attrName>
                                        </p:attrNameLst>
                                      </p:cBhvr>
                                      <p:to>
                                        <p:strVal val="visible"/>
                                      </p:to>
                                    </p:set>
                                    <p:animEffect transition="in" filter="wipe(up)">
                                      <p:cBhvr>
                                        <p:cTn id="22" dur="500"/>
                                        <p:tgtEl>
                                          <p:spTgt spid="83985"/>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83986"/>
                                        </p:tgtEl>
                                        <p:attrNameLst>
                                          <p:attrName>style.visibility</p:attrName>
                                        </p:attrNameLst>
                                      </p:cBhvr>
                                      <p:to>
                                        <p:strVal val="visible"/>
                                      </p:to>
                                    </p:set>
                                    <p:animEffect transition="in" filter="wipe(up)">
                                      <p:cBhvr>
                                        <p:cTn id="26" dur="500"/>
                                        <p:tgtEl>
                                          <p:spTgt spid="8398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83984"/>
                                        </p:tgtEl>
                                        <p:attrNameLst>
                                          <p:attrName>style.visibility</p:attrName>
                                        </p:attrNameLst>
                                      </p:cBhvr>
                                      <p:to>
                                        <p:strVal val="visible"/>
                                      </p:to>
                                    </p:set>
                                    <p:animEffect transition="in" filter="wipe(right)">
                                      <p:cBhvr>
                                        <p:cTn id="31" dur="500"/>
                                        <p:tgtEl>
                                          <p:spTgt spid="83984"/>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83973"/>
                                        </p:tgtEl>
                                        <p:attrNameLst>
                                          <p:attrName>style.visibility</p:attrName>
                                        </p:attrNameLst>
                                      </p:cBhvr>
                                      <p:to>
                                        <p:strVal val="visible"/>
                                      </p:to>
                                    </p:set>
                                    <p:animEffect transition="in" filter="wipe(right)">
                                      <p:cBhvr>
                                        <p:cTn id="35" dur="500"/>
                                        <p:tgtEl>
                                          <p:spTgt spid="839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right)">
                                      <p:cBhvr>
                                        <p:cTn id="40" dur="500"/>
                                        <p:tgtEl>
                                          <p:spTgt spid="3"/>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right)">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990"/>
                                        </p:tgtEl>
                                        <p:attrNameLst>
                                          <p:attrName>style.visibility</p:attrName>
                                        </p:attrNameLst>
                                      </p:cBhvr>
                                      <p:to>
                                        <p:strVal val="visible"/>
                                      </p:to>
                                    </p:set>
                                    <p:animEffect transition="in" filter="fade">
                                      <p:cBhvr>
                                        <p:cTn id="52" dur="500"/>
                                        <p:tgtEl>
                                          <p:spTgt spid="83990"/>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83988"/>
                                        </p:tgtEl>
                                        <p:attrNameLst>
                                          <p:attrName>style.visibility</p:attrName>
                                        </p:attrNameLst>
                                      </p:cBhvr>
                                      <p:to>
                                        <p:strVal val="visible"/>
                                      </p:to>
                                    </p:set>
                                    <p:animEffect transition="in" filter="wipe(right)">
                                      <p:cBhvr>
                                        <p:cTn id="56" dur="500"/>
                                        <p:tgtEl>
                                          <p:spTgt spid="8398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83999"/>
                                        </p:tgtEl>
                                        <p:attrNameLst>
                                          <p:attrName>style.visibility</p:attrName>
                                        </p:attrNameLst>
                                      </p:cBhvr>
                                      <p:to>
                                        <p:strVal val="visible"/>
                                      </p:to>
                                    </p:set>
                                    <p:animEffect transition="in" filter="wipe(left)">
                                      <p:cBhvr>
                                        <p:cTn id="61" dur="500"/>
                                        <p:tgtEl>
                                          <p:spTgt spid="83999"/>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83991"/>
                                        </p:tgtEl>
                                        <p:attrNameLst>
                                          <p:attrName>style.visibility</p:attrName>
                                        </p:attrNameLst>
                                      </p:cBhvr>
                                      <p:to>
                                        <p:strVal val="visible"/>
                                      </p:to>
                                    </p:set>
                                    <p:animEffect transition="in" filter="wipe(left)">
                                      <p:cBhvr>
                                        <p:cTn id="65" dur="500"/>
                                        <p:tgtEl>
                                          <p:spTgt spid="8399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up)">
                                      <p:cBhvr>
                                        <p:cTn id="70" dur="500"/>
                                        <p:tgtEl>
                                          <p:spTgt spid="11"/>
                                        </p:tgtEl>
                                      </p:cBhvr>
                                    </p:animEffect>
                                  </p:childTnLst>
                                </p:cTn>
                              </p:par>
                            </p:childTnLst>
                          </p:cTn>
                        </p:par>
                        <p:par>
                          <p:cTn id="71" fill="hold">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up)">
                                      <p:cBhvr>
                                        <p:cTn id="74" dur="500"/>
                                        <p:tgtEl>
                                          <p:spTgt spid="5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left)">
                                      <p:cBhvr>
                                        <p:cTn id="79" dur="500"/>
                                        <p:tgtEl>
                                          <p:spTgt spid="31"/>
                                        </p:tgtEl>
                                      </p:cBhvr>
                                    </p:animEffect>
                                  </p:childTnLst>
                                </p:cTn>
                              </p:par>
                            </p:childTnLst>
                          </p:cTn>
                        </p:par>
                        <p:par>
                          <p:cTn id="80" fill="hold">
                            <p:stCondLst>
                              <p:cond delay="500"/>
                            </p:stCondLst>
                            <p:childTnLst>
                              <p:par>
                                <p:cTn id="81" presetID="22" presetClass="entr" presetSubtype="1" fill="hold" nodeType="afterEffect">
                                  <p:stCondLst>
                                    <p:cond delay="0"/>
                                  </p:stCondLst>
                                  <p:childTnLst>
                                    <p:set>
                                      <p:cBhvr>
                                        <p:cTn id="82" dur="1" fill="hold">
                                          <p:stCondLst>
                                            <p:cond delay="0"/>
                                          </p:stCondLst>
                                        </p:cTn>
                                        <p:tgtEl>
                                          <p:spTgt spid="84013"/>
                                        </p:tgtEl>
                                        <p:attrNameLst>
                                          <p:attrName>style.visibility</p:attrName>
                                        </p:attrNameLst>
                                      </p:cBhvr>
                                      <p:to>
                                        <p:strVal val="visible"/>
                                      </p:to>
                                    </p:set>
                                    <p:animEffect transition="in" filter="wipe(up)">
                                      <p:cBhvr>
                                        <p:cTn id="83" dur="500"/>
                                        <p:tgtEl>
                                          <p:spTgt spid="8401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fade">
                                      <p:cBhvr>
                                        <p:cTn id="86" dur="500"/>
                                        <p:tgtEl>
                                          <p:spTgt spid="87"/>
                                        </p:tgtEl>
                                      </p:cBhvr>
                                    </p:animEffect>
                                  </p:childTnLst>
                                </p:cTn>
                              </p:par>
                            </p:childTnLst>
                          </p:cTn>
                        </p:par>
                        <p:par>
                          <p:cTn id="87" fill="hold">
                            <p:stCondLst>
                              <p:cond delay="1000"/>
                            </p:stCondLst>
                            <p:childTnLst>
                              <p:par>
                                <p:cTn id="88" presetID="22" presetClass="entr" presetSubtype="1" fill="hold" grpId="0" nodeType="afterEffect">
                                  <p:stCondLst>
                                    <p:cond delay="0"/>
                                  </p:stCondLst>
                                  <p:childTnLst>
                                    <p:set>
                                      <p:cBhvr>
                                        <p:cTn id="89" dur="1" fill="hold">
                                          <p:stCondLst>
                                            <p:cond delay="0"/>
                                          </p:stCondLst>
                                        </p:cTn>
                                        <p:tgtEl>
                                          <p:spTgt spid="79"/>
                                        </p:tgtEl>
                                        <p:attrNameLst>
                                          <p:attrName>style.visibility</p:attrName>
                                        </p:attrNameLst>
                                      </p:cBhvr>
                                      <p:to>
                                        <p:strVal val="visible"/>
                                      </p:to>
                                    </p:set>
                                    <p:animEffect transition="in" filter="wipe(up)">
                                      <p:cBhvr>
                                        <p:cTn id="90" dur="500"/>
                                        <p:tgtEl>
                                          <p:spTgt spid="79"/>
                                        </p:tgtEl>
                                      </p:cBhvr>
                                    </p:animEffect>
                                  </p:childTnLst>
                                </p:cTn>
                              </p:par>
                            </p:childTnLst>
                          </p:cTn>
                        </p:par>
                        <p:par>
                          <p:cTn id="91" fill="hold">
                            <p:stCondLst>
                              <p:cond delay="1500"/>
                            </p:stCondLst>
                            <p:childTnLst>
                              <p:par>
                                <p:cTn id="92" presetID="22" presetClass="entr" presetSubtype="8" fill="hold" nodeType="afterEffect">
                                  <p:stCondLst>
                                    <p:cond delay="0"/>
                                  </p:stCondLst>
                                  <p:childTnLst>
                                    <p:set>
                                      <p:cBhvr>
                                        <p:cTn id="93" dur="1" fill="hold">
                                          <p:stCondLst>
                                            <p:cond delay="0"/>
                                          </p:stCondLst>
                                        </p:cTn>
                                        <p:tgtEl>
                                          <p:spTgt spid="84018"/>
                                        </p:tgtEl>
                                        <p:attrNameLst>
                                          <p:attrName>style.visibility</p:attrName>
                                        </p:attrNameLst>
                                      </p:cBhvr>
                                      <p:to>
                                        <p:strVal val="visible"/>
                                      </p:to>
                                    </p:set>
                                    <p:animEffect transition="in" filter="wipe(left)">
                                      <p:cBhvr>
                                        <p:cTn id="94" dur="500"/>
                                        <p:tgtEl>
                                          <p:spTgt spid="84018"/>
                                        </p:tgtEl>
                                      </p:cBhvr>
                                    </p:animEffect>
                                  </p:childTnLst>
                                </p:cTn>
                              </p:par>
                            </p:childTnLst>
                          </p:cTn>
                        </p:par>
                        <p:par>
                          <p:cTn id="95" fill="hold">
                            <p:stCondLst>
                              <p:cond delay="2000"/>
                            </p:stCondLst>
                            <p:childTnLst>
                              <p:par>
                                <p:cTn id="96" presetID="53" presetClass="entr" presetSubtype="16" fill="hold" nodeType="afterEffect">
                                  <p:stCondLst>
                                    <p:cond delay="0"/>
                                  </p:stCondLst>
                                  <p:childTnLst>
                                    <p:set>
                                      <p:cBhvr>
                                        <p:cTn id="97" dur="1" fill="hold">
                                          <p:stCondLst>
                                            <p:cond delay="0"/>
                                          </p:stCondLst>
                                        </p:cTn>
                                        <p:tgtEl>
                                          <p:spTgt spid="84006"/>
                                        </p:tgtEl>
                                        <p:attrNameLst>
                                          <p:attrName>style.visibility</p:attrName>
                                        </p:attrNameLst>
                                      </p:cBhvr>
                                      <p:to>
                                        <p:strVal val="visible"/>
                                      </p:to>
                                    </p:set>
                                    <p:anim calcmode="lin" valueType="num">
                                      <p:cBhvr>
                                        <p:cTn id="98" dur="500" fill="hold"/>
                                        <p:tgtEl>
                                          <p:spTgt spid="84006"/>
                                        </p:tgtEl>
                                        <p:attrNameLst>
                                          <p:attrName>ppt_w</p:attrName>
                                        </p:attrNameLst>
                                      </p:cBhvr>
                                      <p:tavLst>
                                        <p:tav tm="0">
                                          <p:val>
                                            <p:fltVal val="0"/>
                                          </p:val>
                                        </p:tav>
                                        <p:tav tm="100000">
                                          <p:val>
                                            <p:strVal val="#ppt_w"/>
                                          </p:val>
                                        </p:tav>
                                      </p:tavLst>
                                    </p:anim>
                                    <p:anim calcmode="lin" valueType="num">
                                      <p:cBhvr>
                                        <p:cTn id="99" dur="500" fill="hold"/>
                                        <p:tgtEl>
                                          <p:spTgt spid="84006"/>
                                        </p:tgtEl>
                                        <p:attrNameLst>
                                          <p:attrName>ppt_h</p:attrName>
                                        </p:attrNameLst>
                                      </p:cBhvr>
                                      <p:tavLst>
                                        <p:tav tm="0">
                                          <p:val>
                                            <p:fltVal val="0"/>
                                          </p:val>
                                        </p:tav>
                                        <p:tav tm="100000">
                                          <p:val>
                                            <p:strVal val="#ppt_h"/>
                                          </p:val>
                                        </p:tav>
                                      </p:tavLst>
                                    </p:anim>
                                    <p:animEffect transition="in" filter="fade">
                                      <p:cBhvr>
                                        <p:cTn id="100" dur="500"/>
                                        <p:tgtEl>
                                          <p:spTgt spid="8400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2" fill="hold" nodeType="click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wipe(right)">
                                      <p:cBhvr>
                                        <p:cTn id="105" dur="500"/>
                                        <p:tgtEl>
                                          <p:spTgt spid="1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2"/>
                                        </p:tgtEl>
                                        <p:attrNameLst>
                                          <p:attrName>style.visibility</p:attrName>
                                        </p:attrNameLst>
                                      </p:cBhvr>
                                      <p:to>
                                        <p:strVal val="visible"/>
                                      </p:to>
                                    </p:set>
                                    <p:animEffect transition="in" filter="fade">
                                      <p:cBhvr>
                                        <p:cTn id="108" dur="500"/>
                                        <p:tgtEl>
                                          <p:spTgt spid="62"/>
                                        </p:tgtEl>
                                      </p:cBhvr>
                                    </p:animEffect>
                                  </p:childTnLst>
                                </p:cTn>
                              </p:par>
                            </p:childTnLst>
                          </p:cTn>
                        </p:par>
                        <p:par>
                          <p:cTn id="109" fill="hold">
                            <p:stCondLst>
                              <p:cond delay="500"/>
                            </p:stCondLst>
                            <p:childTnLst>
                              <p:par>
                                <p:cTn id="110" presetID="22" presetClass="entr" presetSubtype="2" fill="hold" grpId="0" nodeType="after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wipe(right)">
                                      <p:cBhvr>
                                        <p:cTn id="112" dur="500"/>
                                        <p:tgtEl>
                                          <p:spTgt spid="57"/>
                                        </p:tgtEl>
                                      </p:cBhvr>
                                    </p:animEffect>
                                  </p:childTnLst>
                                </p:cTn>
                              </p:par>
                            </p:childTnLst>
                          </p:cTn>
                        </p:par>
                        <p:par>
                          <p:cTn id="113" fill="hold">
                            <p:stCondLst>
                              <p:cond delay="1000"/>
                            </p:stCondLst>
                            <p:childTnLst>
                              <p:par>
                                <p:cTn id="114" presetID="22" presetClass="entr" presetSubtype="4" fill="hold" nodeType="afterEffect">
                                  <p:stCondLst>
                                    <p:cond delay="0"/>
                                  </p:stCondLst>
                                  <p:childTnLst>
                                    <p:set>
                                      <p:cBhvr>
                                        <p:cTn id="115" dur="1" fill="hold">
                                          <p:stCondLst>
                                            <p:cond delay="0"/>
                                          </p:stCondLst>
                                        </p:cTn>
                                        <p:tgtEl>
                                          <p:spTgt spid="15"/>
                                        </p:tgtEl>
                                        <p:attrNameLst>
                                          <p:attrName>style.visibility</p:attrName>
                                        </p:attrNameLst>
                                      </p:cBhvr>
                                      <p:to>
                                        <p:strVal val="visible"/>
                                      </p:to>
                                    </p:set>
                                    <p:animEffect transition="in" filter="wipe(down)">
                                      <p:cBhvr>
                                        <p:cTn id="116" dur="500"/>
                                        <p:tgtEl>
                                          <p:spTgt spid="1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wipe(up)">
                                      <p:cBhvr>
                                        <p:cTn id="121" dur="500"/>
                                        <p:tgtEl>
                                          <p:spTgt spid="1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7"/>
                                        </p:tgtEl>
                                        <p:attrNameLst>
                                          <p:attrName>style.visibility</p:attrName>
                                        </p:attrNameLst>
                                      </p:cBhvr>
                                      <p:to>
                                        <p:strVal val="visible"/>
                                      </p:to>
                                    </p:set>
                                    <p:animEffect transition="in" filter="fade">
                                      <p:cBhvr>
                                        <p:cTn id="124" dur="500"/>
                                        <p:tgtEl>
                                          <p:spTgt spid="67"/>
                                        </p:tgtEl>
                                      </p:cBhvr>
                                    </p:animEffect>
                                  </p:childTnLst>
                                </p:cTn>
                              </p:par>
                            </p:childTnLst>
                          </p:cTn>
                        </p:par>
                      </p:childTnLst>
                    </p:cTn>
                  </p:par>
                  <p:par>
                    <p:cTn id="125" fill="hold">
                      <p:stCondLst>
                        <p:cond delay="indefinite"/>
                      </p:stCondLst>
                      <p:childTnLst>
                        <p:par>
                          <p:cTn id="126" fill="hold">
                            <p:stCondLst>
                              <p:cond delay="0"/>
                            </p:stCondLst>
                            <p:childTnLst>
                              <p:par>
                                <p:cTn id="127" presetID="16" presetClass="entr" presetSubtype="37" fill="hold" grpId="0" nodeType="clickEffect">
                                  <p:stCondLst>
                                    <p:cond delay="0"/>
                                  </p:stCondLst>
                                  <p:childTnLst>
                                    <p:set>
                                      <p:cBhvr>
                                        <p:cTn id="128" dur="1" fill="hold">
                                          <p:stCondLst>
                                            <p:cond delay="0"/>
                                          </p:stCondLst>
                                        </p:cTn>
                                        <p:tgtEl>
                                          <p:spTgt spid="63"/>
                                        </p:tgtEl>
                                        <p:attrNameLst>
                                          <p:attrName>style.visibility</p:attrName>
                                        </p:attrNameLst>
                                      </p:cBhvr>
                                      <p:to>
                                        <p:strVal val="visible"/>
                                      </p:to>
                                    </p:set>
                                    <p:animEffect transition="in" filter="barn(outVertical)">
                                      <p:cBhvr>
                                        <p:cTn id="129" dur="500"/>
                                        <p:tgtEl>
                                          <p:spTgt spid="63"/>
                                        </p:tgtEl>
                                      </p:cBhvr>
                                    </p:animEffect>
                                  </p:childTnLst>
                                </p:cTn>
                              </p:par>
                            </p:childTnLst>
                          </p:cTn>
                        </p:par>
                        <p:par>
                          <p:cTn id="130" fill="hold">
                            <p:stCondLst>
                              <p:cond delay="500"/>
                            </p:stCondLst>
                            <p:childTnLst>
                              <p:par>
                                <p:cTn id="131" presetID="22" presetClass="entr" presetSubtype="1" fill="hold" nodeType="afterEffect">
                                  <p:stCondLst>
                                    <p:cond delay="0"/>
                                  </p:stCondLst>
                                  <p:childTnLst>
                                    <p:set>
                                      <p:cBhvr>
                                        <p:cTn id="132" dur="1" fill="hold">
                                          <p:stCondLst>
                                            <p:cond delay="0"/>
                                          </p:stCondLst>
                                        </p:cTn>
                                        <p:tgtEl>
                                          <p:spTgt spid="20"/>
                                        </p:tgtEl>
                                        <p:attrNameLst>
                                          <p:attrName>style.visibility</p:attrName>
                                        </p:attrNameLst>
                                      </p:cBhvr>
                                      <p:to>
                                        <p:strVal val="visible"/>
                                      </p:to>
                                    </p:set>
                                    <p:animEffect transition="in" filter="wipe(up)">
                                      <p:cBhvr>
                                        <p:cTn id="133" dur="500"/>
                                        <p:tgtEl>
                                          <p:spTgt spid="20"/>
                                        </p:tgtEl>
                                      </p:cBhvr>
                                    </p:animEffect>
                                  </p:childTnLst>
                                </p:cTn>
                              </p:par>
                              <p:par>
                                <p:cTn id="134" presetID="22" presetClass="entr" presetSubtype="1" fill="hold" nodeType="with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wipe(up)">
                                      <p:cBhvr>
                                        <p:cTn id="136" dur="500"/>
                                        <p:tgtEl>
                                          <p:spTgt spid="22"/>
                                        </p:tgtEl>
                                      </p:cBhvr>
                                    </p:animEffect>
                                  </p:childTnLst>
                                </p:cTn>
                              </p:par>
                            </p:childTnLst>
                          </p:cTn>
                        </p:par>
                        <p:par>
                          <p:cTn id="137" fill="hold">
                            <p:stCondLst>
                              <p:cond delay="1000"/>
                            </p:stCondLst>
                            <p:childTnLst>
                              <p:par>
                                <p:cTn id="138" presetID="22" presetClass="entr" presetSubtype="2" fill="hold" grpId="0" nodeType="afterEffect">
                                  <p:stCondLst>
                                    <p:cond delay="0"/>
                                  </p:stCondLst>
                                  <p:childTnLst>
                                    <p:set>
                                      <p:cBhvr>
                                        <p:cTn id="139" dur="1" fill="hold">
                                          <p:stCondLst>
                                            <p:cond delay="0"/>
                                          </p:stCondLst>
                                        </p:cTn>
                                        <p:tgtEl>
                                          <p:spTgt spid="68"/>
                                        </p:tgtEl>
                                        <p:attrNameLst>
                                          <p:attrName>style.visibility</p:attrName>
                                        </p:attrNameLst>
                                      </p:cBhvr>
                                      <p:to>
                                        <p:strVal val="visible"/>
                                      </p:to>
                                    </p:set>
                                    <p:animEffect transition="in" filter="wipe(right)">
                                      <p:cBhvr>
                                        <p:cTn id="140" dur="500"/>
                                        <p:tgtEl>
                                          <p:spTgt spid="68"/>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left)">
                                      <p:cBhvr>
                                        <p:cTn id="143" dur="500"/>
                                        <p:tgtEl>
                                          <p:spTgt spid="71"/>
                                        </p:tgtEl>
                                      </p:cBhvr>
                                    </p:animEffect>
                                  </p:childTnLst>
                                </p:cTn>
                              </p:par>
                            </p:childTnLst>
                          </p:cTn>
                        </p:par>
                        <p:par>
                          <p:cTn id="144" fill="hold">
                            <p:stCondLst>
                              <p:cond delay="1500"/>
                            </p:stCondLst>
                            <p:childTnLst>
                              <p:par>
                                <p:cTn id="145" presetID="22" presetClass="entr" presetSubtype="4" fill="hold" nodeType="afterEffect">
                                  <p:stCondLst>
                                    <p:cond delay="0"/>
                                  </p:stCondLst>
                                  <p:childTnLst>
                                    <p:set>
                                      <p:cBhvr>
                                        <p:cTn id="146" dur="1" fill="hold">
                                          <p:stCondLst>
                                            <p:cond delay="0"/>
                                          </p:stCondLst>
                                        </p:cTn>
                                        <p:tgtEl>
                                          <p:spTgt spid="84022"/>
                                        </p:tgtEl>
                                        <p:attrNameLst>
                                          <p:attrName>style.visibility</p:attrName>
                                        </p:attrNameLst>
                                      </p:cBhvr>
                                      <p:to>
                                        <p:strVal val="visible"/>
                                      </p:to>
                                    </p:set>
                                    <p:animEffect transition="in" filter="wipe(down)">
                                      <p:cBhvr>
                                        <p:cTn id="147" dur="500"/>
                                        <p:tgtEl>
                                          <p:spTgt spid="8402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83971"/>
                                        </p:tgtEl>
                                        <p:attrNameLst>
                                          <p:attrName>style.visibility</p:attrName>
                                        </p:attrNameLst>
                                      </p:cBhvr>
                                      <p:to>
                                        <p:strVal val="visible"/>
                                      </p:to>
                                    </p:set>
                                    <p:animEffect transition="in" filter="wipe(up)">
                                      <p:cBhvr>
                                        <p:cTn id="152" dur="500"/>
                                        <p:tgtEl>
                                          <p:spTgt spid="8397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83987"/>
                                        </p:tgtEl>
                                        <p:attrNameLst>
                                          <p:attrName>style.visibility</p:attrName>
                                        </p:attrNameLst>
                                      </p:cBhvr>
                                      <p:to>
                                        <p:strVal val="visible"/>
                                      </p:to>
                                    </p:set>
                                    <p:animEffect transition="in" filter="fade">
                                      <p:cBhvr>
                                        <p:cTn id="155" dur="500"/>
                                        <p:tgtEl>
                                          <p:spTgt spid="83987"/>
                                        </p:tgtEl>
                                      </p:cBhvr>
                                    </p:animEffect>
                                  </p:childTnLst>
                                </p:cTn>
                              </p:par>
                            </p:childTnLst>
                          </p:cTn>
                        </p:par>
                      </p:childTnLst>
                    </p:cTn>
                  </p:par>
                  <p:par>
                    <p:cTn id="156" fill="hold">
                      <p:stCondLst>
                        <p:cond delay="indefinite"/>
                      </p:stCondLst>
                      <p:childTnLst>
                        <p:par>
                          <p:cTn id="157" fill="hold">
                            <p:stCondLst>
                              <p:cond delay="0"/>
                            </p:stCondLst>
                            <p:childTnLst>
                              <p:par>
                                <p:cTn id="158" presetID="16" presetClass="entr" presetSubtype="37" fill="hold" grpId="0" nodeType="clickEffect">
                                  <p:stCondLst>
                                    <p:cond delay="0"/>
                                  </p:stCondLst>
                                  <p:childTnLst>
                                    <p:set>
                                      <p:cBhvr>
                                        <p:cTn id="159" dur="1" fill="hold">
                                          <p:stCondLst>
                                            <p:cond delay="0"/>
                                          </p:stCondLst>
                                        </p:cTn>
                                        <p:tgtEl>
                                          <p:spTgt spid="83972"/>
                                        </p:tgtEl>
                                        <p:attrNameLst>
                                          <p:attrName>style.visibility</p:attrName>
                                        </p:attrNameLst>
                                      </p:cBhvr>
                                      <p:to>
                                        <p:strVal val="visible"/>
                                      </p:to>
                                    </p:set>
                                    <p:animEffect transition="in" filter="barn(outVertical)">
                                      <p:cBhvr>
                                        <p:cTn id="160" dur="500"/>
                                        <p:tgtEl>
                                          <p:spTgt spid="83972"/>
                                        </p:tgtEl>
                                      </p:cBhvr>
                                    </p:animEffect>
                                  </p:childTnLst>
                                </p:cTn>
                              </p:par>
                            </p:childTnLst>
                          </p:cTn>
                        </p:par>
                        <p:par>
                          <p:cTn id="161" fill="hold">
                            <p:stCondLst>
                              <p:cond delay="500"/>
                            </p:stCondLst>
                            <p:childTnLst>
                              <p:par>
                                <p:cTn id="162" presetID="22" presetClass="entr" presetSubtype="2" fill="hold" grpId="0" nodeType="afterEffect">
                                  <p:stCondLst>
                                    <p:cond delay="0"/>
                                  </p:stCondLst>
                                  <p:childTnLst>
                                    <p:set>
                                      <p:cBhvr>
                                        <p:cTn id="163" dur="1" fill="hold">
                                          <p:stCondLst>
                                            <p:cond delay="0"/>
                                          </p:stCondLst>
                                        </p:cTn>
                                        <p:tgtEl>
                                          <p:spTgt spid="83974"/>
                                        </p:tgtEl>
                                        <p:attrNameLst>
                                          <p:attrName>style.visibility</p:attrName>
                                        </p:attrNameLst>
                                      </p:cBhvr>
                                      <p:to>
                                        <p:strVal val="visible"/>
                                      </p:to>
                                    </p:set>
                                    <p:animEffect transition="in" filter="wipe(right)">
                                      <p:cBhvr>
                                        <p:cTn id="164" dur="500"/>
                                        <p:tgtEl>
                                          <p:spTgt spid="83974"/>
                                        </p:tgtEl>
                                      </p:cBhvr>
                                    </p:animEffect>
                                  </p:childTnLst>
                                </p:cTn>
                              </p:par>
                              <p:par>
                                <p:cTn id="165" presetID="22" presetClass="entr" presetSubtype="8" fill="hold" grpId="0" nodeType="withEffect">
                                  <p:stCondLst>
                                    <p:cond delay="0"/>
                                  </p:stCondLst>
                                  <p:childTnLst>
                                    <p:set>
                                      <p:cBhvr>
                                        <p:cTn id="166" dur="1" fill="hold">
                                          <p:stCondLst>
                                            <p:cond delay="0"/>
                                          </p:stCondLst>
                                        </p:cTn>
                                        <p:tgtEl>
                                          <p:spTgt spid="83976"/>
                                        </p:tgtEl>
                                        <p:attrNameLst>
                                          <p:attrName>style.visibility</p:attrName>
                                        </p:attrNameLst>
                                      </p:cBhvr>
                                      <p:to>
                                        <p:strVal val="visible"/>
                                      </p:to>
                                    </p:set>
                                    <p:animEffect transition="in" filter="wipe(left)">
                                      <p:cBhvr>
                                        <p:cTn id="167" dur="500"/>
                                        <p:tgtEl>
                                          <p:spTgt spid="83976"/>
                                        </p:tgtEl>
                                      </p:cBhvr>
                                    </p:animEffect>
                                  </p:childTnLst>
                                </p:cTn>
                              </p:par>
                            </p:childTnLst>
                          </p:cTn>
                        </p:par>
                        <p:par>
                          <p:cTn id="168" fill="hold">
                            <p:stCondLst>
                              <p:cond delay="1000"/>
                            </p:stCondLst>
                            <p:childTnLst>
                              <p:par>
                                <p:cTn id="169" presetID="22" presetClass="entr" presetSubtype="1" fill="hold" grpId="0" nodeType="afterEffect">
                                  <p:stCondLst>
                                    <p:cond delay="0"/>
                                  </p:stCondLst>
                                  <p:childTnLst>
                                    <p:set>
                                      <p:cBhvr>
                                        <p:cTn id="170" dur="1" fill="hold">
                                          <p:stCondLst>
                                            <p:cond delay="0"/>
                                          </p:stCondLst>
                                        </p:cTn>
                                        <p:tgtEl>
                                          <p:spTgt spid="83975"/>
                                        </p:tgtEl>
                                        <p:attrNameLst>
                                          <p:attrName>style.visibility</p:attrName>
                                        </p:attrNameLst>
                                      </p:cBhvr>
                                      <p:to>
                                        <p:strVal val="visible"/>
                                      </p:to>
                                    </p:set>
                                    <p:animEffect transition="in" filter="wipe(up)">
                                      <p:cBhvr>
                                        <p:cTn id="171" dur="500"/>
                                        <p:tgtEl>
                                          <p:spTgt spid="83975"/>
                                        </p:tgtEl>
                                      </p:cBhvr>
                                    </p:animEffect>
                                  </p:childTnLst>
                                </p:cTn>
                              </p:par>
                              <p:par>
                                <p:cTn id="172" presetID="22" presetClass="entr" presetSubtype="1" fill="hold" grpId="0" nodeType="withEffect">
                                  <p:stCondLst>
                                    <p:cond delay="0"/>
                                  </p:stCondLst>
                                  <p:childTnLst>
                                    <p:set>
                                      <p:cBhvr>
                                        <p:cTn id="173" dur="1" fill="hold">
                                          <p:stCondLst>
                                            <p:cond delay="0"/>
                                          </p:stCondLst>
                                        </p:cTn>
                                        <p:tgtEl>
                                          <p:spTgt spid="83978"/>
                                        </p:tgtEl>
                                        <p:attrNameLst>
                                          <p:attrName>style.visibility</p:attrName>
                                        </p:attrNameLst>
                                      </p:cBhvr>
                                      <p:to>
                                        <p:strVal val="visible"/>
                                      </p:to>
                                    </p:set>
                                    <p:animEffect transition="in" filter="wipe(up)">
                                      <p:cBhvr>
                                        <p:cTn id="174" dur="500"/>
                                        <p:tgtEl>
                                          <p:spTgt spid="83978"/>
                                        </p:tgtEl>
                                      </p:cBhvr>
                                    </p:animEffect>
                                  </p:childTnLst>
                                </p:cTn>
                              </p:par>
                            </p:childTnLst>
                          </p:cTn>
                        </p:par>
                        <p:par>
                          <p:cTn id="175" fill="hold">
                            <p:stCondLst>
                              <p:cond delay="1500"/>
                            </p:stCondLst>
                            <p:childTnLst>
                              <p:par>
                                <p:cTn id="176" presetID="22" presetClass="entr" presetSubtype="8" fill="hold" grpId="0" nodeType="afterEffect">
                                  <p:stCondLst>
                                    <p:cond delay="0"/>
                                  </p:stCondLst>
                                  <p:childTnLst>
                                    <p:set>
                                      <p:cBhvr>
                                        <p:cTn id="177" dur="1" fill="hold">
                                          <p:stCondLst>
                                            <p:cond delay="0"/>
                                          </p:stCondLst>
                                        </p:cTn>
                                        <p:tgtEl>
                                          <p:spTgt spid="84010"/>
                                        </p:tgtEl>
                                        <p:attrNameLst>
                                          <p:attrName>style.visibility</p:attrName>
                                        </p:attrNameLst>
                                      </p:cBhvr>
                                      <p:to>
                                        <p:strVal val="visible"/>
                                      </p:to>
                                    </p:set>
                                    <p:animEffect transition="in" filter="wipe(left)">
                                      <p:cBhvr>
                                        <p:cTn id="178" dur="500"/>
                                        <p:tgtEl>
                                          <p:spTgt spid="84010"/>
                                        </p:tgtEl>
                                      </p:cBhvr>
                                    </p:animEffect>
                                  </p:childTnLst>
                                </p:cTn>
                              </p:par>
                              <p:par>
                                <p:cTn id="179" presetID="22" presetClass="entr" presetSubtype="2" fill="hold" grpId="0" nodeType="withEffect">
                                  <p:stCondLst>
                                    <p:cond delay="0"/>
                                  </p:stCondLst>
                                  <p:childTnLst>
                                    <p:set>
                                      <p:cBhvr>
                                        <p:cTn id="180" dur="1" fill="hold">
                                          <p:stCondLst>
                                            <p:cond delay="0"/>
                                          </p:stCondLst>
                                        </p:cTn>
                                        <p:tgtEl>
                                          <p:spTgt spid="83977"/>
                                        </p:tgtEl>
                                        <p:attrNameLst>
                                          <p:attrName>style.visibility</p:attrName>
                                        </p:attrNameLst>
                                      </p:cBhvr>
                                      <p:to>
                                        <p:strVal val="visible"/>
                                      </p:to>
                                    </p:set>
                                    <p:animEffect transition="in" filter="wipe(right)">
                                      <p:cBhvr>
                                        <p:cTn id="181" dur="500"/>
                                        <p:tgtEl>
                                          <p:spTgt spid="83977"/>
                                        </p:tgtEl>
                                      </p:cBhvr>
                                    </p:animEffect>
                                  </p:childTnLst>
                                </p:cTn>
                              </p:par>
                            </p:childTnLst>
                          </p:cTn>
                        </p:par>
                      </p:childTnLst>
                    </p:cTn>
                  </p:par>
                  <p:par>
                    <p:cTn id="182" fill="hold">
                      <p:stCondLst>
                        <p:cond delay="indefinite"/>
                      </p:stCondLst>
                      <p:childTnLst>
                        <p:par>
                          <p:cTn id="183" fill="hold">
                            <p:stCondLst>
                              <p:cond delay="0"/>
                            </p:stCondLst>
                            <p:childTnLst>
                              <p:par>
                                <p:cTn id="184" presetID="16" presetClass="entr" presetSubtype="21" fill="hold" grpId="0" nodeType="clickEffect">
                                  <p:stCondLst>
                                    <p:cond delay="0"/>
                                  </p:stCondLst>
                                  <p:childTnLst>
                                    <p:set>
                                      <p:cBhvr>
                                        <p:cTn id="185" dur="1" fill="hold">
                                          <p:stCondLst>
                                            <p:cond delay="0"/>
                                          </p:stCondLst>
                                        </p:cTn>
                                        <p:tgtEl>
                                          <p:spTgt spid="84009"/>
                                        </p:tgtEl>
                                        <p:attrNameLst>
                                          <p:attrName>style.visibility</p:attrName>
                                        </p:attrNameLst>
                                      </p:cBhvr>
                                      <p:to>
                                        <p:strVal val="visible"/>
                                      </p:to>
                                    </p:set>
                                    <p:animEffect transition="in" filter="barn(inVertical)">
                                      <p:cBhvr>
                                        <p:cTn id="186" dur="500"/>
                                        <p:tgtEl>
                                          <p:spTgt spid="84009"/>
                                        </p:tgtEl>
                                      </p:cBhvr>
                                    </p:animEffect>
                                  </p:childTnLst>
                                </p:cTn>
                              </p:par>
                            </p:childTnLst>
                          </p:cTn>
                        </p:par>
                        <p:par>
                          <p:cTn id="187" fill="hold">
                            <p:stCondLst>
                              <p:cond delay="500"/>
                            </p:stCondLst>
                            <p:childTnLst>
                              <p:par>
                                <p:cTn id="188" presetID="22" presetClass="entr" presetSubtype="1" fill="hold" grpId="0" nodeType="afterEffect">
                                  <p:stCondLst>
                                    <p:cond delay="0"/>
                                  </p:stCondLst>
                                  <p:childTnLst>
                                    <p:set>
                                      <p:cBhvr>
                                        <p:cTn id="189" dur="1" fill="hold">
                                          <p:stCondLst>
                                            <p:cond delay="0"/>
                                          </p:stCondLst>
                                        </p:cTn>
                                        <p:tgtEl>
                                          <p:spTgt spid="84011"/>
                                        </p:tgtEl>
                                        <p:attrNameLst>
                                          <p:attrName>style.visibility</p:attrName>
                                        </p:attrNameLst>
                                      </p:cBhvr>
                                      <p:to>
                                        <p:strVal val="visible"/>
                                      </p:to>
                                    </p:set>
                                    <p:animEffect transition="in" filter="wipe(up)">
                                      <p:cBhvr>
                                        <p:cTn id="190" dur="500"/>
                                        <p:tgtEl>
                                          <p:spTgt spid="84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nimBg="1"/>
      <p:bldP spid="83972" grpId="0" animBg="1"/>
      <p:bldP spid="83973" grpId="0" animBg="1"/>
      <p:bldP spid="83974" grpId="0" animBg="1"/>
      <p:bldP spid="83976" grpId="0" animBg="1"/>
      <p:bldP spid="83977" grpId="0" animBg="1"/>
      <p:bldP spid="83978" grpId="0" animBg="1"/>
      <p:bldP spid="83984" grpId="0" animBg="1"/>
      <p:bldP spid="83985" grpId="0" animBg="1"/>
      <p:bldP spid="83986" grpId="0" animBg="1"/>
      <p:bldP spid="83987" grpId="0"/>
      <p:bldP spid="83990" grpId="0"/>
      <p:bldP spid="83991" grpId="0" animBg="1"/>
      <p:bldP spid="83999" grpId="0" animBg="1"/>
      <p:bldP spid="84009" grpId="0" animBg="1"/>
      <p:bldP spid="84010" grpId="0" animBg="1"/>
      <p:bldP spid="84011" grpId="0" animBg="1"/>
      <p:bldP spid="44" grpId="0" animBg="1"/>
      <p:bldP spid="83988" grpId="0" animBg="1"/>
      <p:bldP spid="54" grpId="0" animBg="1"/>
      <p:bldP spid="57" grpId="0" animBg="1"/>
      <p:bldP spid="62" grpId="0"/>
      <p:bldP spid="63" grpId="0" animBg="1"/>
      <p:bldP spid="67" grpId="0"/>
      <p:bldP spid="68" grpId="0" animBg="1"/>
      <p:bldP spid="71" grpId="0" animBg="1"/>
      <p:bldP spid="79" grpId="0" animBg="1"/>
      <p:bldP spid="87" grpId="0"/>
      <p:bldP spid="84023" grpId="0" animBg="1"/>
      <p:bldP spid="84024" grpId="0"/>
      <p:bldP spid="83975" grpId="0" animBg="1"/>
      <p:bldP spid="8397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0"/>
            <a:ext cx="8604448" cy="914400"/>
          </a:xfrm>
        </p:spPr>
        <p:txBody>
          <a:bodyPr/>
          <a:lstStyle/>
          <a:p>
            <a:r>
              <a:rPr lang="en-AU" dirty="0"/>
              <a:t>Activity Diagrams in Use Case Modelling</a:t>
            </a:r>
          </a:p>
        </p:txBody>
      </p:sp>
      <p:sp>
        <p:nvSpPr>
          <p:cNvPr id="3" name="Content Placeholder 2"/>
          <p:cNvSpPr>
            <a:spLocks noGrp="1"/>
          </p:cNvSpPr>
          <p:nvPr>
            <p:ph idx="1"/>
          </p:nvPr>
        </p:nvSpPr>
        <p:spPr/>
        <p:txBody>
          <a:bodyPr/>
          <a:lstStyle/>
          <a:p>
            <a:pPr>
              <a:spcBef>
                <a:spcPts val="900"/>
              </a:spcBef>
            </a:pPr>
            <a:r>
              <a:rPr lang="en-AU" altLang="en-AU" sz="2600" dirty="0"/>
              <a:t>Determine triggering event that starts use case flow</a:t>
            </a:r>
          </a:p>
          <a:p>
            <a:pPr>
              <a:spcBef>
                <a:spcPts val="900"/>
              </a:spcBef>
            </a:pPr>
            <a:r>
              <a:rPr lang="en-AU" altLang="en-AU" sz="2600" dirty="0"/>
              <a:t>Identify actions and determine control flow</a:t>
            </a:r>
          </a:p>
          <a:p>
            <a:pPr>
              <a:spcBef>
                <a:spcPts val="900"/>
              </a:spcBef>
            </a:pPr>
            <a:r>
              <a:rPr lang="en-AU" altLang="en-AU" sz="2600" dirty="0"/>
              <a:t>Add guard conditions and decision points</a:t>
            </a:r>
          </a:p>
          <a:p>
            <a:pPr>
              <a:spcBef>
                <a:spcPts val="900"/>
              </a:spcBef>
            </a:pPr>
            <a:r>
              <a:rPr lang="en-AU" altLang="en-AU" sz="2600" dirty="0"/>
              <a:t>Add forking and joining to show parallel activity</a:t>
            </a:r>
          </a:p>
          <a:p>
            <a:pPr>
              <a:spcBef>
                <a:spcPts val="900"/>
              </a:spcBef>
            </a:pPr>
            <a:r>
              <a:rPr lang="en-AU" altLang="en-AU" sz="2600" dirty="0"/>
              <a:t>Create invoke activities if complexity requires it</a:t>
            </a:r>
          </a:p>
          <a:p>
            <a:pPr>
              <a:spcBef>
                <a:spcPts val="900"/>
              </a:spcBef>
            </a:pPr>
            <a:r>
              <a:rPr lang="en-AU" altLang="en-AU" sz="2600" dirty="0"/>
              <a:t>Group activities into partitions if needed</a:t>
            </a:r>
          </a:p>
          <a:p>
            <a:pPr>
              <a:spcBef>
                <a:spcPts val="900"/>
              </a:spcBef>
            </a:pPr>
            <a:r>
              <a:rPr lang="en-AU" altLang="en-AU" sz="2600" dirty="0"/>
              <a:t>Add flows corresponding to alternative scenarios</a:t>
            </a:r>
          </a:p>
          <a:p>
            <a:pPr>
              <a:spcBef>
                <a:spcPts val="900"/>
              </a:spcBef>
            </a:pPr>
            <a:r>
              <a:rPr lang="en-AU" altLang="en-AU" sz="2600" dirty="0"/>
              <a:t>Each </a:t>
            </a:r>
            <a:r>
              <a:rPr lang="en-AU" altLang="en-AU" sz="2600" i="1" dirty="0"/>
              <a:t>path</a:t>
            </a:r>
            <a:r>
              <a:rPr lang="en-AU" altLang="en-AU" sz="2600" dirty="0"/>
              <a:t> should correspond to an </a:t>
            </a:r>
            <a:r>
              <a:rPr lang="en-AU" altLang="en-AU" sz="2600" i="1" dirty="0"/>
              <a:t>individual</a:t>
            </a:r>
            <a:r>
              <a:rPr lang="en-AU" altLang="en-AU" sz="2600" dirty="0"/>
              <a:t> scenario</a:t>
            </a:r>
          </a:p>
          <a:p>
            <a:pPr>
              <a:spcBef>
                <a:spcPts val="900"/>
              </a:spcBef>
            </a:pPr>
            <a:endParaRPr lang="en-AU" sz="2600" dirty="0"/>
          </a:p>
        </p:txBody>
      </p:sp>
      <p:sp>
        <p:nvSpPr>
          <p:cNvPr id="6" name="Slide Number Placeholder 5"/>
          <p:cNvSpPr>
            <a:spLocks noGrp="1"/>
          </p:cNvSpPr>
          <p:nvPr>
            <p:ph type="sldNum" sz="quarter" idx="12"/>
          </p:nvPr>
        </p:nvSpPr>
        <p:spPr/>
        <p:txBody>
          <a:bodyPr/>
          <a:lstStyle/>
          <a:p>
            <a:pPr>
              <a:defRPr/>
            </a:pPr>
            <a:fld id="{190E26FA-37BE-46FA-A74A-72ECD242F5DD}" type="slidenum">
              <a:rPr lang="en-AU" altLang="en-US" smtClean="0"/>
              <a:pPr>
                <a:defRPr/>
              </a:pPr>
              <a:t>114</a:t>
            </a:fld>
            <a:endParaRPr lang="en-AU" altLang="en-US"/>
          </a:p>
        </p:txBody>
      </p:sp>
      <p:sp>
        <p:nvSpPr>
          <p:cNvPr id="8" name="Date Placeholder 3">
            <a:extLst>
              <a:ext uri="{FF2B5EF4-FFF2-40B4-BE49-F238E27FC236}">
                <a16:creationId xmlns:a16="http://schemas.microsoft.com/office/drawing/2014/main" id="{B92E8DD6-16E6-40D6-969E-64F0F1712FE2}"/>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9724844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24" name="Footer Placeholder 4"/>
          <p:cNvSpPr>
            <a:spLocks noGrp="1"/>
          </p:cNvSpPr>
          <p:nvPr>
            <p:ph type="ftr" sz="quarter" idx="11"/>
          </p:nvPr>
        </p:nvSpPr>
        <p:spPr/>
        <p:txBody>
          <a:bodyPr/>
          <a:lstStyle/>
          <a:p>
            <a:pPr>
              <a:defRPr/>
            </a:pPr>
            <a:r>
              <a:rPr lang="en-AU" altLang="en-US"/>
              <a:t>Chapter 3 (Maciaszek - RASD 3/e)</a:t>
            </a:r>
          </a:p>
        </p:txBody>
      </p:sp>
      <p:sp>
        <p:nvSpPr>
          <p:cNvPr id="25" name="Slide Number Placeholder 5"/>
          <p:cNvSpPr>
            <a:spLocks noGrp="1"/>
          </p:cNvSpPr>
          <p:nvPr>
            <p:ph type="sldNum" sz="quarter" idx="12"/>
          </p:nvPr>
        </p:nvSpPr>
        <p:spPr/>
        <p:txBody>
          <a:bodyPr/>
          <a:lstStyle/>
          <a:p>
            <a:pPr>
              <a:defRPr/>
            </a:pPr>
            <a:fld id="{021E7C33-4DB2-4584-B1BE-6E96917FABF1}" type="slidenum">
              <a:rPr lang="en-AU" altLang="en-US"/>
              <a:pPr>
                <a:defRPr/>
              </a:pPr>
              <a:t>115</a:t>
            </a:fld>
            <a:endParaRPr lang="en-AU" altLang="en-US"/>
          </a:p>
        </p:txBody>
      </p:sp>
      <p:sp>
        <p:nvSpPr>
          <p:cNvPr id="775170" name="Rectangle 2"/>
          <p:cNvSpPr>
            <a:spLocks noGrp="1" noChangeArrowheads="1"/>
          </p:cNvSpPr>
          <p:nvPr>
            <p:ph type="title"/>
          </p:nvPr>
        </p:nvSpPr>
        <p:spPr/>
        <p:txBody>
          <a:bodyPr/>
          <a:lstStyle/>
          <a:p>
            <a:pPr>
              <a:defRPr/>
            </a:pPr>
            <a:r>
              <a:rPr lang="en-US" altLang="en-US"/>
              <a:t>Finding actions in use case flows</a:t>
            </a:r>
            <a:endParaRPr lang="en-AU" altLang="en-US"/>
          </a:p>
        </p:txBody>
      </p:sp>
      <p:graphicFrame>
        <p:nvGraphicFramePr>
          <p:cNvPr id="775171" name="Group 3"/>
          <p:cNvGraphicFramePr>
            <a:graphicFrameLocks noGrp="1"/>
          </p:cNvGraphicFramePr>
          <p:nvPr/>
        </p:nvGraphicFramePr>
        <p:xfrm>
          <a:off x="1508125" y="1196975"/>
          <a:ext cx="7527925" cy="5029200"/>
        </p:xfrm>
        <a:graphic>
          <a:graphicData uri="http://schemas.openxmlformats.org/drawingml/2006/table">
            <a:tbl>
              <a:tblPr/>
              <a:tblGrid>
                <a:gridCol w="615950">
                  <a:extLst>
                    <a:ext uri="{9D8B030D-6E8A-4147-A177-3AD203B41FA5}">
                      <a16:colId xmlns:a16="http://schemas.microsoft.com/office/drawing/2014/main" val="3943860370"/>
                    </a:ext>
                  </a:extLst>
                </a:gridCol>
                <a:gridCol w="4752975">
                  <a:extLst>
                    <a:ext uri="{9D8B030D-6E8A-4147-A177-3AD203B41FA5}">
                      <a16:colId xmlns:a16="http://schemas.microsoft.com/office/drawing/2014/main" val="692006406"/>
                    </a:ext>
                  </a:extLst>
                </a:gridCol>
                <a:gridCol w="2159000">
                  <a:extLst>
                    <a:ext uri="{9D8B030D-6E8A-4147-A177-3AD203B41FA5}">
                      <a16:colId xmlns:a16="http://schemas.microsoft.com/office/drawing/2014/main" val="1223654723"/>
                    </a:ext>
                  </a:extLst>
                </a:gridCol>
              </a:tblGrid>
              <a:tr h="214313">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No.</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horzOverflow="overflow">
                    <a:lnL cap="flat">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Use case statement</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horzOverflow="overflow">
                    <a:lnL>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Action</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horzOverflow="overflow">
                    <a:lnL>
                      <a:noFill/>
                    </a:lnL>
                    <a:lnR cap="flat">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3908691447"/>
                  </a:ext>
                </a:extLst>
              </a:tr>
              <a:tr h="228600">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horzOverflow="overflow">
                    <a:lnL cap="flat">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Employee requests the system to display the rental charge together with basic customer and video details.</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horzOverflow="overflow">
                    <a:lnL>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t>Display</a:t>
                      </a: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t>transaction details</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a:noFill/>
                    </a:lnL>
                    <a:lnR cap="flat">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580046"/>
                  </a:ext>
                </a:extLst>
              </a:tr>
              <a:tr h="336550">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horzOverflow="overflow">
                    <a:lnL cap="flat">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the </a:t>
                      </a:r>
                      <a:r>
                        <a:rPr kumimoji="0" lang="en-US" altLang="en-US" sz="1800" b="0" i="0" u="none" strike="noStrike" cap="none" normalizeH="0" baseline="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Customer</a:t>
                      </a: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offers cash payment, the </a:t>
                      </a:r>
                      <a:r>
                        <a:rPr kumimoji="0" lang="en-US" altLang="en-US" sz="1800" b="0" i="0" u="none" strike="noStrike" cap="none" normalizeH="0" baseline="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Employee</a:t>
                      </a: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handles the cash, confirms to the system that the payment has been received and asks the system to record the payment as made.</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t>Key in cash amount; </a:t>
                      </a:r>
                      <a:b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b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t>Confirm transaction</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Courier" pitchFamily="49" charset="0"/>
                      </a:endParaRPr>
                    </a:p>
                  </a:txBody>
                  <a:tcPr horzOverflow="overflow">
                    <a:lnL>
                      <a:noFill/>
                    </a:lnL>
                    <a:lnR cap="flat">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2156712208"/>
                  </a:ext>
                </a:extLst>
              </a:tr>
              <a:tr h="581025">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horzOverflow="overflow">
                    <a:lnL cap="flat">
                      <a:noFill/>
                    </a:lnL>
                    <a:lnR>
                      <a:noFill/>
                    </a:lnR>
                    <a:lnT w="12700" cap="flat" cmpd="sng" algn="ctr">
                      <a:solidFill>
                        <a:srgbClr val="000000"/>
                      </a:solidFill>
                      <a:prstDash val="solid"/>
                      <a:miter lim="800000"/>
                      <a:headEnd type="none" w="sm" len="sm"/>
                      <a:tailEnd type="none" w="sm" len="sm"/>
                    </a:lnT>
                    <a:lnB cap="flat">
                      <a:noFill/>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the </a:t>
                      </a:r>
                      <a:r>
                        <a:rPr kumimoji="0" lang="en-US" altLang="en-US" sz="1800" b="0" i="0" u="none" strike="noStrike" cap="none" normalizeH="0" baseline="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Customer</a:t>
                      </a: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offers debit/credit card payment, the </a:t>
                      </a:r>
                      <a:r>
                        <a:rPr kumimoji="0" lang="en-US" altLang="en-US" sz="1800" b="0" i="0" u="none" strike="noStrike" cap="none" normalizeH="0" baseline="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Employee</a:t>
                      </a: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swipes the card and then requests the </a:t>
                      </a:r>
                      <a:r>
                        <a:rPr kumimoji="0" lang="en-US" altLang="en-US" sz="1800" b="0" i="0" u="none" strike="noStrike" cap="none" normalizeH="0" baseline="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Customer</a:t>
                      </a: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to type the card’s PIN number, select debit or credit account, and transmit the payment. Once the payment has been confirmed electronically by the card provider, the system records the payment as made.</a:t>
                      </a:r>
                    </a:p>
                  </a:txBody>
                  <a:tcPr horzOverflow="overflow">
                    <a:lnL>
                      <a:noFill/>
                    </a:lnL>
                    <a:lnR>
                      <a:noFill/>
                    </a:lnR>
                    <a:lnT w="12700" cap="flat" cmpd="sng" algn="ctr">
                      <a:solidFill>
                        <a:srgbClr val="000000"/>
                      </a:solidFill>
                      <a:prstDash val="solid"/>
                      <a:miter lim="800000"/>
                      <a:headEnd type="none" w="sm" len="sm"/>
                      <a:tailEnd type="none" w="sm" len="sm"/>
                    </a:lnT>
                    <a:lnB cap="flat">
                      <a:noFill/>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t>Swipe the card; </a:t>
                      </a:r>
                      <a:b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b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t>Accept card number;</a:t>
                      </a:r>
                      <a:b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b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t>Select card account;</a:t>
                      </a:r>
                      <a:b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b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Courier" pitchFamily="49" charset="0"/>
                        </a:rPr>
                        <a:t>Confirm transaction</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Courier" pitchFamily="49" charset="0"/>
                      </a:endParaRPr>
                    </a:p>
                  </a:txBody>
                  <a:tcPr horzOverflow="overflow">
                    <a:lnL>
                      <a:noFill/>
                    </a:lnL>
                    <a:lnR cap="flat">
                      <a:noFill/>
                    </a:lnR>
                    <a:lnT w="12700" cap="flat" cmpd="sng" algn="ctr">
                      <a:solidFill>
                        <a:srgbClr val="000000"/>
                      </a:solidFill>
                      <a:prstDash val="solid"/>
                      <a:miter lim="800000"/>
                      <a:headEnd type="none" w="sm" len="sm"/>
                      <a:tailEnd type="none" w="sm" len="sm"/>
                    </a:lnT>
                    <a:lnB cap="flat">
                      <a:noFill/>
                    </a:lnB>
                    <a:lnTlToBr>
                      <a:noFill/>
                    </a:lnTlToBr>
                    <a:lnBlToTr>
                      <a:noFill/>
                    </a:lnBlToTr>
                    <a:noFill/>
                  </a:tcPr>
                </a:tc>
                <a:extLst>
                  <a:ext uri="{0D108BD9-81ED-4DB2-BD59-A6C34878D82A}">
                    <a16:rowId xmlns:a16="http://schemas.microsoft.com/office/drawing/2014/main" val="3810725180"/>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8" name="Footer Placeholder 4"/>
          <p:cNvSpPr>
            <a:spLocks noGrp="1"/>
          </p:cNvSpPr>
          <p:nvPr>
            <p:ph type="ftr" sz="quarter" idx="11"/>
          </p:nvPr>
        </p:nvSpPr>
        <p:spPr/>
        <p:txBody>
          <a:bodyPr/>
          <a:lstStyle/>
          <a:p>
            <a:pPr>
              <a:defRPr/>
            </a:pPr>
            <a:r>
              <a:rPr lang="en-AU" altLang="en-US"/>
              <a:t>Chapter 3 (Maciaszek - RASD 3/e)</a:t>
            </a:r>
          </a:p>
        </p:txBody>
      </p:sp>
      <p:sp>
        <p:nvSpPr>
          <p:cNvPr id="9" name="Slide Number Placeholder 5"/>
          <p:cNvSpPr>
            <a:spLocks noGrp="1"/>
          </p:cNvSpPr>
          <p:nvPr>
            <p:ph type="sldNum" sz="quarter" idx="12"/>
          </p:nvPr>
        </p:nvSpPr>
        <p:spPr/>
        <p:txBody>
          <a:bodyPr/>
          <a:lstStyle/>
          <a:p>
            <a:pPr>
              <a:defRPr/>
            </a:pPr>
            <a:fld id="{A9E32F3E-1E63-49FC-9D76-A39E138618FD}" type="slidenum">
              <a:rPr lang="en-AU" altLang="en-US"/>
              <a:pPr>
                <a:defRPr/>
              </a:pPr>
              <a:t>116</a:t>
            </a:fld>
            <a:endParaRPr lang="en-AU" altLang="en-US"/>
          </a:p>
        </p:txBody>
      </p:sp>
      <p:sp>
        <p:nvSpPr>
          <p:cNvPr id="776194" name="Rectangle 2"/>
          <p:cNvSpPr>
            <a:spLocks noGrp="1" noChangeArrowheads="1"/>
          </p:cNvSpPr>
          <p:nvPr>
            <p:ph type="title"/>
          </p:nvPr>
        </p:nvSpPr>
        <p:spPr/>
        <p:txBody>
          <a:bodyPr/>
          <a:lstStyle/>
          <a:p>
            <a:pPr>
              <a:defRPr/>
            </a:pPr>
            <a:r>
              <a:rPr lang="en-US" altLang="en-US"/>
              <a:t>Actions</a:t>
            </a:r>
            <a:endParaRPr lang="en-AU" altLang="en-US"/>
          </a:p>
        </p:txBody>
      </p:sp>
      <p:sp>
        <p:nvSpPr>
          <p:cNvPr id="24582" name="Rectangle 3"/>
          <p:cNvSpPr>
            <a:spLocks noGrp="1" noChangeArrowheads="1"/>
          </p:cNvSpPr>
          <p:nvPr>
            <p:ph type="body" idx="1"/>
          </p:nvPr>
        </p:nvSpPr>
        <p:spPr>
          <a:xfrm>
            <a:off x="1331913" y="5013325"/>
            <a:ext cx="7543800" cy="1524000"/>
          </a:xfrm>
        </p:spPr>
        <p:txBody>
          <a:bodyPr/>
          <a:lstStyle/>
          <a:p>
            <a:pPr>
              <a:lnSpc>
                <a:spcPct val="90000"/>
              </a:lnSpc>
            </a:pPr>
            <a:r>
              <a:rPr lang="en-US" altLang="en-US" sz="2400" dirty="0"/>
              <a:t>The </a:t>
            </a:r>
            <a:r>
              <a:rPr lang="en-US" altLang="en-US" sz="2400" dirty="0">
                <a:latin typeface="Courier New" panose="02070309020205020404" pitchFamily="49" charset="0"/>
              </a:rPr>
              <a:t>Customer</a:t>
            </a:r>
            <a:r>
              <a:rPr lang="en-US" altLang="en-US" sz="2400" dirty="0"/>
              <a:t>’s card does not swipe properly through the scanner. After three unsuccessful attempts, the Employee enters the card number manually</a:t>
            </a:r>
            <a:r>
              <a:rPr lang="en-US" altLang="en-US" sz="2400" dirty="0">
                <a:cs typeface="Times New Roman" panose="02020603050405020304" pitchFamily="18" charset="0"/>
              </a:rPr>
              <a:t>.</a:t>
            </a:r>
            <a:endParaRPr lang="en-AU" altLang="en-US" sz="2400" dirty="0"/>
          </a:p>
        </p:txBody>
      </p:sp>
      <p:sp>
        <p:nvSpPr>
          <p:cNvPr id="24583" name="Rectangle 4"/>
          <p:cNvSpPr>
            <a:spLocks noChangeArrowheads="1"/>
          </p:cNvSpPr>
          <p:nvPr/>
        </p:nvSpPr>
        <p:spPr bwMode="auto">
          <a:xfrm>
            <a:off x="2124075" y="2719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24584" name="AutoShape 5"/>
          <p:cNvSpPr>
            <a:spLocks noChangeArrowheads="1"/>
          </p:cNvSpPr>
          <p:nvPr/>
        </p:nvSpPr>
        <p:spPr bwMode="auto">
          <a:xfrm>
            <a:off x="4572000" y="4005263"/>
            <a:ext cx="381000" cy="609600"/>
          </a:xfrm>
          <a:prstGeom prst="upArrow">
            <a:avLst>
              <a:gd name="adj1" fmla="val 50000"/>
              <a:gd name="adj2" fmla="val 400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2458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1773238"/>
            <a:ext cx="8748712" cy="185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120" name="Footer Placeholder 3"/>
          <p:cNvSpPr>
            <a:spLocks noGrp="1"/>
          </p:cNvSpPr>
          <p:nvPr>
            <p:ph type="ftr" sz="quarter" idx="11"/>
          </p:nvPr>
        </p:nvSpPr>
        <p:spPr/>
        <p:txBody>
          <a:bodyPr/>
          <a:lstStyle/>
          <a:p>
            <a:pPr>
              <a:defRPr/>
            </a:pPr>
            <a:r>
              <a:rPr lang="en-AU" altLang="en-US"/>
              <a:t>Chapter 3 (Maciaszek - RASD 3/e)</a:t>
            </a:r>
          </a:p>
        </p:txBody>
      </p:sp>
      <p:sp>
        <p:nvSpPr>
          <p:cNvPr id="121" name="Slide Number Placeholder 4"/>
          <p:cNvSpPr>
            <a:spLocks noGrp="1"/>
          </p:cNvSpPr>
          <p:nvPr>
            <p:ph type="sldNum" sz="quarter" idx="12"/>
          </p:nvPr>
        </p:nvSpPr>
        <p:spPr/>
        <p:txBody>
          <a:bodyPr/>
          <a:lstStyle/>
          <a:p>
            <a:pPr>
              <a:defRPr/>
            </a:pPr>
            <a:fld id="{51CF023C-847C-41B2-B9CE-E913125E3D6D}" type="slidenum">
              <a:rPr lang="en-AU" altLang="en-US"/>
              <a:pPr>
                <a:defRPr/>
              </a:pPr>
              <a:t>117</a:t>
            </a:fld>
            <a:endParaRPr lang="en-AU" altLang="en-US"/>
          </a:p>
        </p:txBody>
      </p:sp>
      <p:sp>
        <p:nvSpPr>
          <p:cNvPr id="778242" name="Rectangle 2"/>
          <p:cNvSpPr>
            <a:spLocks noGrp="1" noChangeArrowheads="1"/>
          </p:cNvSpPr>
          <p:nvPr>
            <p:ph type="title"/>
          </p:nvPr>
        </p:nvSpPr>
        <p:spPr/>
        <p:txBody>
          <a:bodyPr/>
          <a:lstStyle/>
          <a:p>
            <a:pPr>
              <a:defRPr/>
            </a:pPr>
            <a:r>
              <a:rPr lang="en-US" altLang="en-US" dirty="0"/>
              <a:t>Activity Diagram – excerpt</a:t>
            </a:r>
            <a:endParaRPr lang="en-AU" altLang="en-US" dirty="0"/>
          </a:p>
        </p:txBody>
      </p:sp>
      <p:sp>
        <p:nvSpPr>
          <p:cNvPr id="26630" name="Rectangle 3"/>
          <p:cNvSpPr>
            <a:spLocks noChangeArrowheads="1"/>
          </p:cNvSpPr>
          <p:nvPr/>
        </p:nvSpPr>
        <p:spPr bwMode="auto">
          <a:xfrm>
            <a:off x="2381250" y="1419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26632" name="Oval 5"/>
          <p:cNvSpPr>
            <a:spLocks noChangeArrowheads="1"/>
          </p:cNvSpPr>
          <p:nvPr/>
        </p:nvSpPr>
        <p:spPr bwMode="auto">
          <a:xfrm>
            <a:off x="850035" y="1578337"/>
            <a:ext cx="244467" cy="242781"/>
          </a:xfrm>
          <a:prstGeom prst="ellipse">
            <a:avLst/>
          </a:prstGeom>
          <a:solidFill>
            <a:srgbClr val="000000"/>
          </a:solidFill>
          <a:ln w="0">
            <a:solidFill>
              <a:srgbClr val="990033"/>
            </a:solidFill>
            <a:round/>
            <a:headEnd/>
            <a:tailEnd/>
          </a:ln>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26633" name="Freeform 6"/>
          <p:cNvSpPr>
            <a:spLocks/>
          </p:cNvSpPr>
          <p:nvPr/>
        </p:nvSpPr>
        <p:spPr bwMode="auto">
          <a:xfrm>
            <a:off x="1105786" y="1700683"/>
            <a:ext cx="1002316" cy="59261"/>
          </a:xfrm>
          <a:custGeom>
            <a:avLst/>
            <a:gdLst>
              <a:gd name="T0" fmla="*/ 0 w 94"/>
              <a:gd name="T1" fmla="*/ 0 h 6"/>
              <a:gd name="T2" fmla="*/ 533 w 94"/>
              <a:gd name="T3" fmla="*/ 0 h 6"/>
              <a:gd name="T4" fmla="*/ 454 w 94"/>
              <a:gd name="T5" fmla="*/ 31 h 6"/>
              <a:gd name="T6" fmla="*/ 0 60000 65536"/>
              <a:gd name="T7" fmla="*/ 0 60000 65536"/>
              <a:gd name="T8" fmla="*/ 0 60000 65536"/>
            </a:gdLst>
            <a:ahLst/>
            <a:cxnLst>
              <a:cxn ang="T6">
                <a:pos x="T0" y="T1"/>
              </a:cxn>
              <a:cxn ang="T7">
                <a:pos x="T2" y="T3"/>
              </a:cxn>
              <a:cxn ang="T8">
                <a:pos x="T4" y="T5"/>
              </a:cxn>
            </a:cxnLst>
            <a:rect l="0" t="0" r="r" b="b"/>
            <a:pathLst>
              <a:path w="94" h="6">
                <a:moveTo>
                  <a:pt x="0" y="0"/>
                </a:moveTo>
                <a:lnTo>
                  <a:pt x="94" y="0"/>
                </a:lnTo>
                <a:lnTo>
                  <a:pt x="80"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34" name="Line 7"/>
          <p:cNvSpPr>
            <a:spLocks noChangeShapeType="1"/>
          </p:cNvSpPr>
          <p:nvPr/>
        </p:nvSpPr>
        <p:spPr bwMode="auto">
          <a:xfrm flipH="1" flipV="1">
            <a:off x="1957660" y="1639510"/>
            <a:ext cx="150441"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35" name="Freeform 8"/>
          <p:cNvSpPr>
            <a:spLocks/>
          </p:cNvSpPr>
          <p:nvPr/>
        </p:nvSpPr>
        <p:spPr bwMode="auto">
          <a:xfrm>
            <a:off x="2076133" y="1455991"/>
            <a:ext cx="1886159" cy="477915"/>
          </a:xfrm>
          <a:custGeom>
            <a:avLst/>
            <a:gdLst>
              <a:gd name="T0" fmla="*/ 96 w 1003"/>
              <a:gd name="T1" fmla="*/ 0 h 250"/>
              <a:gd name="T2" fmla="*/ 56 w 1003"/>
              <a:gd name="T3" fmla="*/ 27 h 250"/>
              <a:gd name="T4" fmla="*/ 22 w 1003"/>
              <a:gd name="T5" fmla="*/ 58 h 250"/>
              <a:gd name="T6" fmla="*/ 5 w 1003"/>
              <a:gd name="T7" fmla="*/ 90 h 250"/>
              <a:gd name="T8" fmla="*/ 0 w 1003"/>
              <a:gd name="T9" fmla="*/ 128 h 250"/>
              <a:gd name="T10" fmla="*/ 5 w 1003"/>
              <a:gd name="T11" fmla="*/ 159 h 250"/>
              <a:gd name="T12" fmla="*/ 22 w 1003"/>
              <a:gd name="T13" fmla="*/ 191 h 250"/>
              <a:gd name="T14" fmla="*/ 56 w 1003"/>
              <a:gd name="T15" fmla="*/ 223 h 250"/>
              <a:gd name="T16" fmla="*/ 96 w 1003"/>
              <a:gd name="T17" fmla="*/ 250 h 250"/>
              <a:gd name="T18" fmla="*/ 901 w 1003"/>
              <a:gd name="T19" fmla="*/ 250 h 250"/>
              <a:gd name="T20" fmla="*/ 946 w 1003"/>
              <a:gd name="T21" fmla="*/ 223 h 250"/>
              <a:gd name="T22" fmla="*/ 980 w 1003"/>
              <a:gd name="T23" fmla="*/ 191 h 250"/>
              <a:gd name="T24" fmla="*/ 997 w 1003"/>
              <a:gd name="T25" fmla="*/ 159 h 250"/>
              <a:gd name="T26" fmla="*/ 1003 w 1003"/>
              <a:gd name="T27" fmla="*/ 128 h 250"/>
              <a:gd name="T28" fmla="*/ 997 w 1003"/>
              <a:gd name="T29" fmla="*/ 90 h 250"/>
              <a:gd name="T30" fmla="*/ 980 w 1003"/>
              <a:gd name="T31" fmla="*/ 58 h 250"/>
              <a:gd name="T32" fmla="*/ 946 w 1003"/>
              <a:gd name="T33" fmla="*/ 27 h 250"/>
              <a:gd name="T34" fmla="*/ 901 w 1003"/>
              <a:gd name="T35" fmla="*/ 0 h 250"/>
              <a:gd name="T36" fmla="*/ 96 w 1003"/>
              <a:gd name="T37" fmla="*/ 0 h 2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3" h="250">
                <a:moveTo>
                  <a:pt x="96" y="0"/>
                </a:moveTo>
                <a:lnTo>
                  <a:pt x="56" y="27"/>
                </a:lnTo>
                <a:lnTo>
                  <a:pt x="22" y="58"/>
                </a:lnTo>
                <a:lnTo>
                  <a:pt x="5" y="90"/>
                </a:lnTo>
                <a:lnTo>
                  <a:pt x="0" y="128"/>
                </a:lnTo>
                <a:lnTo>
                  <a:pt x="5" y="159"/>
                </a:lnTo>
                <a:lnTo>
                  <a:pt x="22" y="191"/>
                </a:lnTo>
                <a:lnTo>
                  <a:pt x="56" y="223"/>
                </a:lnTo>
                <a:lnTo>
                  <a:pt x="96" y="250"/>
                </a:lnTo>
                <a:lnTo>
                  <a:pt x="901" y="250"/>
                </a:lnTo>
                <a:lnTo>
                  <a:pt x="946" y="223"/>
                </a:lnTo>
                <a:lnTo>
                  <a:pt x="980" y="191"/>
                </a:lnTo>
                <a:lnTo>
                  <a:pt x="997" y="159"/>
                </a:lnTo>
                <a:lnTo>
                  <a:pt x="1003" y="128"/>
                </a:lnTo>
                <a:lnTo>
                  <a:pt x="997" y="90"/>
                </a:lnTo>
                <a:lnTo>
                  <a:pt x="980" y="58"/>
                </a:lnTo>
                <a:lnTo>
                  <a:pt x="946" y="27"/>
                </a:lnTo>
                <a:lnTo>
                  <a:pt x="901" y="0"/>
                </a:lnTo>
                <a:lnTo>
                  <a:pt x="96" y="0"/>
                </a:lnTo>
                <a:close/>
              </a:path>
            </a:pathLst>
          </a:custGeom>
          <a:solidFill>
            <a:srgbClr val="FFFFCC"/>
          </a:solidFill>
          <a:ln w="0">
            <a:solidFill>
              <a:srgbClr val="990033"/>
            </a:solidFill>
            <a:prstDash val="solid"/>
            <a:round/>
            <a:headEnd/>
            <a:tailEnd/>
          </a:ln>
        </p:spPr>
        <p:txBody>
          <a:bodyPr/>
          <a:lstStyle/>
          <a:p>
            <a:endParaRPr lang="en-AU"/>
          </a:p>
        </p:txBody>
      </p:sp>
      <p:sp>
        <p:nvSpPr>
          <p:cNvPr id="26636" name="Rectangle 9"/>
          <p:cNvSpPr>
            <a:spLocks noChangeArrowheads="1"/>
          </p:cNvSpPr>
          <p:nvPr/>
        </p:nvSpPr>
        <p:spPr bwMode="auto">
          <a:xfrm>
            <a:off x="2288631" y="1477019"/>
            <a:ext cx="15629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a:solidFill>
                  <a:srgbClr val="000000"/>
                </a:solidFill>
                <a:latin typeface="Arial" panose="020B0604020202020204" pitchFamily="34" charset="0"/>
              </a:rPr>
              <a:t>Display transaction </a:t>
            </a:r>
            <a:endParaRPr lang="en-US" altLang="en-US" sz="1600"/>
          </a:p>
        </p:txBody>
      </p:sp>
      <p:sp>
        <p:nvSpPr>
          <p:cNvPr id="26637" name="Rectangle 10"/>
          <p:cNvSpPr>
            <a:spLocks noChangeArrowheads="1"/>
          </p:cNvSpPr>
          <p:nvPr/>
        </p:nvSpPr>
        <p:spPr bwMode="auto">
          <a:xfrm>
            <a:off x="2779446" y="1701388"/>
            <a:ext cx="51777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details</a:t>
            </a:r>
            <a:endParaRPr lang="en-US" altLang="en-US" sz="1600" dirty="0"/>
          </a:p>
        </p:txBody>
      </p:sp>
      <p:sp>
        <p:nvSpPr>
          <p:cNvPr id="26638" name="Arc 11"/>
          <p:cNvSpPr>
            <a:spLocks/>
          </p:cNvSpPr>
          <p:nvPr/>
        </p:nvSpPr>
        <p:spPr bwMode="auto">
          <a:xfrm>
            <a:off x="2779446" y="836613"/>
            <a:ext cx="479532" cy="605996"/>
          </a:xfrm>
          <a:custGeom>
            <a:avLst/>
            <a:gdLst>
              <a:gd name="T0" fmla="*/ 4 w 43200"/>
              <a:gd name="T1" fmla="*/ 317 h 26878"/>
              <a:gd name="T2" fmla="*/ 251 w 43200"/>
              <a:gd name="T3" fmla="*/ 317 h 26878"/>
              <a:gd name="T4" fmla="*/ 128 w 43200"/>
              <a:gd name="T5" fmla="*/ 255 h 26878"/>
              <a:gd name="T6" fmla="*/ 0 60000 65536"/>
              <a:gd name="T7" fmla="*/ 0 60000 65536"/>
              <a:gd name="T8" fmla="*/ 0 60000 65536"/>
            </a:gdLst>
            <a:ahLst/>
            <a:cxnLst>
              <a:cxn ang="T6">
                <a:pos x="T0" y="T1"/>
              </a:cxn>
              <a:cxn ang="T7">
                <a:pos x="T2" y="T3"/>
              </a:cxn>
              <a:cxn ang="T8">
                <a:pos x="T4" y="T5"/>
              </a:cxn>
            </a:cxnLst>
            <a:rect l="0" t="0" r="r" b="b"/>
            <a:pathLst>
              <a:path w="43200" h="26878" fill="none" extrusionOk="0">
                <a:moveTo>
                  <a:pt x="644" y="26839"/>
                </a:moveTo>
                <a:cubicBezTo>
                  <a:pt x="216" y="25125"/>
                  <a:pt x="0" y="23366"/>
                  <a:pt x="0" y="21600"/>
                </a:cubicBezTo>
                <a:cubicBezTo>
                  <a:pt x="0" y="9670"/>
                  <a:pt x="9670" y="0"/>
                  <a:pt x="21600" y="0"/>
                </a:cubicBezTo>
                <a:cubicBezTo>
                  <a:pt x="33529" y="0"/>
                  <a:pt x="43200" y="9670"/>
                  <a:pt x="43200" y="21600"/>
                </a:cubicBezTo>
                <a:cubicBezTo>
                  <a:pt x="43200" y="23379"/>
                  <a:pt x="42980" y="25152"/>
                  <a:pt x="42545" y="26878"/>
                </a:cubicBezTo>
              </a:path>
              <a:path w="43200" h="26878" stroke="0" extrusionOk="0">
                <a:moveTo>
                  <a:pt x="644" y="26839"/>
                </a:moveTo>
                <a:cubicBezTo>
                  <a:pt x="216" y="25125"/>
                  <a:pt x="0" y="23366"/>
                  <a:pt x="0" y="21600"/>
                </a:cubicBezTo>
                <a:cubicBezTo>
                  <a:pt x="0" y="9670"/>
                  <a:pt x="9670" y="0"/>
                  <a:pt x="21600" y="0"/>
                </a:cubicBezTo>
                <a:cubicBezTo>
                  <a:pt x="33529" y="0"/>
                  <a:pt x="43200" y="9670"/>
                  <a:pt x="43200" y="21600"/>
                </a:cubicBezTo>
                <a:cubicBezTo>
                  <a:pt x="43200" y="23379"/>
                  <a:pt x="42980" y="25152"/>
                  <a:pt x="42545" y="26878"/>
                </a:cubicBezTo>
                <a:lnTo>
                  <a:pt x="21600" y="21600"/>
                </a:lnTo>
                <a:lnTo>
                  <a:pt x="644" y="26839"/>
                </a:lnTo>
                <a:close/>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39" name="Line 12"/>
          <p:cNvSpPr>
            <a:spLocks noChangeShapeType="1"/>
          </p:cNvSpPr>
          <p:nvPr/>
        </p:nvSpPr>
        <p:spPr bwMode="auto">
          <a:xfrm flipV="1">
            <a:off x="3247695" y="1293500"/>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40" name="Line 13"/>
          <p:cNvSpPr>
            <a:spLocks noChangeShapeType="1"/>
          </p:cNvSpPr>
          <p:nvPr/>
        </p:nvSpPr>
        <p:spPr bwMode="auto">
          <a:xfrm flipH="1" flipV="1">
            <a:off x="3183757" y="1293500"/>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41" name="Freeform 14"/>
          <p:cNvSpPr>
            <a:spLocks/>
          </p:cNvSpPr>
          <p:nvPr/>
        </p:nvSpPr>
        <p:spPr bwMode="auto">
          <a:xfrm>
            <a:off x="1105786" y="1700683"/>
            <a:ext cx="1002316" cy="59261"/>
          </a:xfrm>
          <a:custGeom>
            <a:avLst/>
            <a:gdLst>
              <a:gd name="T0" fmla="*/ 0 w 94"/>
              <a:gd name="T1" fmla="*/ 0 h 6"/>
              <a:gd name="T2" fmla="*/ 533 w 94"/>
              <a:gd name="T3" fmla="*/ 0 h 6"/>
              <a:gd name="T4" fmla="*/ 454 w 94"/>
              <a:gd name="T5" fmla="*/ 31 h 6"/>
              <a:gd name="T6" fmla="*/ 0 60000 65536"/>
              <a:gd name="T7" fmla="*/ 0 60000 65536"/>
              <a:gd name="T8" fmla="*/ 0 60000 65536"/>
            </a:gdLst>
            <a:ahLst/>
            <a:cxnLst>
              <a:cxn ang="T6">
                <a:pos x="T0" y="T1"/>
              </a:cxn>
              <a:cxn ang="T7">
                <a:pos x="T2" y="T3"/>
              </a:cxn>
              <a:cxn ang="T8">
                <a:pos x="T4" y="T5"/>
              </a:cxn>
            </a:cxnLst>
            <a:rect l="0" t="0" r="r" b="b"/>
            <a:pathLst>
              <a:path w="94" h="6">
                <a:moveTo>
                  <a:pt x="0" y="0"/>
                </a:moveTo>
                <a:lnTo>
                  <a:pt x="94" y="0"/>
                </a:lnTo>
                <a:lnTo>
                  <a:pt x="80"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42" name="Line 15"/>
          <p:cNvSpPr>
            <a:spLocks noChangeShapeType="1"/>
          </p:cNvSpPr>
          <p:nvPr/>
        </p:nvSpPr>
        <p:spPr bwMode="auto">
          <a:xfrm flipH="1" flipV="1">
            <a:off x="1957660" y="1639510"/>
            <a:ext cx="150441"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43" name="Freeform 16"/>
          <p:cNvSpPr>
            <a:spLocks/>
          </p:cNvSpPr>
          <p:nvPr/>
        </p:nvSpPr>
        <p:spPr bwMode="auto">
          <a:xfrm>
            <a:off x="3014511" y="1943464"/>
            <a:ext cx="63938" cy="395714"/>
          </a:xfrm>
          <a:custGeom>
            <a:avLst/>
            <a:gdLst>
              <a:gd name="T0" fmla="*/ 0 w 6"/>
              <a:gd name="T1" fmla="*/ 0 h 39"/>
              <a:gd name="T2" fmla="*/ 0 w 6"/>
              <a:gd name="T3" fmla="*/ 207 h 39"/>
              <a:gd name="T4" fmla="*/ 34 w 6"/>
              <a:gd name="T5" fmla="*/ 127 h 39"/>
              <a:gd name="T6" fmla="*/ 0 60000 65536"/>
              <a:gd name="T7" fmla="*/ 0 60000 65536"/>
              <a:gd name="T8" fmla="*/ 0 60000 65536"/>
            </a:gdLst>
            <a:ahLst/>
            <a:cxnLst>
              <a:cxn ang="T6">
                <a:pos x="T0" y="T1"/>
              </a:cxn>
              <a:cxn ang="T7">
                <a:pos x="T2" y="T3"/>
              </a:cxn>
              <a:cxn ang="T8">
                <a:pos x="T4" y="T5"/>
              </a:cxn>
            </a:cxnLst>
            <a:rect l="0" t="0" r="r" b="b"/>
            <a:pathLst>
              <a:path w="6" h="39">
                <a:moveTo>
                  <a:pt x="0" y="0"/>
                </a:moveTo>
                <a:lnTo>
                  <a:pt x="0" y="39"/>
                </a:lnTo>
                <a:lnTo>
                  <a:pt x="6" y="24"/>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44" name="Line 17"/>
          <p:cNvSpPr>
            <a:spLocks noChangeShapeType="1"/>
          </p:cNvSpPr>
          <p:nvPr/>
        </p:nvSpPr>
        <p:spPr bwMode="auto">
          <a:xfrm flipH="1" flipV="1">
            <a:off x="2948693" y="2188157"/>
            <a:ext cx="65818" cy="15102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45" name="Arc 18"/>
          <p:cNvSpPr>
            <a:spLocks/>
          </p:cNvSpPr>
          <p:nvPr/>
        </p:nvSpPr>
        <p:spPr bwMode="auto">
          <a:xfrm>
            <a:off x="2779446" y="836613"/>
            <a:ext cx="479532" cy="605996"/>
          </a:xfrm>
          <a:custGeom>
            <a:avLst/>
            <a:gdLst>
              <a:gd name="T0" fmla="*/ 4 w 43200"/>
              <a:gd name="T1" fmla="*/ 317 h 26878"/>
              <a:gd name="T2" fmla="*/ 251 w 43200"/>
              <a:gd name="T3" fmla="*/ 317 h 26878"/>
              <a:gd name="T4" fmla="*/ 128 w 43200"/>
              <a:gd name="T5" fmla="*/ 255 h 26878"/>
              <a:gd name="T6" fmla="*/ 0 60000 65536"/>
              <a:gd name="T7" fmla="*/ 0 60000 65536"/>
              <a:gd name="T8" fmla="*/ 0 60000 65536"/>
            </a:gdLst>
            <a:ahLst/>
            <a:cxnLst>
              <a:cxn ang="T6">
                <a:pos x="T0" y="T1"/>
              </a:cxn>
              <a:cxn ang="T7">
                <a:pos x="T2" y="T3"/>
              </a:cxn>
              <a:cxn ang="T8">
                <a:pos x="T4" y="T5"/>
              </a:cxn>
            </a:cxnLst>
            <a:rect l="0" t="0" r="r" b="b"/>
            <a:pathLst>
              <a:path w="43200" h="26878" fill="none" extrusionOk="0">
                <a:moveTo>
                  <a:pt x="644" y="26839"/>
                </a:moveTo>
                <a:cubicBezTo>
                  <a:pt x="216" y="25125"/>
                  <a:pt x="0" y="23366"/>
                  <a:pt x="0" y="21600"/>
                </a:cubicBezTo>
                <a:cubicBezTo>
                  <a:pt x="0" y="9670"/>
                  <a:pt x="9670" y="0"/>
                  <a:pt x="21600" y="0"/>
                </a:cubicBezTo>
                <a:cubicBezTo>
                  <a:pt x="33529" y="0"/>
                  <a:pt x="43200" y="9670"/>
                  <a:pt x="43200" y="21600"/>
                </a:cubicBezTo>
                <a:cubicBezTo>
                  <a:pt x="43200" y="23379"/>
                  <a:pt x="42980" y="25152"/>
                  <a:pt x="42545" y="26878"/>
                </a:cubicBezTo>
              </a:path>
              <a:path w="43200" h="26878" stroke="0" extrusionOk="0">
                <a:moveTo>
                  <a:pt x="644" y="26839"/>
                </a:moveTo>
                <a:cubicBezTo>
                  <a:pt x="216" y="25125"/>
                  <a:pt x="0" y="23366"/>
                  <a:pt x="0" y="21600"/>
                </a:cubicBezTo>
                <a:cubicBezTo>
                  <a:pt x="0" y="9670"/>
                  <a:pt x="9670" y="0"/>
                  <a:pt x="21600" y="0"/>
                </a:cubicBezTo>
                <a:cubicBezTo>
                  <a:pt x="33529" y="0"/>
                  <a:pt x="43200" y="9670"/>
                  <a:pt x="43200" y="21600"/>
                </a:cubicBezTo>
                <a:cubicBezTo>
                  <a:pt x="43200" y="23379"/>
                  <a:pt x="42980" y="25152"/>
                  <a:pt x="42545" y="26878"/>
                </a:cubicBezTo>
                <a:lnTo>
                  <a:pt x="21600" y="21600"/>
                </a:lnTo>
                <a:lnTo>
                  <a:pt x="644" y="26839"/>
                </a:lnTo>
                <a:close/>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46" name="Line 19"/>
          <p:cNvSpPr>
            <a:spLocks noChangeShapeType="1"/>
          </p:cNvSpPr>
          <p:nvPr/>
        </p:nvSpPr>
        <p:spPr bwMode="auto">
          <a:xfrm flipV="1">
            <a:off x="3247695" y="1293500"/>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47" name="Line 20"/>
          <p:cNvSpPr>
            <a:spLocks noChangeShapeType="1"/>
          </p:cNvSpPr>
          <p:nvPr/>
        </p:nvSpPr>
        <p:spPr bwMode="auto">
          <a:xfrm flipH="1" flipV="1">
            <a:off x="3183757" y="1293500"/>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48" name="Freeform 21"/>
          <p:cNvSpPr>
            <a:spLocks/>
          </p:cNvSpPr>
          <p:nvPr/>
        </p:nvSpPr>
        <p:spPr bwMode="auto">
          <a:xfrm>
            <a:off x="1105786" y="1700683"/>
            <a:ext cx="1002316" cy="59261"/>
          </a:xfrm>
          <a:custGeom>
            <a:avLst/>
            <a:gdLst>
              <a:gd name="T0" fmla="*/ 0 w 94"/>
              <a:gd name="T1" fmla="*/ 0 h 6"/>
              <a:gd name="T2" fmla="*/ 533 w 94"/>
              <a:gd name="T3" fmla="*/ 0 h 6"/>
              <a:gd name="T4" fmla="*/ 454 w 94"/>
              <a:gd name="T5" fmla="*/ 31 h 6"/>
              <a:gd name="T6" fmla="*/ 0 60000 65536"/>
              <a:gd name="T7" fmla="*/ 0 60000 65536"/>
              <a:gd name="T8" fmla="*/ 0 60000 65536"/>
            </a:gdLst>
            <a:ahLst/>
            <a:cxnLst>
              <a:cxn ang="T6">
                <a:pos x="T0" y="T1"/>
              </a:cxn>
              <a:cxn ang="T7">
                <a:pos x="T2" y="T3"/>
              </a:cxn>
              <a:cxn ang="T8">
                <a:pos x="T4" y="T5"/>
              </a:cxn>
            </a:cxnLst>
            <a:rect l="0" t="0" r="r" b="b"/>
            <a:pathLst>
              <a:path w="94" h="6">
                <a:moveTo>
                  <a:pt x="0" y="0"/>
                </a:moveTo>
                <a:lnTo>
                  <a:pt x="94" y="0"/>
                </a:lnTo>
                <a:lnTo>
                  <a:pt x="80"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49" name="Line 22"/>
          <p:cNvSpPr>
            <a:spLocks noChangeShapeType="1"/>
          </p:cNvSpPr>
          <p:nvPr/>
        </p:nvSpPr>
        <p:spPr bwMode="auto">
          <a:xfrm flipH="1" flipV="1">
            <a:off x="1957660" y="1639510"/>
            <a:ext cx="150441"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50" name="Freeform 23"/>
          <p:cNvSpPr>
            <a:spLocks/>
          </p:cNvSpPr>
          <p:nvPr/>
        </p:nvSpPr>
        <p:spPr bwMode="auto">
          <a:xfrm>
            <a:off x="2692942" y="2339178"/>
            <a:ext cx="618690" cy="275279"/>
          </a:xfrm>
          <a:custGeom>
            <a:avLst/>
            <a:gdLst>
              <a:gd name="T0" fmla="*/ 0 w 329"/>
              <a:gd name="T1" fmla="*/ 80 h 144"/>
              <a:gd name="T2" fmla="*/ 171 w 329"/>
              <a:gd name="T3" fmla="*/ 0 h 144"/>
              <a:gd name="T4" fmla="*/ 329 w 329"/>
              <a:gd name="T5" fmla="*/ 80 h 144"/>
              <a:gd name="T6" fmla="*/ 171 w 329"/>
              <a:gd name="T7" fmla="*/ 144 h 144"/>
              <a:gd name="T8" fmla="*/ 0 w 329"/>
              <a:gd name="T9" fmla="*/ 8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9" h="144">
                <a:moveTo>
                  <a:pt x="0" y="80"/>
                </a:moveTo>
                <a:lnTo>
                  <a:pt x="171" y="0"/>
                </a:lnTo>
                <a:lnTo>
                  <a:pt x="329" y="80"/>
                </a:lnTo>
                <a:lnTo>
                  <a:pt x="171" y="144"/>
                </a:lnTo>
                <a:lnTo>
                  <a:pt x="0" y="80"/>
                </a:lnTo>
                <a:close/>
              </a:path>
            </a:pathLst>
          </a:custGeom>
          <a:solidFill>
            <a:srgbClr val="FFFFCC"/>
          </a:solidFill>
          <a:ln w="0">
            <a:solidFill>
              <a:srgbClr val="990033"/>
            </a:solidFill>
            <a:prstDash val="solid"/>
            <a:round/>
            <a:headEnd/>
            <a:tailEnd/>
          </a:ln>
        </p:spPr>
        <p:txBody>
          <a:bodyPr/>
          <a:lstStyle/>
          <a:p>
            <a:endParaRPr lang="en-AU"/>
          </a:p>
        </p:txBody>
      </p:sp>
      <p:sp>
        <p:nvSpPr>
          <p:cNvPr id="26651" name="Rectangle 24"/>
          <p:cNvSpPr>
            <a:spLocks noChangeArrowheads="1"/>
          </p:cNvSpPr>
          <p:nvPr/>
        </p:nvSpPr>
        <p:spPr bwMode="auto">
          <a:xfrm>
            <a:off x="3131840" y="2204864"/>
            <a:ext cx="11237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Cash or card?</a:t>
            </a:r>
            <a:endParaRPr lang="en-US" altLang="en-US" sz="1600" dirty="0"/>
          </a:p>
        </p:txBody>
      </p:sp>
      <p:sp>
        <p:nvSpPr>
          <p:cNvPr id="26652" name="Freeform 25"/>
          <p:cNvSpPr>
            <a:spLocks/>
          </p:cNvSpPr>
          <p:nvPr/>
        </p:nvSpPr>
        <p:spPr bwMode="auto">
          <a:xfrm>
            <a:off x="3014511" y="1943464"/>
            <a:ext cx="63938" cy="395714"/>
          </a:xfrm>
          <a:custGeom>
            <a:avLst/>
            <a:gdLst>
              <a:gd name="T0" fmla="*/ 0 w 6"/>
              <a:gd name="T1" fmla="*/ 0 h 39"/>
              <a:gd name="T2" fmla="*/ 0 w 6"/>
              <a:gd name="T3" fmla="*/ 207 h 39"/>
              <a:gd name="T4" fmla="*/ 34 w 6"/>
              <a:gd name="T5" fmla="*/ 127 h 39"/>
              <a:gd name="T6" fmla="*/ 0 60000 65536"/>
              <a:gd name="T7" fmla="*/ 0 60000 65536"/>
              <a:gd name="T8" fmla="*/ 0 60000 65536"/>
            </a:gdLst>
            <a:ahLst/>
            <a:cxnLst>
              <a:cxn ang="T6">
                <a:pos x="T0" y="T1"/>
              </a:cxn>
              <a:cxn ang="T7">
                <a:pos x="T2" y="T3"/>
              </a:cxn>
              <a:cxn ang="T8">
                <a:pos x="T4" y="T5"/>
              </a:cxn>
            </a:cxnLst>
            <a:rect l="0" t="0" r="r" b="b"/>
            <a:pathLst>
              <a:path w="6" h="39">
                <a:moveTo>
                  <a:pt x="0" y="0"/>
                </a:moveTo>
                <a:lnTo>
                  <a:pt x="0" y="39"/>
                </a:lnTo>
                <a:lnTo>
                  <a:pt x="6" y="24"/>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53" name="Line 26"/>
          <p:cNvSpPr>
            <a:spLocks noChangeShapeType="1"/>
          </p:cNvSpPr>
          <p:nvPr/>
        </p:nvSpPr>
        <p:spPr bwMode="auto">
          <a:xfrm flipH="1" flipV="1">
            <a:off x="2948693" y="2188157"/>
            <a:ext cx="65818" cy="15102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54" name="Freeform 27"/>
          <p:cNvSpPr>
            <a:spLocks/>
          </p:cNvSpPr>
          <p:nvPr/>
        </p:nvSpPr>
        <p:spPr bwMode="auto">
          <a:xfrm>
            <a:off x="539750" y="5357689"/>
            <a:ext cx="1632289" cy="477915"/>
          </a:xfrm>
          <a:custGeom>
            <a:avLst/>
            <a:gdLst>
              <a:gd name="T0" fmla="*/ 108 w 868"/>
              <a:gd name="T1" fmla="*/ 0 h 250"/>
              <a:gd name="T2" fmla="*/ 63 w 868"/>
              <a:gd name="T3" fmla="*/ 26 h 250"/>
              <a:gd name="T4" fmla="*/ 29 w 868"/>
              <a:gd name="T5" fmla="*/ 58 h 250"/>
              <a:gd name="T6" fmla="*/ 6 w 868"/>
              <a:gd name="T7" fmla="*/ 90 h 250"/>
              <a:gd name="T8" fmla="*/ 0 w 868"/>
              <a:gd name="T9" fmla="*/ 127 h 250"/>
              <a:gd name="T10" fmla="*/ 6 w 868"/>
              <a:gd name="T11" fmla="*/ 159 h 250"/>
              <a:gd name="T12" fmla="*/ 29 w 868"/>
              <a:gd name="T13" fmla="*/ 191 h 250"/>
              <a:gd name="T14" fmla="*/ 63 w 868"/>
              <a:gd name="T15" fmla="*/ 223 h 250"/>
              <a:gd name="T16" fmla="*/ 108 w 868"/>
              <a:gd name="T17" fmla="*/ 250 h 250"/>
              <a:gd name="T18" fmla="*/ 760 w 868"/>
              <a:gd name="T19" fmla="*/ 250 h 250"/>
              <a:gd name="T20" fmla="*/ 805 w 868"/>
              <a:gd name="T21" fmla="*/ 223 h 250"/>
              <a:gd name="T22" fmla="*/ 839 w 868"/>
              <a:gd name="T23" fmla="*/ 191 h 250"/>
              <a:gd name="T24" fmla="*/ 862 w 868"/>
              <a:gd name="T25" fmla="*/ 159 h 250"/>
              <a:gd name="T26" fmla="*/ 868 w 868"/>
              <a:gd name="T27" fmla="*/ 127 h 250"/>
              <a:gd name="T28" fmla="*/ 862 w 868"/>
              <a:gd name="T29" fmla="*/ 90 h 250"/>
              <a:gd name="T30" fmla="*/ 839 w 868"/>
              <a:gd name="T31" fmla="*/ 58 h 250"/>
              <a:gd name="T32" fmla="*/ 805 w 868"/>
              <a:gd name="T33" fmla="*/ 26 h 250"/>
              <a:gd name="T34" fmla="*/ 760 w 868"/>
              <a:gd name="T35" fmla="*/ 0 h 250"/>
              <a:gd name="T36" fmla="*/ 108 w 868"/>
              <a:gd name="T37" fmla="*/ 0 h 2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68" h="250">
                <a:moveTo>
                  <a:pt x="108" y="0"/>
                </a:moveTo>
                <a:lnTo>
                  <a:pt x="63" y="26"/>
                </a:lnTo>
                <a:lnTo>
                  <a:pt x="29" y="58"/>
                </a:lnTo>
                <a:lnTo>
                  <a:pt x="6" y="90"/>
                </a:lnTo>
                <a:lnTo>
                  <a:pt x="0" y="127"/>
                </a:lnTo>
                <a:lnTo>
                  <a:pt x="6" y="159"/>
                </a:lnTo>
                <a:lnTo>
                  <a:pt x="29" y="191"/>
                </a:lnTo>
                <a:lnTo>
                  <a:pt x="63" y="223"/>
                </a:lnTo>
                <a:lnTo>
                  <a:pt x="108" y="250"/>
                </a:lnTo>
                <a:lnTo>
                  <a:pt x="760" y="250"/>
                </a:lnTo>
                <a:lnTo>
                  <a:pt x="805" y="223"/>
                </a:lnTo>
                <a:lnTo>
                  <a:pt x="839" y="191"/>
                </a:lnTo>
                <a:lnTo>
                  <a:pt x="862" y="159"/>
                </a:lnTo>
                <a:lnTo>
                  <a:pt x="868" y="127"/>
                </a:lnTo>
                <a:lnTo>
                  <a:pt x="862" y="90"/>
                </a:lnTo>
                <a:lnTo>
                  <a:pt x="839" y="58"/>
                </a:lnTo>
                <a:lnTo>
                  <a:pt x="805" y="26"/>
                </a:lnTo>
                <a:lnTo>
                  <a:pt x="760" y="0"/>
                </a:lnTo>
                <a:lnTo>
                  <a:pt x="108" y="0"/>
                </a:lnTo>
                <a:close/>
              </a:path>
            </a:pathLst>
          </a:custGeom>
          <a:solidFill>
            <a:srgbClr val="FFFFCC"/>
          </a:solidFill>
          <a:ln w="0">
            <a:solidFill>
              <a:srgbClr val="990033"/>
            </a:solidFill>
            <a:prstDash val="solid"/>
            <a:round/>
            <a:headEnd/>
            <a:tailEnd/>
          </a:ln>
        </p:spPr>
        <p:txBody>
          <a:bodyPr/>
          <a:lstStyle/>
          <a:p>
            <a:endParaRPr lang="en-AU"/>
          </a:p>
        </p:txBody>
      </p:sp>
      <p:sp>
        <p:nvSpPr>
          <p:cNvPr id="26655" name="Rectangle 28"/>
          <p:cNvSpPr>
            <a:spLocks noChangeArrowheads="1"/>
          </p:cNvSpPr>
          <p:nvPr/>
        </p:nvSpPr>
        <p:spPr bwMode="auto">
          <a:xfrm>
            <a:off x="913973" y="5378717"/>
            <a:ext cx="9762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a:solidFill>
                  <a:srgbClr val="000000"/>
                </a:solidFill>
                <a:latin typeface="Arial" panose="020B0604020202020204" pitchFamily="34" charset="0"/>
              </a:rPr>
              <a:t>Key in cash </a:t>
            </a:r>
            <a:endParaRPr lang="en-US" altLang="en-US" sz="1600"/>
          </a:p>
        </p:txBody>
      </p:sp>
      <p:sp>
        <p:nvSpPr>
          <p:cNvPr id="26656" name="Rectangle 29"/>
          <p:cNvSpPr>
            <a:spLocks noChangeArrowheads="1"/>
          </p:cNvSpPr>
          <p:nvPr/>
        </p:nvSpPr>
        <p:spPr bwMode="auto">
          <a:xfrm>
            <a:off x="1085100" y="5589820"/>
            <a:ext cx="5963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amount</a:t>
            </a:r>
            <a:endParaRPr lang="en-US" altLang="en-US" sz="1600" dirty="0"/>
          </a:p>
        </p:txBody>
      </p:sp>
      <p:sp>
        <p:nvSpPr>
          <p:cNvPr id="26657" name="Freeform 30"/>
          <p:cNvSpPr>
            <a:spLocks/>
          </p:cNvSpPr>
          <p:nvPr/>
        </p:nvSpPr>
        <p:spPr bwMode="auto">
          <a:xfrm>
            <a:off x="1350253" y="3914386"/>
            <a:ext cx="63938" cy="1433745"/>
          </a:xfrm>
          <a:custGeom>
            <a:avLst/>
            <a:gdLst>
              <a:gd name="T0" fmla="*/ 0 w 6"/>
              <a:gd name="T1" fmla="*/ 0 h 141"/>
              <a:gd name="T2" fmla="*/ 0 w 6"/>
              <a:gd name="T3" fmla="*/ 750 h 141"/>
              <a:gd name="T4" fmla="*/ 34 w 6"/>
              <a:gd name="T5" fmla="*/ 676 h 141"/>
              <a:gd name="T6" fmla="*/ 0 60000 65536"/>
              <a:gd name="T7" fmla="*/ 0 60000 65536"/>
              <a:gd name="T8" fmla="*/ 0 60000 65536"/>
            </a:gdLst>
            <a:ahLst/>
            <a:cxnLst>
              <a:cxn ang="T6">
                <a:pos x="T0" y="T1"/>
              </a:cxn>
              <a:cxn ang="T7">
                <a:pos x="T2" y="T3"/>
              </a:cxn>
              <a:cxn ang="T8">
                <a:pos x="T4" y="T5"/>
              </a:cxn>
            </a:cxnLst>
            <a:rect l="0" t="0" r="r" b="b"/>
            <a:pathLst>
              <a:path w="6" h="141">
                <a:moveTo>
                  <a:pt x="0" y="0"/>
                </a:moveTo>
                <a:lnTo>
                  <a:pt x="0" y="141"/>
                </a:lnTo>
                <a:lnTo>
                  <a:pt x="6" y="127"/>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58" name="Line 31"/>
          <p:cNvSpPr>
            <a:spLocks noChangeShapeType="1"/>
          </p:cNvSpPr>
          <p:nvPr/>
        </p:nvSpPr>
        <p:spPr bwMode="auto">
          <a:xfrm flipH="1" flipV="1">
            <a:off x="1286315" y="5204756"/>
            <a:ext cx="63938" cy="14337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59" name="Freeform 32"/>
          <p:cNvSpPr>
            <a:spLocks/>
          </p:cNvSpPr>
          <p:nvPr/>
        </p:nvSpPr>
        <p:spPr bwMode="auto">
          <a:xfrm>
            <a:off x="2768163" y="2878266"/>
            <a:ext cx="6258362" cy="2886607"/>
          </a:xfrm>
          <a:custGeom>
            <a:avLst/>
            <a:gdLst>
              <a:gd name="T0" fmla="*/ 437 w 3328"/>
              <a:gd name="T1" fmla="*/ 0 h 1510"/>
              <a:gd name="T2" fmla="*/ 335 w 3328"/>
              <a:gd name="T3" fmla="*/ 74 h 1510"/>
              <a:gd name="T4" fmla="*/ 244 w 3328"/>
              <a:gd name="T5" fmla="*/ 154 h 1510"/>
              <a:gd name="T6" fmla="*/ 170 w 3328"/>
              <a:gd name="T7" fmla="*/ 245 h 1510"/>
              <a:gd name="T8" fmla="*/ 108 w 3328"/>
              <a:gd name="T9" fmla="*/ 340 h 1510"/>
              <a:gd name="T10" fmla="*/ 62 w 3328"/>
              <a:gd name="T11" fmla="*/ 441 h 1510"/>
              <a:gd name="T12" fmla="*/ 28 w 3328"/>
              <a:gd name="T13" fmla="*/ 542 h 1510"/>
              <a:gd name="T14" fmla="*/ 6 w 3328"/>
              <a:gd name="T15" fmla="*/ 648 h 1510"/>
              <a:gd name="T16" fmla="*/ 0 w 3328"/>
              <a:gd name="T17" fmla="*/ 755 h 1510"/>
              <a:gd name="T18" fmla="*/ 6 w 3328"/>
              <a:gd name="T19" fmla="*/ 861 h 1510"/>
              <a:gd name="T20" fmla="*/ 28 w 3328"/>
              <a:gd name="T21" fmla="*/ 962 h 1510"/>
              <a:gd name="T22" fmla="*/ 62 w 3328"/>
              <a:gd name="T23" fmla="*/ 1068 h 1510"/>
              <a:gd name="T24" fmla="*/ 108 w 3328"/>
              <a:gd name="T25" fmla="*/ 1164 h 1510"/>
              <a:gd name="T26" fmla="*/ 170 w 3328"/>
              <a:gd name="T27" fmla="*/ 1260 h 1510"/>
              <a:gd name="T28" fmla="*/ 244 w 3328"/>
              <a:gd name="T29" fmla="*/ 1350 h 1510"/>
              <a:gd name="T30" fmla="*/ 335 w 3328"/>
              <a:gd name="T31" fmla="*/ 1435 h 1510"/>
              <a:gd name="T32" fmla="*/ 437 w 3328"/>
              <a:gd name="T33" fmla="*/ 1510 h 1510"/>
              <a:gd name="T34" fmla="*/ 2891 w 3328"/>
              <a:gd name="T35" fmla="*/ 1510 h 1510"/>
              <a:gd name="T36" fmla="*/ 2993 w 3328"/>
              <a:gd name="T37" fmla="*/ 1435 h 1510"/>
              <a:gd name="T38" fmla="*/ 3084 w 3328"/>
              <a:gd name="T39" fmla="*/ 1350 h 1510"/>
              <a:gd name="T40" fmla="*/ 3157 w 3328"/>
              <a:gd name="T41" fmla="*/ 1260 h 1510"/>
              <a:gd name="T42" fmla="*/ 3220 w 3328"/>
              <a:gd name="T43" fmla="*/ 1164 h 1510"/>
              <a:gd name="T44" fmla="*/ 3265 w 3328"/>
              <a:gd name="T45" fmla="*/ 1068 h 1510"/>
              <a:gd name="T46" fmla="*/ 3299 w 3328"/>
              <a:gd name="T47" fmla="*/ 962 h 1510"/>
              <a:gd name="T48" fmla="*/ 3322 w 3328"/>
              <a:gd name="T49" fmla="*/ 861 h 1510"/>
              <a:gd name="T50" fmla="*/ 3328 w 3328"/>
              <a:gd name="T51" fmla="*/ 755 h 1510"/>
              <a:gd name="T52" fmla="*/ 3322 w 3328"/>
              <a:gd name="T53" fmla="*/ 648 h 1510"/>
              <a:gd name="T54" fmla="*/ 3299 w 3328"/>
              <a:gd name="T55" fmla="*/ 542 h 1510"/>
              <a:gd name="T56" fmla="*/ 3265 w 3328"/>
              <a:gd name="T57" fmla="*/ 441 h 1510"/>
              <a:gd name="T58" fmla="*/ 3220 w 3328"/>
              <a:gd name="T59" fmla="*/ 340 h 1510"/>
              <a:gd name="T60" fmla="*/ 3157 w 3328"/>
              <a:gd name="T61" fmla="*/ 245 h 1510"/>
              <a:gd name="T62" fmla="*/ 3084 w 3328"/>
              <a:gd name="T63" fmla="*/ 154 h 1510"/>
              <a:gd name="T64" fmla="*/ 2993 w 3328"/>
              <a:gd name="T65" fmla="*/ 74 h 1510"/>
              <a:gd name="T66" fmla="*/ 2891 w 3328"/>
              <a:gd name="T67" fmla="*/ 0 h 1510"/>
              <a:gd name="T68" fmla="*/ 437 w 3328"/>
              <a:gd name="T69" fmla="*/ 0 h 15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8" h="1510">
                <a:moveTo>
                  <a:pt x="437" y="0"/>
                </a:moveTo>
                <a:lnTo>
                  <a:pt x="335" y="74"/>
                </a:lnTo>
                <a:lnTo>
                  <a:pt x="244" y="154"/>
                </a:lnTo>
                <a:lnTo>
                  <a:pt x="170" y="245"/>
                </a:lnTo>
                <a:lnTo>
                  <a:pt x="108" y="340"/>
                </a:lnTo>
                <a:lnTo>
                  <a:pt x="62" y="441"/>
                </a:lnTo>
                <a:lnTo>
                  <a:pt x="28" y="542"/>
                </a:lnTo>
                <a:lnTo>
                  <a:pt x="6" y="648"/>
                </a:lnTo>
                <a:lnTo>
                  <a:pt x="0" y="755"/>
                </a:lnTo>
                <a:lnTo>
                  <a:pt x="6" y="861"/>
                </a:lnTo>
                <a:lnTo>
                  <a:pt x="28" y="962"/>
                </a:lnTo>
                <a:lnTo>
                  <a:pt x="62" y="1068"/>
                </a:lnTo>
                <a:lnTo>
                  <a:pt x="108" y="1164"/>
                </a:lnTo>
                <a:lnTo>
                  <a:pt x="170" y="1260"/>
                </a:lnTo>
                <a:lnTo>
                  <a:pt x="244" y="1350"/>
                </a:lnTo>
                <a:lnTo>
                  <a:pt x="335" y="1435"/>
                </a:lnTo>
                <a:lnTo>
                  <a:pt x="437" y="1510"/>
                </a:lnTo>
                <a:lnTo>
                  <a:pt x="2891" y="1510"/>
                </a:lnTo>
                <a:lnTo>
                  <a:pt x="2993" y="1435"/>
                </a:lnTo>
                <a:lnTo>
                  <a:pt x="3084" y="1350"/>
                </a:lnTo>
                <a:lnTo>
                  <a:pt x="3157" y="1260"/>
                </a:lnTo>
                <a:lnTo>
                  <a:pt x="3220" y="1164"/>
                </a:lnTo>
                <a:lnTo>
                  <a:pt x="3265" y="1068"/>
                </a:lnTo>
                <a:lnTo>
                  <a:pt x="3299" y="962"/>
                </a:lnTo>
                <a:lnTo>
                  <a:pt x="3322" y="861"/>
                </a:lnTo>
                <a:lnTo>
                  <a:pt x="3328" y="755"/>
                </a:lnTo>
                <a:lnTo>
                  <a:pt x="3322" y="648"/>
                </a:lnTo>
                <a:lnTo>
                  <a:pt x="3299" y="542"/>
                </a:lnTo>
                <a:lnTo>
                  <a:pt x="3265" y="441"/>
                </a:lnTo>
                <a:lnTo>
                  <a:pt x="3220" y="340"/>
                </a:lnTo>
                <a:lnTo>
                  <a:pt x="3157" y="245"/>
                </a:lnTo>
                <a:lnTo>
                  <a:pt x="3084" y="154"/>
                </a:lnTo>
                <a:lnTo>
                  <a:pt x="2993" y="74"/>
                </a:lnTo>
                <a:lnTo>
                  <a:pt x="2891" y="0"/>
                </a:lnTo>
                <a:lnTo>
                  <a:pt x="437" y="0"/>
                </a:lnTo>
                <a:close/>
              </a:path>
            </a:pathLst>
          </a:custGeom>
          <a:solidFill>
            <a:srgbClr val="FFFFCC"/>
          </a:solidFill>
          <a:ln w="0">
            <a:solidFill>
              <a:srgbClr val="990033"/>
            </a:solidFill>
            <a:prstDash val="solid"/>
            <a:round/>
            <a:headEnd/>
            <a:tailEnd/>
          </a:ln>
        </p:spPr>
        <p:txBody>
          <a:bodyPr/>
          <a:lstStyle/>
          <a:p>
            <a:endParaRPr lang="en-AU"/>
          </a:p>
        </p:txBody>
      </p:sp>
      <p:sp>
        <p:nvSpPr>
          <p:cNvPr id="26660" name="Rectangle 33"/>
          <p:cNvSpPr>
            <a:spLocks noChangeArrowheads="1"/>
          </p:cNvSpPr>
          <p:nvPr/>
        </p:nvSpPr>
        <p:spPr bwMode="auto">
          <a:xfrm>
            <a:off x="5113168" y="2878266"/>
            <a:ext cx="17007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a:solidFill>
                  <a:srgbClr val="000000"/>
                </a:solidFill>
                <a:latin typeface="Arial" panose="020B0604020202020204" pitchFamily="34" charset="0"/>
              </a:rPr>
              <a:t>Handle card payment</a:t>
            </a:r>
            <a:endParaRPr lang="en-US" altLang="en-US" sz="1600"/>
          </a:p>
        </p:txBody>
      </p:sp>
      <p:sp>
        <p:nvSpPr>
          <p:cNvPr id="26661" name="Freeform 34"/>
          <p:cNvSpPr>
            <a:spLocks/>
          </p:cNvSpPr>
          <p:nvPr/>
        </p:nvSpPr>
        <p:spPr bwMode="auto">
          <a:xfrm>
            <a:off x="3674572" y="3666594"/>
            <a:ext cx="1493131" cy="407184"/>
          </a:xfrm>
          <a:custGeom>
            <a:avLst/>
            <a:gdLst>
              <a:gd name="T0" fmla="*/ 91 w 794"/>
              <a:gd name="T1" fmla="*/ 0 h 213"/>
              <a:gd name="T2" fmla="*/ 51 w 794"/>
              <a:gd name="T3" fmla="*/ 21 h 213"/>
              <a:gd name="T4" fmla="*/ 23 w 794"/>
              <a:gd name="T5" fmla="*/ 48 h 213"/>
              <a:gd name="T6" fmla="*/ 6 w 794"/>
              <a:gd name="T7" fmla="*/ 74 h 213"/>
              <a:gd name="T8" fmla="*/ 0 w 794"/>
              <a:gd name="T9" fmla="*/ 106 h 213"/>
              <a:gd name="T10" fmla="*/ 6 w 794"/>
              <a:gd name="T11" fmla="*/ 138 h 213"/>
              <a:gd name="T12" fmla="*/ 23 w 794"/>
              <a:gd name="T13" fmla="*/ 165 h 213"/>
              <a:gd name="T14" fmla="*/ 51 w 794"/>
              <a:gd name="T15" fmla="*/ 191 h 213"/>
              <a:gd name="T16" fmla="*/ 91 w 794"/>
              <a:gd name="T17" fmla="*/ 213 h 213"/>
              <a:gd name="T18" fmla="*/ 703 w 794"/>
              <a:gd name="T19" fmla="*/ 213 h 213"/>
              <a:gd name="T20" fmla="*/ 743 w 794"/>
              <a:gd name="T21" fmla="*/ 191 h 213"/>
              <a:gd name="T22" fmla="*/ 771 w 794"/>
              <a:gd name="T23" fmla="*/ 165 h 213"/>
              <a:gd name="T24" fmla="*/ 788 w 794"/>
              <a:gd name="T25" fmla="*/ 138 h 213"/>
              <a:gd name="T26" fmla="*/ 794 w 794"/>
              <a:gd name="T27" fmla="*/ 106 h 213"/>
              <a:gd name="T28" fmla="*/ 788 w 794"/>
              <a:gd name="T29" fmla="*/ 74 h 213"/>
              <a:gd name="T30" fmla="*/ 771 w 794"/>
              <a:gd name="T31" fmla="*/ 48 h 213"/>
              <a:gd name="T32" fmla="*/ 743 w 794"/>
              <a:gd name="T33" fmla="*/ 21 h 213"/>
              <a:gd name="T34" fmla="*/ 703 w 794"/>
              <a:gd name="T35" fmla="*/ 0 h 213"/>
              <a:gd name="T36" fmla="*/ 91 w 794"/>
              <a:gd name="T37" fmla="*/ 0 h 2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4" h="213">
                <a:moveTo>
                  <a:pt x="91" y="0"/>
                </a:moveTo>
                <a:lnTo>
                  <a:pt x="51" y="21"/>
                </a:lnTo>
                <a:lnTo>
                  <a:pt x="23" y="48"/>
                </a:lnTo>
                <a:lnTo>
                  <a:pt x="6" y="74"/>
                </a:lnTo>
                <a:lnTo>
                  <a:pt x="0" y="106"/>
                </a:lnTo>
                <a:lnTo>
                  <a:pt x="6" y="138"/>
                </a:lnTo>
                <a:lnTo>
                  <a:pt x="23" y="165"/>
                </a:lnTo>
                <a:lnTo>
                  <a:pt x="51" y="191"/>
                </a:lnTo>
                <a:lnTo>
                  <a:pt x="91" y="213"/>
                </a:lnTo>
                <a:lnTo>
                  <a:pt x="703" y="213"/>
                </a:lnTo>
                <a:lnTo>
                  <a:pt x="743" y="191"/>
                </a:lnTo>
                <a:lnTo>
                  <a:pt x="771" y="165"/>
                </a:lnTo>
                <a:lnTo>
                  <a:pt x="788" y="138"/>
                </a:lnTo>
                <a:lnTo>
                  <a:pt x="794" y="106"/>
                </a:lnTo>
                <a:lnTo>
                  <a:pt x="788" y="74"/>
                </a:lnTo>
                <a:lnTo>
                  <a:pt x="771" y="48"/>
                </a:lnTo>
                <a:lnTo>
                  <a:pt x="743" y="21"/>
                </a:lnTo>
                <a:lnTo>
                  <a:pt x="703" y="0"/>
                </a:lnTo>
                <a:lnTo>
                  <a:pt x="91" y="0"/>
                </a:lnTo>
                <a:close/>
              </a:path>
            </a:pathLst>
          </a:custGeom>
          <a:solidFill>
            <a:srgbClr val="FFFFCC"/>
          </a:solidFill>
          <a:ln w="0">
            <a:solidFill>
              <a:srgbClr val="990033"/>
            </a:solidFill>
            <a:prstDash val="solid"/>
            <a:round/>
            <a:headEnd/>
            <a:tailEnd/>
          </a:ln>
        </p:spPr>
        <p:txBody>
          <a:bodyPr/>
          <a:lstStyle/>
          <a:p>
            <a:endParaRPr lang="en-AU"/>
          </a:p>
        </p:txBody>
      </p:sp>
      <p:sp>
        <p:nvSpPr>
          <p:cNvPr id="26662" name="Rectangle 35"/>
          <p:cNvSpPr>
            <a:spLocks noChangeArrowheads="1"/>
          </p:cNvSpPr>
          <p:nvPr/>
        </p:nvSpPr>
        <p:spPr bwMode="auto">
          <a:xfrm>
            <a:off x="3866385" y="3676153"/>
            <a:ext cx="925215" cy="16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100">
                <a:solidFill>
                  <a:srgbClr val="000000"/>
                </a:solidFill>
                <a:latin typeface="Arial" panose="020B0604020202020204" pitchFamily="34" charset="0"/>
              </a:rPr>
              <a:t>Swipe the card</a:t>
            </a:r>
            <a:endParaRPr lang="en-US" altLang="en-US"/>
          </a:p>
        </p:txBody>
      </p:sp>
      <p:sp>
        <p:nvSpPr>
          <p:cNvPr id="26665" name="Freeform 38"/>
          <p:cNvSpPr>
            <a:spLocks/>
          </p:cNvSpPr>
          <p:nvPr/>
        </p:nvSpPr>
        <p:spPr bwMode="auto">
          <a:xfrm>
            <a:off x="4421138" y="4083336"/>
            <a:ext cx="63938" cy="426300"/>
          </a:xfrm>
          <a:custGeom>
            <a:avLst/>
            <a:gdLst>
              <a:gd name="T0" fmla="*/ 0 w 6"/>
              <a:gd name="T1" fmla="*/ 0 h 42"/>
              <a:gd name="T2" fmla="*/ 0 w 6"/>
              <a:gd name="T3" fmla="*/ 223 h 42"/>
              <a:gd name="T4" fmla="*/ 34 w 6"/>
              <a:gd name="T5" fmla="*/ 143 h 42"/>
              <a:gd name="T6" fmla="*/ 0 60000 65536"/>
              <a:gd name="T7" fmla="*/ 0 60000 65536"/>
              <a:gd name="T8" fmla="*/ 0 60000 65536"/>
            </a:gdLst>
            <a:ahLst/>
            <a:cxnLst>
              <a:cxn ang="T6">
                <a:pos x="T0" y="T1"/>
              </a:cxn>
              <a:cxn ang="T7">
                <a:pos x="T2" y="T3"/>
              </a:cxn>
              <a:cxn ang="T8">
                <a:pos x="T4" y="T5"/>
              </a:cxn>
            </a:cxnLst>
            <a:rect l="0" t="0" r="r" b="b"/>
            <a:pathLst>
              <a:path w="6" h="42">
                <a:moveTo>
                  <a:pt x="0" y="0"/>
                </a:moveTo>
                <a:lnTo>
                  <a:pt x="0" y="42"/>
                </a:lnTo>
                <a:lnTo>
                  <a:pt x="6" y="27"/>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66" name="Line 39"/>
          <p:cNvSpPr>
            <a:spLocks noChangeShapeType="1"/>
          </p:cNvSpPr>
          <p:nvPr/>
        </p:nvSpPr>
        <p:spPr bwMode="auto">
          <a:xfrm flipH="1" flipV="1">
            <a:off x="4357200" y="4356704"/>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67" name="Freeform 40"/>
          <p:cNvSpPr>
            <a:spLocks/>
          </p:cNvSpPr>
          <p:nvPr/>
        </p:nvSpPr>
        <p:spPr bwMode="auto">
          <a:xfrm>
            <a:off x="3674572" y="5251361"/>
            <a:ext cx="1493131" cy="407184"/>
          </a:xfrm>
          <a:custGeom>
            <a:avLst/>
            <a:gdLst>
              <a:gd name="T0" fmla="*/ 91 w 794"/>
              <a:gd name="T1" fmla="*/ 0 h 213"/>
              <a:gd name="T2" fmla="*/ 51 w 794"/>
              <a:gd name="T3" fmla="*/ 21 h 213"/>
              <a:gd name="T4" fmla="*/ 23 w 794"/>
              <a:gd name="T5" fmla="*/ 48 h 213"/>
              <a:gd name="T6" fmla="*/ 6 w 794"/>
              <a:gd name="T7" fmla="*/ 74 h 213"/>
              <a:gd name="T8" fmla="*/ 0 w 794"/>
              <a:gd name="T9" fmla="*/ 106 h 213"/>
              <a:gd name="T10" fmla="*/ 6 w 794"/>
              <a:gd name="T11" fmla="*/ 138 h 213"/>
              <a:gd name="T12" fmla="*/ 23 w 794"/>
              <a:gd name="T13" fmla="*/ 165 h 213"/>
              <a:gd name="T14" fmla="*/ 51 w 794"/>
              <a:gd name="T15" fmla="*/ 191 h 213"/>
              <a:gd name="T16" fmla="*/ 91 w 794"/>
              <a:gd name="T17" fmla="*/ 213 h 213"/>
              <a:gd name="T18" fmla="*/ 703 w 794"/>
              <a:gd name="T19" fmla="*/ 213 h 213"/>
              <a:gd name="T20" fmla="*/ 743 w 794"/>
              <a:gd name="T21" fmla="*/ 191 h 213"/>
              <a:gd name="T22" fmla="*/ 771 w 794"/>
              <a:gd name="T23" fmla="*/ 165 h 213"/>
              <a:gd name="T24" fmla="*/ 788 w 794"/>
              <a:gd name="T25" fmla="*/ 138 h 213"/>
              <a:gd name="T26" fmla="*/ 794 w 794"/>
              <a:gd name="T27" fmla="*/ 106 h 213"/>
              <a:gd name="T28" fmla="*/ 788 w 794"/>
              <a:gd name="T29" fmla="*/ 74 h 213"/>
              <a:gd name="T30" fmla="*/ 771 w 794"/>
              <a:gd name="T31" fmla="*/ 48 h 213"/>
              <a:gd name="T32" fmla="*/ 743 w 794"/>
              <a:gd name="T33" fmla="*/ 21 h 213"/>
              <a:gd name="T34" fmla="*/ 703 w 794"/>
              <a:gd name="T35" fmla="*/ 0 h 213"/>
              <a:gd name="T36" fmla="*/ 91 w 794"/>
              <a:gd name="T37" fmla="*/ 0 h 2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4" h="213">
                <a:moveTo>
                  <a:pt x="91" y="0"/>
                </a:moveTo>
                <a:lnTo>
                  <a:pt x="51" y="21"/>
                </a:lnTo>
                <a:lnTo>
                  <a:pt x="23" y="48"/>
                </a:lnTo>
                <a:lnTo>
                  <a:pt x="6" y="74"/>
                </a:lnTo>
                <a:lnTo>
                  <a:pt x="0" y="106"/>
                </a:lnTo>
                <a:lnTo>
                  <a:pt x="6" y="138"/>
                </a:lnTo>
                <a:lnTo>
                  <a:pt x="23" y="165"/>
                </a:lnTo>
                <a:lnTo>
                  <a:pt x="51" y="191"/>
                </a:lnTo>
                <a:lnTo>
                  <a:pt x="91" y="213"/>
                </a:lnTo>
                <a:lnTo>
                  <a:pt x="703" y="213"/>
                </a:lnTo>
                <a:lnTo>
                  <a:pt x="743" y="191"/>
                </a:lnTo>
                <a:lnTo>
                  <a:pt x="771" y="165"/>
                </a:lnTo>
                <a:lnTo>
                  <a:pt x="788" y="138"/>
                </a:lnTo>
                <a:lnTo>
                  <a:pt x="794" y="106"/>
                </a:lnTo>
                <a:lnTo>
                  <a:pt x="788" y="74"/>
                </a:lnTo>
                <a:lnTo>
                  <a:pt x="771" y="48"/>
                </a:lnTo>
                <a:lnTo>
                  <a:pt x="743" y="21"/>
                </a:lnTo>
                <a:lnTo>
                  <a:pt x="703" y="0"/>
                </a:lnTo>
                <a:lnTo>
                  <a:pt x="91" y="0"/>
                </a:lnTo>
                <a:close/>
              </a:path>
            </a:pathLst>
          </a:custGeom>
          <a:solidFill>
            <a:srgbClr val="FFFFCC"/>
          </a:solidFill>
          <a:ln w="0">
            <a:solidFill>
              <a:srgbClr val="990033"/>
            </a:solidFill>
            <a:prstDash val="solid"/>
            <a:round/>
            <a:headEnd/>
            <a:tailEnd/>
          </a:ln>
        </p:spPr>
        <p:txBody>
          <a:bodyPr/>
          <a:lstStyle/>
          <a:p>
            <a:endParaRPr lang="en-AU"/>
          </a:p>
        </p:txBody>
      </p:sp>
      <p:sp>
        <p:nvSpPr>
          <p:cNvPr id="26668" name="Rectangle 41"/>
          <p:cNvSpPr>
            <a:spLocks noChangeArrowheads="1"/>
          </p:cNvSpPr>
          <p:nvPr/>
        </p:nvSpPr>
        <p:spPr bwMode="auto">
          <a:xfrm>
            <a:off x="3951009" y="5260919"/>
            <a:ext cx="774773" cy="16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100">
                <a:solidFill>
                  <a:srgbClr val="000000"/>
                </a:solidFill>
                <a:latin typeface="Arial" panose="020B0604020202020204" pitchFamily="34" charset="0"/>
              </a:rPr>
              <a:t>Accept card </a:t>
            </a:r>
            <a:endParaRPr lang="en-US" altLang="en-US"/>
          </a:p>
        </p:txBody>
      </p:sp>
      <p:sp>
        <p:nvSpPr>
          <p:cNvPr id="26669" name="Rectangle 42"/>
          <p:cNvSpPr>
            <a:spLocks noChangeArrowheads="1"/>
          </p:cNvSpPr>
          <p:nvPr/>
        </p:nvSpPr>
        <p:spPr bwMode="auto">
          <a:xfrm>
            <a:off x="4142821" y="5444438"/>
            <a:ext cx="473890" cy="16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100">
                <a:solidFill>
                  <a:srgbClr val="000000"/>
                </a:solidFill>
                <a:latin typeface="Arial" panose="020B0604020202020204" pitchFamily="34" charset="0"/>
              </a:rPr>
              <a:t>number</a:t>
            </a:r>
            <a:endParaRPr lang="en-US" altLang="en-US"/>
          </a:p>
        </p:txBody>
      </p:sp>
      <p:sp>
        <p:nvSpPr>
          <p:cNvPr id="26670" name="Freeform 43"/>
          <p:cNvSpPr>
            <a:spLocks/>
          </p:cNvSpPr>
          <p:nvPr/>
        </p:nvSpPr>
        <p:spPr bwMode="auto">
          <a:xfrm>
            <a:off x="5156420" y="5453997"/>
            <a:ext cx="1034285" cy="61173"/>
          </a:xfrm>
          <a:custGeom>
            <a:avLst/>
            <a:gdLst>
              <a:gd name="T0" fmla="*/ 0 w 97"/>
              <a:gd name="T1" fmla="*/ 0 h 6"/>
              <a:gd name="T2" fmla="*/ 550 w 97"/>
              <a:gd name="T3" fmla="*/ 0 h 6"/>
              <a:gd name="T4" fmla="*/ 465 w 97"/>
              <a:gd name="T5" fmla="*/ 32 h 6"/>
              <a:gd name="T6" fmla="*/ 0 60000 65536"/>
              <a:gd name="T7" fmla="*/ 0 60000 65536"/>
              <a:gd name="T8" fmla="*/ 0 60000 65536"/>
            </a:gdLst>
            <a:ahLst/>
            <a:cxnLst>
              <a:cxn ang="T6">
                <a:pos x="T0" y="T1"/>
              </a:cxn>
              <a:cxn ang="T7">
                <a:pos x="T2" y="T3"/>
              </a:cxn>
              <a:cxn ang="T8">
                <a:pos x="T4" y="T5"/>
              </a:cxn>
            </a:cxnLst>
            <a:rect l="0" t="0" r="r" b="b"/>
            <a:pathLst>
              <a:path w="97" h="6">
                <a:moveTo>
                  <a:pt x="0" y="0"/>
                </a:moveTo>
                <a:lnTo>
                  <a:pt x="97" y="0"/>
                </a:lnTo>
                <a:lnTo>
                  <a:pt x="82"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71" name="Line 44"/>
          <p:cNvSpPr>
            <a:spLocks noChangeShapeType="1"/>
          </p:cNvSpPr>
          <p:nvPr/>
        </p:nvSpPr>
        <p:spPr bwMode="auto">
          <a:xfrm flipH="1" flipV="1">
            <a:off x="6030861" y="5392824"/>
            <a:ext cx="159844"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72" name="Freeform 45"/>
          <p:cNvSpPr>
            <a:spLocks/>
          </p:cNvSpPr>
          <p:nvPr/>
        </p:nvSpPr>
        <p:spPr bwMode="auto">
          <a:xfrm>
            <a:off x="4421138" y="4804032"/>
            <a:ext cx="63938" cy="437770"/>
          </a:xfrm>
          <a:custGeom>
            <a:avLst/>
            <a:gdLst>
              <a:gd name="T0" fmla="*/ 0 w 6"/>
              <a:gd name="T1" fmla="*/ 0 h 43"/>
              <a:gd name="T2" fmla="*/ 0 w 6"/>
              <a:gd name="T3" fmla="*/ 229 h 43"/>
              <a:gd name="T4" fmla="*/ 34 w 6"/>
              <a:gd name="T5" fmla="*/ 149 h 43"/>
              <a:gd name="T6" fmla="*/ 0 60000 65536"/>
              <a:gd name="T7" fmla="*/ 0 60000 65536"/>
              <a:gd name="T8" fmla="*/ 0 60000 65536"/>
            </a:gdLst>
            <a:ahLst/>
            <a:cxnLst>
              <a:cxn ang="T6">
                <a:pos x="T0" y="T1"/>
              </a:cxn>
              <a:cxn ang="T7">
                <a:pos x="T2" y="T3"/>
              </a:cxn>
              <a:cxn ang="T8">
                <a:pos x="T4" y="T5"/>
              </a:cxn>
            </a:cxnLst>
            <a:rect l="0" t="0" r="r" b="b"/>
            <a:pathLst>
              <a:path w="6" h="43">
                <a:moveTo>
                  <a:pt x="0" y="0"/>
                </a:moveTo>
                <a:lnTo>
                  <a:pt x="0" y="43"/>
                </a:lnTo>
                <a:lnTo>
                  <a:pt x="6"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73" name="Line 46"/>
          <p:cNvSpPr>
            <a:spLocks noChangeShapeType="1"/>
          </p:cNvSpPr>
          <p:nvPr/>
        </p:nvSpPr>
        <p:spPr bwMode="auto">
          <a:xfrm flipH="1" flipV="1">
            <a:off x="4357200" y="5088870"/>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74" name="Freeform 47"/>
          <p:cNvSpPr>
            <a:spLocks/>
          </p:cNvSpPr>
          <p:nvPr/>
        </p:nvSpPr>
        <p:spPr bwMode="auto">
          <a:xfrm>
            <a:off x="5049231" y="4886234"/>
            <a:ext cx="1258066" cy="386155"/>
          </a:xfrm>
          <a:custGeom>
            <a:avLst/>
            <a:gdLst>
              <a:gd name="T0" fmla="*/ 669 w 118"/>
              <a:gd name="T1" fmla="*/ 0 h 38"/>
              <a:gd name="T2" fmla="*/ 0 w 118"/>
              <a:gd name="T3" fmla="*/ 197 h 38"/>
              <a:gd name="T4" fmla="*/ 85 w 118"/>
              <a:gd name="T5" fmla="*/ 202 h 38"/>
              <a:gd name="T6" fmla="*/ 0 60000 65536"/>
              <a:gd name="T7" fmla="*/ 0 60000 65536"/>
              <a:gd name="T8" fmla="*/ 0 60000 65536"/>
            </a:gdLst>
            <a:ahLst/>
            <a:cxnLst>
              <a:cxn ang="T6">
                <a:pos x="T0" y="T1"/>
              </a:cxn>
              <a:cxn ang="T7">
                <a:pos x="T2" y="T3"/>
              </a:cxn>
              <a:cxn ang="T8">
                <a:pos x="T4" y="T5"/>
              </a:cxn>
            </a:cxnLst>
            <a:rect l="0" t="0" r="r" b="b"/>
            <a:pathLst>
              <a:path w="118" h="38">
                <a:moveTo>
                  <a:pt x="118" y="0"/>
                </a:moveTo>
                <a:lnTo>
                  <a:pt x="0" y="37"/>
                </a:lnTo>
                <a:lnTo>
                  <a:pt x="15" y="3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75" name="Line 48"/>
          <p:cNvSpPr>
            <a:spLocks noChangeShapeType="1"/>
          </p:cNvSpPr>
          <p:nvPr/>
        </p:nvSpPr>
        <p:spPr bwMode="auto">
          <a:xfrm flipV="1">
            <a:off x="5049231" y="5159601"/>
            <a:ext cx="127875" cy="10131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76" name="Freeform 49"/>
          <p:cNvSpPr>
            <a:spLocks/>
          </p:cNvSpPr>
          <p:nvPr/>
        </p:nvSpPr>
        <p:spPr bwMode="auto">
          <a:xfrm>
            <a:off x="6168139" y="5251361"/>
            <a:ext cx="1493131" cy="407184"/>
          </a:xfrm>
          <a:custGeom>
            <a:avLst/>
            <a:gdLst>
              <a:gd name="T0" fmla="*/ 91 w 794"/>
              <a:gd name="T1" fmla="*/ 0 h 213"/>
              <a:gd name="T2" fmla="*/ 51 w 794"/>
              <a:gd name="T3" fmla="*/ 21 h 213"/>
              <a:gd name="T4" fmla="*/ 23 w 794"/>
              <a:gd name="T5" fmla="*/ 48 h 213"/>
              <a:gd name="T6" fmla="*/ 6 w 794"/>
              <a:gd name="T7" fmla="*/ 74 h 213"/>
              <a:gd name="T8" fmla="*/ 0 w 794"/>
              <a:gd name="T9" fmla="*/ 106 h 213"/>
              <a:gd name="T10" fmla="*/ 6 w 794"/>
              <a:gd name="T11" fmla="*/ 138 h 213"/>
              <a:gd name="T12" fmla="*/ 23 w 794"/>
              <a:gd name="T13" fmla="*/ 165 h 213"/>
              <a:gd name="T14" fmla="*/ 51 w 794"/>
              <a:gd name="T15" fmla="*/ 191 h 213"/>
              <a:gd name="T16" fmla="*/ 91 w 794"/>
              <a:gd name="T17" fmla="*/ 213 h 213"/>
              <a:gd name="T18" fmla="*/ 703 w 794"/>
              <a:gd name="T19" fmla="*/ 213 h 213"/>
              <a:gd name="T20" fmla="*/ 743 w 794"/>
              <a:gd name="T21" fmla="*/ 191 h 213"/>
              <a:gd name="T22" fmla="*/ 771 w 794"/>
              <a:gd name="T23" fmla="*/ 165 h 213"/>
              <a:gd name="T24" fmla="*/ 788 w 794"/>
              <a:gd name="T25" fmla="*/ 138 h 213"/>
              <a:gd name="T26" fmla="*/ 794 w 794"/>
              <a:gd name="T27" fmla="*/ 106 h 213"/>
              <a:gd name="T28" fmla="*/ 788 w 794"/>
              <a:gd name="T29" fmla="*/ 74 h 213"/>
              <a:gd name="T30" fmla="*/ 771 w 794"/>
              <a:gd name="T31" fmla="*/ 48 h 213"/>
              <a:gd name="T32" fmla="*/ 743 w 794"/>
              <a:gd name="T33" fmla="*/ 21 h 213"/>
              <a:gd name="T34" fmla="*/ 703 w 794"/>
              <a:gd name="T35" fmla="*/ 0 h 213"/>
              <a:gd name="T36" fmla="*/ 91 w 794"/>
              <a:gd name="T37" fmla="*/ 0 h 2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4" h="213">
                <a:moveTo>
                  <a:pt x="91" y="0"/>
                </a:moveTo>
                <a:lnTo>
                  <a:pt x="51" y="21"/>
                </a:lnTo>
                <a:lnTo>
                  <a:pt x="23" y="48"/>
                </a:lnTo>
                <a:lnTo>
                  <a:pt x="6" y="74"/>
                </a:lnTo>
                <a:lnTo>
                  <a:pt x="0" y="106"/>
                </a:lnTo>
                <a:lnTo>
                  <a:pt x="6" y="138"/>
                </a:lnTo>
                <a:lnTo>
                  <a:pt x="23" y="165"/>
                </a:lnTo>
                <a:lnTo>
                  <a:pt x="51" y="191"/>
                </a:lnTo>
                <a:lnTo>
                  <a:pt x="91" y="213"/>
                </a:lnTo>
                <a:lnTo>
                  <a:pt x="703" y="213"/>
                </a:lnTo>
                <a:lnTo>
                  <a:pt x="743" y="191"/>
                </a:lnTo>
                <a:lnTo>
                  <a:pt x="771" y="165"/>
                </a:lnTo>
                <a:lnTo>
                  <a:pt x="788" y="138"/>
                </a:lnTo>
                <a:lnTo>
                  <a:pt x="794" y="106"/>
                </a:lnTo>
                <a:lnTo>
                  <a:pt x="788" y="74"/>
                </a:lnTo>
                <a:lnTo>
                  <a:pt x="771" y="48"/>
                </a:lnTo>
                <a:lnTo>
                  <a:pt x="743" y="21"/>
                </a:lnTo>
                <a:lnTo>
                  <a:pt x="703" y="0"/>
                </a:lnTo>
                <a:lnTo>
                  <a:pt x="91" y="0"/>
                </a:lnTo>
                <a:close/>
              </a:path>
            </a:pathLst>
          </a:custGeom>
          <a:solidFill>
            <a:srgbClr val="FFFFCC"/>
          </a:solidFill>
          <a:ln w="0">
            <a:solidFill>
              <a:srgbClr val="990033"/>
            </a:solidFill>
            <a:prstDash val="solid"/>
            <a:round/>
            <a:headEnd/>
            <a:tailEnd/>
          </a:ln>
        </p:spPr>
        <p:txBody>
          <a:bodyPr/>
          <a:lstStyle/>
          <a:p>
            <a:endParaRPr lang="en-AU"/>
          </a:p>
        </p:txBody>
      </p:sp>
      <p:sp>
        <p:nvSpPr>
          <p:cNvPr id="26677" name="Rectangle 50"/>
          <p:cNvSpPr>
            <a:spLocks noChangeArrowheads="1"/>
          </p:cNvSpPr>
          <p:nvPr/>
        </p:nvSpPr>
        <p:spPr bwMode="auto">
          <a:xfrm>
            <a:off x="6467141" y="5260919"/>
            <a:ext cx="737163" cy="16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100">
                <a:solidFill>
                  <a:srgbClr val="000000"/>
                </a:solidFill>
                <a:latin typeface="Arial" panose="020B0604020202020204" pitchFamily="34" charset="0"/>
              </a:rPr>
              <a:t>Select card </a:t>
            </a:r>
            <a:endParaRPr lang="en-US" altLang="en-US"/>
          </a:p>
        </p:txBody>
      </p:sp>
      <p:sp>
        <p:nvSpPr>
          <p:cNvPr id="26678" name="Rectangle 51"/>
          <p:cNvSpPr>
            <a:spLocks noChangeArrowheads="1"/>
          </p:cNvSpPr>
          <p:nvPr/>
        </p:nvSpPr>
        <p:spPr bwMode="auto">
          <a:xfrm>
            <a:off x="6626985" y="5444438"/>
            <a:ext cx="488935" cy="16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100">
                <a:solidFill>
                  <a:srgbClr val="000000"/>
                </a:solidFill>
                <a:latin typeface="Arial" panose="020B0604020202020204" pitchFamily="34" charset="0"/>
              </a:rPr>
              <a:t>account</a:t>
            </a:r>
            <a:endParaRPr lang="en-US" altLang="en-US"/>
          </a:p>
        </p:txBody>
      </p:sp>
      <p:sp>
        <p:nvSpPr>
          <p:cNvPr id="26679" name="Freeform 52"/>
          <p:cNvSpPr>
            <a:spLocks/>
          </p:cNvSpPr>
          <p:nvPr/>
        </p:nvSpPr>
        <p:spPr bwMode="auto">
          <a:xfrm>
            <a:off x="5156420" y="5453997"/>
            <a:ext cx="1034285" cy="61173"/>
          </a:xfrm>
          <a:custGeom>
            <a:avLst/>
            <a:gdLst>
              <a:gd name="T0" fmla="*/ 0 w 97"/>
              <a:gd name="T1" fmla="*/ 0 h 6"/>
              <a:gd name="T2" fmla="*/ 550 w 97"/>
              <a:gd name="T3" fmla="*/ 0 h 6"/>
              <a:gd name="T4" fmla="*/ 465 w 97"/>
              <a:gd name="T5" fmla="*/ 32 h 6"/>
              <a:gd name="T6" fmla="*/ 0 60000 65536"/>
              <a:gd name="T7" fmla="*/ 0 60000 65536"/>
              <a:gd name="T8" fmla="*/ 0 60000 65536"/>
            </a:gdLst>
            <a:ahLst/>
            <a:cxnLst>
              <a:cxn ang="T6">
                <a:pos x="T0" y="T1"/>
              </a:cxn>
              <a:cxn ang="T7">
                <a:pos x="T2" y="T3"/>
              </a:cxn>
              <a:cxn ang="T8">
                <a:pos x="T4" y="T5"/>
              </a:cxn>
            </a:cxnLst>
            <a:rect l="0" t="0" r="r" b="b"/>
            <a:pathLst>
              <a:path w="97" h="6">
                <a:moveTo>
                  <a:pt x="0" y="0"/>
                </a:moveTo>
                <a:lnTo>
                  <a:pt x="97" y="0"/>
                </a:lnTo>
                <a:lnTo>
                  <a:pt x="82"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80" name="Line 53"/>
          <p:cNvSpPr>
            <a:spLocks noChangeShapeType="1"/>
          </p:cNvSpPr>
          <p:nvPr/>
        </p:nvSpPr>
        <p:spPr bwMode="auto">
          <a:xfrm flipH="1" flipV="1">
            <a:off x="6030861" y="5392824"/>
            <a:ext cx="159844"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81" name="Freeform 54"/>
          <p:cNvSpPr>
            <a:spLocks/>
          </p:cNvSpPr>
          <p:nvPr/>
        </p:nvSpPr>
        <p:spPr bwMode="auto">
          <a:xfrm>
            <a:off x="6126767" y="4417877"/>
            <a:ext cx="1961380" cy="477915"/>
          </a:xfrm>
          <a:custGeom>
            <a:avLst/>
            <a:gdLst>
              <a:gd name="T0" fmla="*/ 96 w 1043"/>
              <a:gd name="T1" fmla="*/ 0 h 250"/>
              <a:gd name="T2" fmla="*/ 56 w 1043"/>
              <a:gd name="T3" fmla="*/ 27 h 250"/>
              <a:gd name="T4" fmla="*/ 22 w 1043"/>
              <a:gd name="T5" fmla="*/ 59 h 250"/>
              <a:gd name="T6" fmla="*/ 5 w 1043"/>
              <a:gd name="T7" fmla="*/ 91 h 250"/>
              <a:gd name="T8" fmla="*/ 0 w 1043"/>
              <a:gd name="T9" fmla="*/ 128 h 250"/>
              <a:gd name="T10" fmla="*/ 5 w 1043"/>
              <a:gd name="T11" fmla="*/ 160 h 250"/>
              <a:gd name="T12" fmla="*/ 22 w 1043"/>
              <a:gd name="T13" fmla="*/ 192 h 250"/>
              <a:gd name="T14" fmla="*/ 56 w 1043"/>
              <a:gd name="T15" fmla="*/ 223 h 250"/>
              <a:gd name="T16" fmla="*/ 96 w 1043"/>
              <a:gd name="T17" fmla="*/ 250 h 250"/>
              <a:gd name="T18" fmla="*/ 946 w 1043"/>
              <a:gd name="T19" fmla="*/ 250 h 250"/>
              <a:gd name="T20" fmla="*/ 986 w 1043"/>
              <a:gd name="T21" fmla="*/ 223 h 250"/>
              <a:gd name="T22" fmla="*/ 1020 w 1043"/>
              <a:gd name="T23" fmla="*/ 192 h 250"/>
              <a:gd name="T24" fmla="*/ 1037 w 1043"/>
              <a:gd name="T25" fmla="*/ 160 h 250"/>
              <a:gd name="T26" fmla="*/ 1043 w 1043"/>
              <a:gd name="T27" fmla="*/ 128 h 250"/>
              <a:gd name="T28" fmla="*/ 1037 w 1043"/>
              <a:gd name="T29" fmla="*/ 91 h 250"/>
              <a:gd name="T30" fmla="*/ 1020 w 1043"/>
              <a:gd name="T31" fmla="*/ 59 h 250"/>
              <a:gd name="T32" fmla="*/ 986 w 1043"/>
              <a:gd name="T33" fmla="*/ 27 h 250"/>
              <a:gd name="T34" fmla="*/ 946 w 1043"/>
              <a:gd name="T35" fmla="*/ 0 h 250"/>
              <a:gd name="T36" fmla="*/ 96 w 1043"/>
              <a:gd name="T37" fmla="*/ 0 h 2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43" h="250">
                <a:moveTo>
                  <a:pt x="96" y="0"/>
                </a:moveTo>
                <a:lnTo>
                  <a:pt x="56" y="27"/>
                </a:lnTo>
                <a:lnTo>
                  <a:pt x="22" y="59"/>
                </a:lnTo>
                <a:lnTo>
                  <a:pt x="5" y="91"/>
                </a:lnTo>
                <a:lnTo>
                  <a:pt x="0" y="128"/>
                </a:lnTo>
                <a:lnTo>
                  <a:pt x="5" y="160"/>
                </a:lnTo>
                <a:lnTo>
                  <a:pt x="22" y="192"/>
                </a:lnTo>
                <a:lnTo>
                  <a:pt x="56" y="223"/>
                </a:lnTo>
                <a:lnTo>
                  <a:pt x="96" y="250"/>
                </a:lnTo>
                <a:lnTo>
                  <a:pt x="946" y="250"/>
                </a:lnTo>
                <a:lnTo>
                  <a:pt x="986" y="223"/>
                </a:lnTo>
                <a:lnTo>
                  <a:pt x="1020" y="192"/>
                </a:lnTo>
                <a:lnTo>
                  <a:pt x="1037" y="160"/>
                </a:lnTo>
                <a:lnTo>
                  <a:pt x="1043" y="128"/>
                </a:lnTo>
                <a:lnTo>
                  <a:pt x="1037" y="91"/>
                </a:lnTo>
                <a:lnTo>
                  <a:pt x="1020" y="59"/>
                </a:lnTo>
                <a:lnTo>
                  <a:pt x="986" y="27"/>
                </a:lnTo>
                <a:lnTo>
                  <a:pt x="946" y="0"/>
                </a:lnTo>
                <a:lnTo>
                  <a:pt x="96" y="0"/>
                </a:lnTo>
                <a:close/>
              </a:path>
            </a:pathLst>
          </a:custGeom>
          <a:solidFill>
            <a:srgbClr val="FFFFCC"/>
          </a:solidFill>
          <a:ln w="0">
            <a:solidFill>
              <a:srgbClr val="990033"/>
            </a:solidFill>
            <a:prstDash val="solid"/>
            <a:round/>
            <a:headEnd/>
            <a:tailEnd/>
          </a:ln>
        </p:spPr>
        <p:txBody>
          <a:bodyPr/>
          <a:lstStyle/>
          <a:p>
            <a:endParaRPr lang="en-AU"/>
          </a:p>
        </p:txBody>
      </p:sp>
      <p:sp>
        <p:nvSpPr>
          <p:cNvPr id="26682" name="Rectangle 55"/>
          <p:cNvSpPr>
            <a:spLocks noChangeArrowheads="1"/>
          </p:cNvSpPr>
          <p:nvPr/>
        </p:nvSpPr>
        <p:spPr bwMode="auto">
          <a:xfrm>
            <a:off x="6403203" y="4438905"/>
            <a:ext cx="1192248" cy="16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100">
                <a:solidFill>
                  <a:srgbClr val="000000"/>
                </a:solidFill>
                <a:latin typeface="Arial" panose="020B0604020202020204" pitchFamily="34" charset="0"/>
              </a:rPr>
              <a:t>Enter card number </a:t>
            </a:r>
            <a:endParaRPr lang="en-US" altLang="en-US"/>
          </a:p>
        </p:txBody>
      </p:sp>
      <p:sp>
        <p:nvSpPr>
          <p:cNvPr id="26683" name="Rectangle 56"/>
          <p:cNvSpPr>
            <a:spLocks noChangeArrowheads="1"/>
          </p:cNvSpPr>
          <p:nvPr/>
        </p:nvSpPr>
        <p:spPr bwMode="auto">
          <a:xfrm>
            <a:off x="6786829" y="4622425"/>
            <a:ext cx="560394" cy="16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100">
                <a:solidFill>
                  <a:srgbClr val="000000"/>
                </a:solidFill>
                <a:latin typeface="Arial" panose="020B0604020202020204" pitchFamily="34" charset="0"/>
              </a:rPr>
              <a:t>manually</a:t>
            </a:r>
            <a:endParaRPr lang="en-US" altLang="en-US"/>
          </a:p>
        </p:txBody>
      </p:sp>
      <p:sp>
        <p:nvSpPr>
          <p:cNvPr id="26684" name="Freeform 57"/>
          <p:cNvSpPr>
            <a:spLocks/>
          </p:cNvSpPr>
          <p:nvPr/>
        </p:nvSpPr>
        <p:spPr bwMode="auto">
          <a:xfrm>
            <a:off x="4740826" y="4662569"/>
            <a:ext cx="1427313" cy="61173"/>
          </a:xfrm>
          <a:custGeom>
            <a:avLst/>
            <a:gdLst>
              <a:gd name="T0" fmla="*/ 0 w 134"/>
              <a:gd name="T1" fmla="*/ 0 h 6"/>
              <a:gd name="T2" fmla="*/ 759 w 134"/>
              <a:gd name="T3" fmla="*/ 0 h 6"/>
              <a:gd name="T4" fmla="*/ 680 w 134"/>
              <a:gd name="T5" fmla="*/ 32 h 6"/>
              <a:gd name="T6" fmla="*/ 0 60000 65536"/>
              <a:gd name="T7" fmla="*/ 0 60000 65536"/>
              <a:gd name="T8" fmla="*/ 0 60000 65536"/>
            </a:gdLst>
            <a:ahLst/>
            <a:cxnLst>
              <a:cxn ang="T6">
                <a:pos x="T0" y="T1"/>
              </a:cxn>
              <a:cxn ang="T7">
                <a:pos x="T2" y="T3"/>
              </a:cxn>
              <a:cxn ang="T8">
                <a:pos x="T4" y="T5"/>
              </a:cxn>
            </a:cxnLst>
            <a:rect l="0" t="0" r="r" b="b"/>
            <a:pathLst>
              <a:path w="134" h="6">
                <a:moveTo>
                  <a:pt x="0" y="0"/>
                </a:moveTo>
                <a:lnTo>
                  <a:pt x="134" y="0"/>
                </a:lnTo>
                <a:lnTo>
                  <a:pt x="120"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85" name="Line 58"/>
          <p:cNvSpPr>
            <a:spLocks noChangeShapeType="1"/>
          </p:cNvSpPr>
          <p:nvPr/>
        </p:nvSpPr>
        <p:spPr bwMode="auto">
          <a:xfrm flipH="1" flipV="1">
            <a:off x="6019578" y="4601396"/>
            <a:ext cx="148561"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86" name="Freeform 59"/>
          <p:cNvSpPr>
            <a:spLocks/>
          </p:cNvSpPr>
          <p:nvPr/>
        </p:nvSpPr>
        <p:spPr bwMode="auto">
          <a:xfrm>
            <a:off x="5049231" y="4886234"/>
            <a:ext cx="1258066" cy="386155"/>
          </a:xfrm>
          <a:custGeom>
            <a:avLst/>
            <a:gdLst>
              <a:gd name="T0" fmla="*/ 669 w 118"/>
              <a:gd name="T1" fmla="*/ 0 h 38"/>
              <a:gd name="T2" fmla="*/ 0 w 118"/>
              <a:gd name="T3" fmla="*/ 197 h 38"/>
              <a:gd name="T4" fmla="*/ 85 w 118"/>
              <a:gd name="T5" fmla="*/ 202 h 38"/>
              <a:gd name="T6" fmla="*/ 0 60000 65536"/>
              <a:gd name="T7" fmla="*/ 0 60000 65536"/>
              <a:gd name="T8" fmla="*/ 0 60000 65536"/>
            </a:gdLst>
            <a:ahLst/>
            <a:cxnLst>
              <a:cxn ang="T6">
                <a:pos x="T0" y="T1"/>
              </a:cxn>
              <a:cxn ang="T7">
                <a:pos x="T2" y="T3"/>
              </a:cxn>
              <a:cxn ang="T8">
                <a:pos x="T4" y="T5"/>
              </a:cxn>
            </a:cxnLst>
            <a:rect l="0" t="0" r="r" b="b"/>
            <a:pathLst>
              <a:path w="118" h="38">
                <a:moveTo>
                  <a:pt x="118" y="0"/>
                </a:moveTo>
                <a:lnTo>
                  <a:pt x="0" y="37"/>
                </a:lnTo>
                <a:lnTo>
                  <a:pt x="15" y="3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87" name="Line 60"/>
          <p:cNvSpPr>
            <a:spLocks noChangeShapeType="1"/>
          </p:cNvSpPr>
          <p:nvPr/>
        </p:nvSpPr>
        <p:spPr bwMode="auto">
          <a:xfrm flipV="1">
            <a:off x="5049231" y="5159601"/>
            <a:ext cx="127875" cy="10131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88" name="Freeform 61"/>
          <p:cNvSpPr>
            <a:spLocks/>
          </p:cNvSpPr>
          <p:nvPr/>
        </p:nvSpPr>
        <p:spPr bwMode="auto">
          <a:xfrm>
            <a:off x="4101450" y="4509637"/>
            <a:ext cx="616810" cy="275279"/>
          </a:xfrm>
          <a:custGeom>
            <a:avLst/>
            <a:gdLst>
              <a:gd name="T0" fmla="*/ 0 w 328"/>
              <a:gd name="T1" fmla="*/ 80 h 144"/>
              <a:gd name="T2" fmla="*/ 170 w 328"/>
              <a:gd name="T3" fmla="*/ 0 h 144"/>
              <a:gd name="T4" fmla="*/ 328 w 328"/>
              <a:gd name="T5" fmla="*/ 80 h 144"/>
              <a:gd name="T6" fmla="*/ 170 w 328"/>
              <a:gd name="T7" fmla="*/ 144 h 144"/>
              <a:gd name="T8" fmla="*/ 0 w 328"/>
              <a:gd name="T9" fmla="*/ 8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144">
                <a:moveTo>
                  <a:pt x="0" y="80"/>
                </a:moveTo>
                <a:lnTo>
                  <a:pt x="170" y="0"/>
                </a:lnTo>
                <a:lnTo>
                  <a:pt x="328" y="80"/>
                </a:lnTo>
                <a:lnTo>
                  <a:pt x="170" y="144"/>
                </a:lnTo>
                <a:lnTo>
                  <a:pt x="0" y="80"/>
                </a:lnTo>
                <a:close/>
              </a:path>
            </a:pathLst>
          </a:custGeom>
          <a:solidFill>
            <a:srgbClr val="FFFFCC"/>
          </a:solidFill>
          <a:ln w="0">
            <a:solidFill>
              <a:srgbClr val="990033"/>
            </a:solidFill>
            <a:prstDash val="solid"/>
            <a:round/>
            <a:headEnd/>
            <a:tailEnd/>
          </a:ln>
        </p:spPr>
        <p:txBody>
          <a:bodyPr/>
          <a:lstStyle/>
          <a:p>
            <a:endParaRPr lang="en-AU"/>
          </a:p>
        </p:txBody>
      </p:sp>
      <p:sp>
        <p:nvSpPr>
          <p:cNvPr id="26689" name="Rectangle 62"/>
          <p:cNvSpPr>
            <a:spLocks noChangeArrowheads="1"/>
          </p:cNvSpPr>
          <p:nvPr/>
        </p:nvSpPr>
        <p:spPr bwMode="auto">
          <a:xfrm>
            <a:off x="4499992" y="4365104"/>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Swipes OK?</a:t>
            </a:r>
            <a:endParaRPr lang="en-US" altLang="en-US" sz="1600" dirty="0"/>
          </a:p>
        </p:txBody>
      </p:sp>
      <p:sp>
        <p:nvSpPr>
          <p:cNvPr id="26691" name="Freeform 64"/>
          <p:cNvSpPr>
            <a:spLocks/>
          </p:cNvSpPr>
          <p:nvPr/>
        </p:nvSpPr>
        <p:spPr bwMode="auto">
          <a:xfrm>
            <a:off x="3674572" y="3666594"/>
            <a:ext cx="1493131" cy="407184"/>
          </a:xfrm>
          <a:custGeom>
            <a:avLst/>
            <a:gdLst>
              <a:gd name="T0" fmla="*/ 91 w 794"/>
              <a:gd name="T1" fmla="*/ 0 h 213"/>
              <a:gd name="T2" fmla="*/ 51 w 794"/>
              <a:gd name="T3" fmla="*/ 21 h 213"/>
              <a:gd name="T4" fmla="*/ 23 w 794"/>
              <a:gd name="T5" fmla="*/ 48 h 213"/>
              <a:gd name="T6" fmla="*/ 6 w 794"/>
              <a:gd name="T7" fmla="*/ 74 h 213"/>
              <a:gd name="T8" fmla="*/ 0 w 794"/>
              <a:gd name="T9" fmla="*/ 106 h 213"/>
              <a:gd name="T10" fmla="*/ 6 w 794"/>
              <a:gd name="T11" fmla="*/ 138 h 213"/>
              <a:gd name="T12" fmla="*/ 23 w 794"/>
              <a:gd name="T13" fmla="*/ 165 h 213"/>
              <a:gd name="T14" fmla="*/ 51 w 794"/>
              <a:gd name="T15" fmla="*/ 191 h 213"/>
              <a:gd name="T16" fmla="*/ 91 w 794"/>
              <a:gd name="T17" fmla="*/ 213 h 213"/>
              <a:gd name="T18" fmla="*/ 703 w 794"/>
              <a:gd name="T19" fmla="*/ 213 h 213"/>
              <a:gd name="T20" fmla="*/ 743 w 794"/>
              <a:gd name="T21" fmla="*/ 191 h 213"/>
              <a:gd name="T22" fmla="*/ 771 w 794"/>
              <a:gd name="T23" fmla="*/ 165 h 213"/>
              <a:gd name="T24" fmla="*/ 788 w 794"/>
              <a:gd name="T25" fmla="*/ 138 h 213"/>
              <a:gd name="T26" fmla="*/ 794 w 794"/>
              <a:gd name="T27" fmla="*/ 106 h 213"/>
              <a:gd name="T28" fmla="*/ 788 w 794"/>
              <a:gd name="T29" fmla="*/ 74 h 213"/>
              <a:gd name="T30" fmla="*/ 771 w 794"/>
              <a:gd name="T31" fmla="*/ 48 h 213"/>
              <a:gd name="T32" fmla="*/ 743 w 794"/>
              <a:gd name="T33" fmla="*/ 21 h 213"/>
              <a:gd name="T34" fmla="*/ 703 w 794"/>
              <a:gd name="T35" fmla="*/ 0 h 213"/>
              <a:gd name="T36" fmla="*/ 91 w 794"/>
              <a:gd name="T37" fmla="*/ 0 h 2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4" h="213">
                <a:moveTo>
                  <a:pt x="91" y="0"/>
                </a:moveTo>
                <a:lnTo>
                  <a:pt x="51" y="21"/>
                </a:lnTo>
                <a:lnTo>
                  <a:pt x="23" y="48"/>
                </a:lnTo>
                <a:lnTo>
                  <a:pt x="6" y="74"/>
                </a:lnTo>
                <a:lnTo>
                  <a:pt x="0" y="106"/>
                </a:lnTo>
                <a:lnTo>
                  <a:pt x="6" y="138"/>
                </a:lnTo>
                <a:lnTo>
                  <a:pt x="23" y="165"/>
                </a:lnTo>
                <a:lnTo>
                  <a:pt x="51" y="191"/>
                </a:lnTo>
                <a:lnTo>
                  <a:pt x="91" y="213"/>
                </a:lnTo>
                <a:lnTo>
                  <a:pt x="703" y="213"/>
                </a:lnTo>
                <a:lnTo>
                  <a:pt x="743" y="191"/>
                </a:lnTo>
                <a:lnTo>
                  <a:pt x="771" y="165"/>
                </a:lnTo>
                <a:lnTo>
                  <a:pt x="788" y="138"/>
                </a:lnTo>
                <a:lnTo>
                  <a:pt x="794" y="106"/>
                </a:lnTo>
                <a:lnTo>
                  <a:pt x="788" y="74"/>
                </a:lnTo>
                <a:lnTo>
                  <a:pt x="771" y="48"/>
                </a:lnTo>
                <a:lnTo>
                  <a:pt x="743" y="21"/>
                </a:lnTo>
                <a:lnTo>
                  <a:pt x="703" y="0"/>
                </a:lnTo>
                <a:lnTo>
                  <a:pt x="91" y="0"/>
                </a:lnTo>
                <a:close/>
              </a:path>
            </a:pathLst>
          </a:custGeom>
          <a:solidFill>
            <a:srgbClr val="FFFFCC"/>
          </a:solidFill>
          <a:ln w="0">
            <a:solidFill>
              <a:srgbClr val="990033"/>
            </a:solidFill>
            <a:prstDash val="solid"/>
            <a:round/>
            <a:headEnd/>
            <a:tailEnd/>
          </a:ln>
        </p:spPr>
        <p:txBody>
          <a:bodyPr/>
          <a:lstStyle/>
          <a:p>
            <a:endParaRPr lang="en-AU"/>
          </a:p>
        </p:txBody>
      </p:sp>
      <p:sp>
        <p:nvSpPr>
          <p:cNvPr id="26692" name="Rectangle 65"/>
          <p:cNvSpPr>
            <a:spLocks noChangeArrowheads="1"/>
          </p:cNvSpPr>
          <p:nvPr/>
        </p:nvSpPr>
        <p:spPr bwMode="auto">
          <a:xfrm>
            <a:off x="3866385" y="3676153"/>
            <a:ext cx="1184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Swipe the card</a:t>
            </a:r>
            <a:endParaRPr lang="en-US" altLang="en-US" sz="1600" dirty="0"/>
          </a:p>
        </p:txBody>
      </p:sp>
      <p:sp>
        <p:nvSpPr>
          <p:cNvPr id="26695" name="Freeform 68"/>
          <p:cNvSpPr>
            <a:spLocks/>
          </p:cNvSpPr>
          <p:nvPr/>
        </p:nvSpPr>
        <p:spPr bwMode="auto">
          <a:xfrm>
            <a:off x="4421138" y="4083336"/>
            <a:ext cx="63938" cy="426300"/>
          </a:xfrm>
          <a:custGeom>
            <a:avLst/>
            <a:gdLst>
              <a:gd name="T0" fmla="*/ 0 w 6"/>
              <a:gd name="T1" fmla="*/ 0 h 42"/>
              <a:gd name="T2" fmla="*/ 0 w 6"/>
              <a:gd name="T3" fmla="*/ 223 h 42"/>
              <a:gd name="T4" fmla="*/ 34 w 6"/>
              <a:gd name="T5" fmla="*/ 143 h 42"/>
              <a:gd name="T6" fmla="*/ 0 60000 65536"/>
              <a:gd name="T7" fmla="*/ 0 60000 65536"/>
              <a:gd name="T8" fmla="*/ 0 60000 65536"/>
            </a:gdLst>
            <a:ahLst/>
            <a:cxnLst>
              <a:cxn ang="T6">
                <a:pos x="T0" y="T1"/>
              </a:cxn>
              <a:cxn ang="T7">
                <a:pos x="T2" y="T3"/>
              </a:cxn>
              <a:cxn ang="T8">
                <a:pos x="T4" y="T5"/>
              </a:cxn>
            </a:cxnLst>
            <a:rect l="0" t="0" r="r" b="b"/>
            <a:pathLst>
              <a:path w="6" h="42">
                <a:moveTo>
                  <a:pt x="0" y="0"/>
                </a:moveTo>
                <a:lnTo>
                  <a:pt x="0" y="42"/>
                </a:lnTo>
                <a:lnTo>
                  <a:pt x="6" y="27"/>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696" name="Line 69"/>
          <p:cNvSpPr>
            <a:spLocks noChangeShapeType="1"/>
          </p:cNvSpPr>
          <p:nvPr/>
        </p:nvSpPr>
        <p:spPr bwMode="auto">
          <a:xfrm flipH="1" flipV="1">
            <a:off x="4357200" y="4356704"/>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699" name="Rectangle 72"/>
          <p:cNvSpPr>
            <a:spLocks noChangeArrowheads="1"/>
          </p:cNvSpPr>
          <p:nvPr/>
        </p:nvSpPr>
        <p:spPr bwMode="auto">
          <a:xfrm>
            <a:off x="3491880" y="2564904"/>
            <a:ext cx="34785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card</a:t>
            </a:r>
            <a:endParaRPr lang="en-US" altLang="en-US" sz="1600" dirty="0"/>
          </a:p>
        </p:txBody>
      </p:sp>
      <p:sp>
        <p:nvSpPr>
          <p:cNvPr id="26700" name="Freeform 73"/>
          <p:cNvSpPr>
            <a:spLocks/>
          </p:cNvSpPr>
          <p:nvPr/>
        </p:nvSpPr>
        <p:spPr bwMode="auto">
          <a:xfrm>
            <a:off x="3674572" y="5251361"/>
            <a:ext cx="1493131" cy="407184"/>
          </a:xfrm>
          <a:custGeom>
            <a:avLst/>
            <a:gdLst>
              <a:gd name="T0" fmla="*/ 91 w 794"/>
              <a:gd name="T1" fmla="*/ 0 h 213"/>
              <a:gd name="T2" fmla="*/ 51 w 794"/>
              <a:gd name="T3" fmla="*/ 21 h 213"/>
              <a:gd name="T4" fmla="*/ 23 w 794"/>
              <a:gd name="T5" fmla="*/ 48 h 213"/>
              <a:gd name="T6" fmla="*/ 6 w 794"/>
              <a:gd name="T7" fmla="*/ 74 h 213"/>
              <a:gd name="T8" fmla="*/ 0 w 794"/>
              <a:gd name="T9" fmla="*/ 106 h 213"/>
              <a:gd name="T10" fmla="*/ 6 w 794"/>
              <a:gd name="T11" fmla="*/ 138 h 213"/>
              <a:gd name="T12" fmla="*/ 23 w 794"/>
              <a:gd name="T13" fmla="*/ 165 h 213"/>
              <a:gd name="T14" fmla="*/ 51 w 794"/>
              <a:gd name="T15" fmla="*/ 191 h 213"/>
              <a:gd name="T16" fmla="*/ 91 w 794"/>
              <a:gd name="T17" fmla="*/ 213 h 213"/>
              <a:gd name="T18" fmla="*/ 703 w 794"/>
              <a:gd name="T19" fmla="*/ 213 h 213"/>
              <a:gd name="T20" fmla="*/ 743 w 794"/>
              <a:gd name="T21" fmla="*/ 191 h 213"/>
              <a:gd name="T22" fmla="*/ 771 w 794"/>
              <a:gd name="T23" fmla="*/ 165 h 213"/>
              <a:gd name="T24" fmla="*/ 788 w 794"/>
              <a:gd name="T25" fmla="*/ 138 h 213"/>
              <a:gd name="T26" fmla="*/ 794 w 794"/>
              <a:gd name="T27" fmla="*/ 106 h 213"/>
              <a:gd name="T28" fmla="*/ 788 w 794"/>
              <a:gd name="T29" fmla="*/ 74 h 213"/>
              <a:gd name="T30" fmla="*/ 771 w 794"/>
              <a:gd name="T31" fmla="*/ 48 h 213"/>
              <a:gd name="T32" fmla="*/ 743 w 794"/>
              <a:gd name="T33" fmla="*/ 21 h 213"/>
              <a:gd name="T34" fmla="*/ 703 w 794"/>
              <a:gd name="T35" fmla="*/ 0 h 213"/>
              <a:gd name="T36" fmla="*/ 91 w 794"/>
              <a:gd name="T37" fmla="*/ 0 h 2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4" h="213">
                <a:moveTo>
                  <a:pt x="91" y="0"/>
                </a:moveTo>
                <a:lnTo>
                  <a:pt x="51" y="21"/>
                </a:lnTo>
                <a:lnTo>
                  <a:pt x="23" y="48"/>
                </a:lnTo>
                <a:lnTo>
                  <a:pt x="6" y="74"/>
                </a:lnTo>
                <a:lnTo>
                  <a:pt x="0" y="106"/>
                </a:lnTo>
                <a:lnTo>
                  <a:pt x="6" y="138"/>
                </a:lnTo>
                <a:lnTo>
                  <a:pt x="23" y="165"/>
                </a:lnTo>
                <a:lnTo>
                  <a:pt x="51" y="191"/>
                </a:lnTo>
                <a:lnTo>
                  <a:pt x="91" y="213"/>
                </a:lnTo>
                <a:lnTo>
                  <a:pt x="703" y="213"/>
                </a:lnTo>
                <a:lnTo>
                  <a:pt x="743" y="191"/>
                </a:lnTo>
                <a:lnTo>
                  <a:pt x="771" y="165"/>
                </a:lnTo>
                <a:lnTo>
                  <a:pt x="788" y="138"/>
                </a:lnTo>
                <a:lnTo>
                  <a:pt x="794" y="106"/>
                </a:lnTo>
                <a:lnTo>
                  <a:pt x="788" y="74"/>
                </a:lnTo>
                <a:lnTo>
                  <a:pt x="771" y="48"/>
                </a:lnTo>
                <a:lnTo>
                  <a:pt x="743" y="21"/>
                </a:lnTo>
                <a:lnTo>
                  <a:pt x="703" y="0"/>
                </a:lnTo>
                <a:lnTo>
                  <a:pt x="91" y="0"/>
                </a:lnTo>
                <a:close/>
              </a:path>
            </a:pathLst>
          </a:custGeom>
          <a:solidFill>
            <a:srgbClr val="FFFFCC"/>
          </a:solidFill>
          <a:ln w="0">
            <a:solidFill>
              <a:srgbClr val="990033"/>
            </a:solidFill>
            <a:prstDash val="solid"/>
            <a:round/>
            <a:headEnd/>
            <a:tailEnd/>
          </a:ln>
        </p:spPr>
        <p:txBody>
          <a:bodyPr/>
          <a:lstStyle/>
          <a:p>
            <a:endParaRPr lang="en-AU"/>
          </a:p>
        </p:txBody>
      </p:sp>
      <p:sp>
        <p:nvSpPr>
          <p:cNvPr id="26701" name="Rectangle 74"/>
          <p:cNvSpPr>
            <a:spLocks noChangeArrowheads="1"/>
          </p:cNvSpPr>
          <p:nvPr/>
        </p:nvSpPr>
        <p:spPr bwMode="auto">
          <a:xfrm>
            <a:off x="3951009" y="5260919"/>
            <a:ext cx="9954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a:solidFill>
                  <a:srgbClr val="000000"/>
                </a:solidFill>
                <a:latin typeface="Arial" panose="020B0604020202020204" pitchFamily="34" charset="0"/>
              </a:rPr>
              <a:t>Accept card </a:t>
            </a:r>
            <a:endParaRPr lang="en-US" altLang="en-US" sz="1600"/>
          </a:p>
        </p:txBody>
      </p:sp>
      <p:sp>
        <p:nvSpPr>
          <p:cNvPr id="26702" name="Rectangle 75"/>
          <p:cNvSpPr>
            <a:spLocks noChangeArrowheads="1"/>
          </p:cNvSpPr>
          <p:nvPr/>
        </p:nvSpPr>
        <p:spPr bwMode="auto">
          <a:xfrm>
            <a:off x="4142821" y="5444438"/>
            <a:ext cx="6059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a:solidFill>
                  <a:srgbClr val="000000"/>
                </a:solidFill>
                <a:latin typeface="Arial" panose="020B0604020202020204" pitchFamily="34" charset="0"/>
              </a:rPr>
              <a:t>number</a:t>
            </a:r>
            <a:endParaRPr lang="en-US" altLang="en-US" sz="1600"/>
          </a:p>
        </p:txBody>
      </p:sp>
      <p:sp>
        <p:nvSpPr>
          <p:cNvPr id="26703" name="Freeform 76"/>
          <p:cNvSpPr>
            <a:spLocks/>
          </p:cNvSpPr>
          <p:nvPr/>
        </p:nvSpPr>
        <p:spPr bwMode="auto">
          <a:xfrm>
            <a:off x="5156420" y="5453997"/>
            <a:ext cx="1034285" cy="61173"/>
          </a:xfrm>
          <a:custGeom>
            <a:avLst/>
            <a:gdLst>
              <a:gd name="T0" fmla="*/ 0 w 97"/>
              <a:gd name="T1" fmla="*/ 0 h 6"/>
              <a:gd name="T2" fmla="*/ 550 w 97"/>
              <a:gd name="T3" fmla="*/ 0 h 6"/>
              <a:gd name="T4" fmla="*/ 465 w 97"/>
              <a:gd name="T5" fmla="*/ 32 h 6"/>
              <a:gd name="T6" fmla="*/ 0 60000 65536"/>
              <a:gd name="T7" fmla="*/ 0 60000 65536"/>
              <a:gd name="T8" fmla="*/ 0 60000 65536"/>
            </a:gdLst>
            <a:ahLst/>
            <a:cxnLst>
              <a:cxn ang="T6">
                <a:pos x="T0" y="T1"/>
              </a:cxn>
              <a:cxn ang="T7">
                <a:pos x="T2" y="T3"/>
              </a:cxn>
              <a:cxn ang="T8">
                <a:pos x="T4" y="T5"/>
              </a:cxn>
            </a:cxnLst>
            <a:rect l="0" t="0" r="r" b="b"/>
            <a:pathLst>
              <a:path w="97" h="6">
                <a:moveTo>
                  <a:pt x="0" y="0"/>
                </a:moveTo>
                <a:lnTo>
                  <a:pt x="97" y="0"/>
                </a:lnTo>
                <a:lnTo>
                  <a:pt x="82"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04" name="Line 77"/>
          <p:cNvSpPr>
            <a:spLocks noChangeShapeType="1"/>
          </p:cNvSpPr>
          <p:nvPr/>
        </p:nvSpPr>
        <p:spPr bwMode="auto">
          <a:xfrm flipH="1" flipV="1">
            <a:off x="6030861" y="5392824"/>
            <a:ext cx="159844"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05" name="Freeform 78"/>
          <p:cNvSpPr>
            <a:spLocks/>
          </p:cNvSpPr>
          <p:nvPr/>
        </p:nvSpPr>
        <p:spPr bwMode="auto">
          <a:xfrm>
            <a:off x="4421138" y="4804032"/>
            <a:ext cx="63938" cy="437770"/>
          </a:xfrm>
          <a:custGeom>
            <a:avLst/>
            <a:gdLst>
              <a:gd name="T0" fmla="*/ 0 w 6"/>
              <a:gd name="T1" fmla="*/ 0 h 43"/>
              <a:gd name="T2" fmla="*/ 0 w 6"/>
              <a:gd name="T3" fmla="*/ 229 h 43"/>
              <a:gd name="T4" fmla="*/ 34 w 6"/>
              <a:gd name="T5" fmla="*/ 149 h 43"/>
              <a:gd name="T6" fmla="*/ 0 60000 65536"/>
              <a:gd name="T7" fmla="*/ 0 60000 65536"/>
              <a:gd name="T8" fmla="*/ 0 60000 65536"/>
            </a:gdLst>
            <a:ahLst/>
            <a:cxnLst>
              <a:cxn ang="T6">
                <a:pos x="T0" y="T1"/>
              </a:cxn>
              <a:cxn ang="T7">
                <a:pos x="T2" y="T3"/>
              </a:cxn>
              <a:cxn ang="T8">
                <a:pos x="T4" y="T5"/>
              </a:cxn>
            </a:cxnLst>
            <a:rect l="0" t="0" r="r" b="b"/>
            <a:pathLst>
              <a:path w="6" h="43">
                <a:moveTo>
                  <a:pt x="0" y="0"/>
                </a:moveTo>
                <a:lnTo>
                  <a:pt x="0" y="43"/>
                </a:lnTo>
                <a:lnTo>
                  <a:pt x="6"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06" name="Line 79"/>
          <p:cNvSpPr>
            <a:spLocks noChangeShapeType="1"/>
          </p:cNvSpPr>
          <p:nvPr/>
        </p:nvSpPr>
        <p:spPr bwMode="auto">
          <a:xfrm flipH="1" flipV="1">
            <a:off x="4357200" y="5088870"/>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07" name="Freeform 80"/>
          <p:cNvSpPr>
            <a:spLocks/>
          </p:cNvSpPr>
          <p:nvPr/>
        </p:nvSpPr>
        <p:spPr bwMode="auto">
          <a:xfrm>
            <a:off x="5049231" y="4886234"/>
            <a:ext cx="1258066" cy="386155"/>
          </a:xfrm>
          <a:custGeom>
            <a:avLst/>
            <a:gdLst>
              <a:gd name="T0" fmla="*/ 669 w 118"/>
              <a:gd name="T1" fmla="*/ 0 h 38"/>
              <a:gd name="T2" fmla="*/ 0 w 118"/>
              <a:gd name="T3" fmla="*/ 197 h 38"/>
              <a:gd name="T4" fmla="*/ 85 w 118"/>
              <a:gd name="T5" fmla="*/ 202 h 38"/>
              <a:gd name="T6" fmla="*/ 0 60000 65536"/>
              <a:gd name="T7" fmla="*/ 0 60000 65536"/>
              <a:gd name="T8" fmla="*/ 0 60000 65536"/>
            </a:gdLst>
            <a:ahLst/>
            <a:cxnLst>
              <a:cxn ang="T6">
                <a:pos x="T0" y="T1"/>
              </a:cxn>
              <a:cxn ang="T7">
                <a:pos x="T2" y="T3"/>
              </a:cxn>
              <a:cxn ang="T8">
                <a:pos x="T4" y="T5"/>
              </a:cxn>
            </a:cxnLst>
            <a:rect l="0" t="0" r="r" b="b"/>
            <a:pathLst>
              <a:path w="118" h="38">
                <a:moveTo>
                  <a:pt x="118" y="0"/>
                </a:moveTo>
                <a:lnTo>
                  <a:pt x="0" y="37"/>
                </a:lnTo>
                <a:lnTo>
                  <a:pt x="15" y="3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08" name="Line 81"/>
          <p:cNvSpPr>
            <a:spLocks noChangeShapeType="1"/>
          </p:cNvSpPr>
          <p:nvPr/>
        </p:nvSpPr>
        <p:spPr bwMode="auto">
          <a:xfrm flipV="1">
            <a:off x="5049231" y="5159601"/>
            <a:ext cx="127875" cy="10131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09" name="Freeform 82"/>
          <p:cNvSpPr>
            <a:spLocks/>
          </p:cNvSpPr>
          <p:nvPr/>
        </p:nvSpPr>
        <p:spPr bwMode="auto">
          <a:xfrm>
            <a:off x="6168139" y="5251361"/>
            <a:ext cx="1493131" cy="407184"/>
          </a:xfrm>
          <a:custGeom>
            <a:avLst/>
            <a:gdLst>
              <a:gd name="T0" fmla="*/ 91 w 794"/>
              <a:gd name="T1" fmla="*/ 0 h 213"/>
              <a:gd name="T2" fmla="*/ 51 w 794"/>
              <a:gd name="T3" fmla="*/ 21 h 213"/>
              <a:gd name="T4" fmla="*/ 23 w 794"/>
              <a:gd name="T5" fmla="*/ 48 h 213"/>
              <a:gd name="T6" fmla="*/ 6 w 794"/>
              <a:gd name="T7" fmla="*/ 74 h 213"/>
              <a:gd name="T8" fmla="*/ 0 w 794"/>
              <a:gd name="T9" fmla="*/ 106 h 213"/>
              <a:gd name="T10" fmla="*/ 6 w 794"/>
              <a:gd name="T11" fmla="*/ 138 h 213"/>
              <a:gd name="T12" fmla="*/ 23 w 794"/>
              <a:gd name="T13" fmla="*/ 165 h 213"/>
              <a:gd name="T14" fmla="*/ 51 w 794"/>
              <a:gd name="T15" fmla="*/ 191 h 213"/>
              <a:gd name="T16" fmla="*/ 91 w 794"/>
              <a:gd name="T17" fmla="*/ 213 h 213"/>
              <a:gd name="T18" fmla="*/ 703 w 794"/>
              <a:gd name="T19" fmla="*/ 213 h 213"/>
              <a:gd name="T20" fmla="*/ 743 w 794"/>
              <a:gd name="T21" fmla="*/ 191 h 213"/>
              <a:gd name="T22" fmla="*/ 771 w 794"/>
              <a:gd name="T23" fmla="*/ 165 h 213"/>
              <a:gd name="T24" fmla="*/ 788 w 794"/>
              <a:gd name="T25" fmla="*/ 138 h 213"/>
              <a:gd name="T26" fmla="*/ 794 w 794"/>
              <a:gd name="T27" fmla="*/ 106 h 213"/>
              <a:gd name="T28" fmla="*/ 788 w 794"/>
              <a:gd name="T29" fmla="*/ 74 h 213"/>
              <a:gd name="T30" fmla="*/ 771 w 794"/>
              <a:gd name="T31" fmla="*/ 48 h 213"/>
              <a:gd name="T32" fmla="*/ 743 w 794"/>
              <a:gd name="T33" fmla="*/ 21 h 213"/>
              <a:gd name="T34" fmla="*/ 703 w 794"/>
              <a:gd name="T35" fmla="*/ 0 h 213"/>
              <a:gd name="T36" fmla="*/ 91 w 794"/>
              <a:gd name="T37" fmla="*/ 0 h 2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4" h="213">
                <a:moveTo>
                  <a:pt x="91" y="0"/>
                </a:moveTo>
                <a:lnTo>
                  <a:pt x="51" y="21"/>
                </a:lnTo>
                <a:lnTo>
                  <a:pt x="23" y="48"/>
                </a:lnTo>
                <a:lnTo>
                  <a:pt x="6" y="74"/>
                </a:lnTo>
                <a:lnTo>
                  <a:pt x="0" y="106"/>
                </a:lnTo>
                <a:lnTo>
                  <a:pt x="6" y="138"/>
                </a:lnTo>
                <a:lnTo>
                  <a:pt x="23" y="165"/>
                </a:lnTo>
                <a:lnTo>
                  <a:pt x="51" y="191"/>
                </a:lnTo>
                <a:lnTo>
                  <a:pt x="91" y="213"/>
                </a:lnTo>
                <a:lnTo>
                  <a:pt x="703" y="213"/>
                </a:lnTo>
                <a:lnTo>
                  <a:pt x="743" y="191"/>
                </a:lnTo>
                <a:lnTo>
                  <a:pt x="771" y="165"/>
                </a:lnTo>
                <a:lnTo>
                  <a:pt x="788" y="138"/>
                </a:lnTo>
                <a:lnTo>
                  <a:pt x="794" y="106"/>
                </a:lnTo>
                <a:lnTo>
                  <a:pt x="788" y="74"/>
                </a:lnTo>
                <a:lnTo>
                  <a:pt x="771" y="48"/>
                </a:lnTo>
                <a:lnTo>
                  <a:pt x="743" y="21"/>
                </a:lnTo>
                <a:lnTo>
                  <a:pt x="703" y="0"/>
                </a:lnTo>
                <a:lnTo>
                  <a:pt x="91" y="0"/>
                </a:lnTo>
                <a:close/>
              </a:path>
            </a:pathLst>
          </a:custGeom>
          <a:solidFill>
            <a:srgbClr val="FFFFCC"/>
          </a:solidFill>
          <a:ln w="0">
            <a:solidFill>
              <a:srgbClr val="990033"/>
            </a:solidFill>
            <a:prstDash val="solid"/>
            <a:round/>
            <a:headEnd/>
            <a:tailEnd/>
          </a:ln>
        </p:spPr>
        <p:txBody>
          <a:bodyPr/>
          <a:lstStyle/>
          <a:p>
            <a:endParaRPr lang="en-AU"/>
          </a:p>
        </p:txBody>
      </p:sp>
      <p:sp>
        <p:nvSpPr>
          <p:cNvPr id="26710" name="Rectangle 83"/>
          <p:cNvSpPr>
            <a:spLocks noChangeArrowheads="1"/>
          </p:cNvSpPr>
          <p:nvPr/>
        </p:nvSpPr>
        <p:spPr bwMode="auto">
          <a:xfrm>
            <a:off x="6467141" y="5260919"/>
            <a:ext cx="945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a:solidFill>
                  <a:srgbClr val="000000"/>
                </a:solidFill>
                <a:latin typeface="Arial" panose="020B0604020202020204" pitchFamily="34" charset="0"/>
              </a:rPr>
              <a:t>Select card </a:t>
            </a:r>
            <a:endParaRPr lang="en-US" altLang="en-US" sz="1600"/>
          </a:p>
        </p:txBody>
      </p:sp>
      <p:sp>
        <p:nvSpPr>
          <p:cNvPr id="26711" name="Rectangle 84"/>
          <p:cNvSpPr>
            <a:spLocks noChangeArrowheads="1"/>
          </p:cNvSpPr>
          <p:nvPr/>
        </p:nvSpPr>
        <p:spPr bwMode="auto">
          <a:xfrm>
            <a:off x="6626985" y="5444438"/>
            <a:ext cx="6267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a:solidFill>
                  <a:srgbClr val="000000"/>
                </a:solidFill>
                <a:latin typeface="Arial" panose="020B0604020202020204" pitchFamily="34" charset="0"/>
              </a:rPr>
              <a:t>account</a:t>
            </a:r>
            <a:endParaRPr lang="en-US" altLang="en-US" sz="1600"/>
          </a:p>
        </p:txBody>
      </p:sp>
      <p:sp>
        <p:nvSpPr>
          <p:cNvPr id="26712" name="Freeform 85"/>
          <p:cNvSpPr>
            <a:spLocks/>
          </p:cNvSpPr>
          <p:nvPr/>
        </p:nvSpPr>
        <p:spPr bwMode="auto">
          <a:xfrm>
            <a:off x="5156420" y="5453997"/>
            <a:ext cx="1034285" cy="61173"/>
          </a:xfrm>
          <a:custGeom>
            <a:avLst/>
            <a:gdLst>
              <a:gd name="T0" fmla="*/ 0 w 97"/>
              <a:gd name="T1" fmla="*/ 0 h 6"/>
              <a:gd name="T2" fmla="*/ 550 w 97"/>
              <a:gd name="T3" fmla="*/ 0 h 6"/>
              <a:gd name="T4" fmla="*/ 465 w 97"/>
              <a:gd name="T5" fmla="*/ 32 h 6"/>
              <a:gd name="T6" fmla="*/ 0 60000 65536"/>
              <a:gd name="T7" fmla="*/ 0 60000 65536"/>
              <a:gd name="T8" fmla="*/ 0 60000 65536"/>
            </a:gdLst>
            <a:ahLst/>
            <a:cxnLst>
              <a:cxn ang="T6">
                <a:pos x="T0" y="T1"/>
              </a:cxn>
              <a:cxn ang="T7">
                <a:pos x="T2" y="T3"/>
              </a:cxn>
              <a:cxn ang="T8">
                <a:pos x="T4" y="T5"/>
              </a:cxn>
            </a:cxnLst>
            <a:rect l="0" t="0" r="r" b="b"/>
            <a:pathLst>
              <a:path w="97" h="6">
                <a:moveTo>
                  <a:pt x="0" y="0"/>
                </a:moveTo>
                <a:lnTo>
                  <a:pt x="97" y="0"/>
                </a:lnTo>
                <a:lnTo>
                  <a:pt x="82"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13" name="Line 86"/>
          <p:cNvSpPr>
            <a:spLocks noChangeShapeType="1"/>
          </p:cNvSpPr>
          <p:nvPr/>
        </p:nvSpPr>
        <p:spPr bwMode="auto">
          <a:xfrm flipH="1" flipV="1">
            <a:off x="6030861" y="5392824"/>
            <a:ext cx="159844"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14" name="Freeform 87"/>
          <p:cNvSpPr>
            <a:spLocks/>
          </p:cNvSpPr>
          <p:nvPr/>
        </p:nvSpPr>
        <p:spPr bwMode="auto">
          <a:xfrm>
            <a:off x="5156420" y="5453997"/>
            <a:ext cx="1034285" cy="61173"/>
          </a:xfrm>
          <a:custGeom>
            <a:avLst/>
            <a:gdLst>
              <a:gd name="T0" fmla="*/ 0 w 97"/>
              <a:gd name="T1" fmla="*/ 0 h 6"/>
              <a:gd name="T2" fmla="*/ 550 w 97"/>
              <a:gd name="T3" fmla="*/ 0 h 6"/>
              <a:gd name="T4" fmla="*/ 465 w 97"/>
              <a:gd name="T5" fmla="*/ 32 h 6"/>
              <a:gd name="T6" fmla="*/ 0 60000 65536"/>
              <a:gd name="T7" fmla="*/ 0 60000 65536"/>
              <a:gd name="T8" fmla="*/ 0 60000 65536"/>
            </a:gdLst>
            <a:ahLst/>
            <a:cxnLst>
              <a:cxn ang="T6">
                <a:pos x="T0" y="T1"/>
              </a:cxn>
              <a:cxn ang="T7">
                <a:pos x="T2" y="T3"/>
              </a:cxn>
              <a:cxn ang="T8">
                <a:pos x="T4" y="T5"/>
              </a:cxn>
            </a:cxnLst>
            <a:rect l="0" t="0" r="r" b="b"/>
            <a:pathLst>
              <a:path w="97" h="6">
                <a:moveTo>
                  <a:pt x="0" y="0"/>
                </a:moveTo>
                <a:lnTo>
                  <a:pt x="97" y="0"/>
                </a:lnTo>
                <a:lnTo>
                  <a:pt x="82"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15" name="Line 88"/>
          <p:cNvSpPr>
            <a:spLocks noChangeShapeType="1"/>
          </p:cNvSpPr>
          <p:nvPr/>
        </p:nvSpPr>
        <p:spPr bwMode="auto">
          <a:xfrm flipH="1" flipV="1">
            <a:off x="6030861" y="5392824"/>
            <a:ext cx="159844"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16" name="Freeform 89"/>
          <p:cNvSpPr>
            <a:spLocks/>
          </p:cNvSpPr>
          <p:nvPr/>
        </p:nvSpPr>
        <p:spPr bwMode="auto">
          <a:xfrm>
            <a:off x="6126767" y="4417877"/>
            <a:ext cx="1961380" cy="477915"/>
          </a:xfrm>
          <a:custGeom>
            <a:avLst/>
            <a:gdLst>
              <a:gd name="T0" fmla="*/ 96 w 1043"/>
              <a:gd name="T1" fmla="*/ 0 h 250"/>
              <a:gd name="T2" fmla="*/ 56 w 1043"/>
              <a:gd name="T3" fmla="*/ 27 h 250"/>
              <a:gd name="T4" fmla="*/ 22 w 1043"/>
              <a:gd name="T5" fmla="*/ 59 h 250"/>
              <a:gd name="T6" fmla="*/ 5 w 1043"/>
              <a:gd name="T7" fmla="*/ 91 h 250"/>
              <a:gd name="T8" fmla="*/ 0 w 1043"/>
              <a:gd name="T9" fmla="*/ 128 h 250"/>
              <a:gd name="T10" fmla="*/ 5 w 1043"/>
              <a:gd name="T11" fmla="*/ 160 h 250"/>
              <a:gd name="T12" fmla="*/ 22 w 1043"/>
              <a:gd name="T13" fmla="*/ 192 h 250"/>
              <a:gd name="T14" fmla="*/ 56 w 1043"/>
              <a:gd name="T15" fmla="*/ 223 h 250"/>
              <a:gd name="T16" fmla="*/ 96 w 1043"/>
              <a:gd name="T17" fmla="*/ 250 h 250"/>
              <a:gd name="T18" fmla="*/ 946 w 1043"/>
              <a:gd name="T19" fmla="*/ 250 h 250"/>
              <a:gd name="T20" fmla="*/ 986 w 1043"/>
              <a:gd name="T21" fmla="*/ 223 h 250"/>
              <a:gd name="T22" fmla="*/ 1020 w 1043"/>
              <a:gd name="T23" fmla="*/ 192 h 250"/>
              <a:gd name="T24" fmla="*/ 1037 w 1043"/>
              <a:gd name="T25" fmla="*/ 160 h 250"/>
              <a:gd name="T26" fmla="*/ 1043 w 1043"/>
              <a:gd name="T27" fmla="*/ 128 h 250"/>
              <a:gd name="T28" fmla="*/ 1037 w 1043"/>
              <a:gd name="T29" fmla="*/ 91 h 250"/>
              <a:gd name="T30" fmla="*/ 1020 w 1043"/>
              <a:gd name="T31" fmla="*/ 59 h 250"/>
              <a:gd name="T32" fmla="*/ 986 w 1043"/>
              <a:gd name="T33" fmla="*/ 27 h 250"/>
              <a:gd name="T34" fmla="*/ 946 w 1043"/>
              <a:gd name="T35" fmla="*/ 0 h 250"/>
              <a:gd name="T36" fmla="*/ 96 w 1043"/>
              <a:gd name="T37" fmla="*/ 0 h 2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43" h="250">
                <a:moveTo>
                  <a:pt x="96" y="0"/>
                </a:moveTo>
                <a:lnTo>
                  <a:pt x="56" y="27"/>
                </a:lnTo>
                <a:lnTo>
                  <a:pt x="22" y="59"/>
                </a:lnTo>
                <a:lnTo>
                  <a:pt x="5" y="91"/>
                </a:lnTo>
                <a:lnTo>
                  <a:pt x="0" y="128"/>
                </a:lnTo>
                <a:lnTo>
                  <a:pt x="5" y="160"/>
                </a:lnTo>
                <a:lnTo>
                  <a:pt x="22" y="192"/>
                </a:lnTo>
                <a:lnTo>
                  <a:pt x="56" y="223"/>
                </a:lnTo>
                <a:lnTo>
                  <a:pt x="96" y="250"/>
                </a:lnTo>
                <a:lnTo>
                  <a:pt x="946" y="250"/>
                </a:lnTo>
                <a:lnTo>
                  <a:pt x="986" y="223"/>
                </a:lnTo>
                <a:lnTo>
                  <a:pt x="1020" y="192"/>
                </a:lnTo>
                <a:lnTo>
                  <a:pt x="1037" y="160"/>
                </a:lnTo>
                <a:lnTo>
                  <a:pt x="1043" y="128"/>
                </a:lnTo>
                <a:lnTo>
                  <a:pt x="1037" y="91"/>
                </a:lnTo>
                <a:lnTo>
                  <a:pt x="1020" y="59"/>
                </a:lnTo>
                <a:lnTo>
                  <a:pt x="986" y="27"/>
                </a:lnTo>
                <a:lnTo>
                  <a:pt x="946" y="0"/>
                </a:lnTo>
                <a:lnTo>
                  <a:pt x="96" y="0"/>
                </a:lnTo>
                <a:close/>
              </a:path>
            </a:pathLst>
          </a:custGeom>
          <a:solidFill>
            <a:srgbClr val="FFFFCC"/>
          </a:solidFill>
          <a:ln w="0">
            <a:solidFill>
              <a:srgbClr val="990033"/>
            </a:solidFill>
            <a:prstDash val="solid"/>
            <a:round/>
            <a:headEnd/>
            <a:tailEnd/>
          </a:ln>
        </p:spPr>
        <p:txBody>
          <a:bodyPr/>
          <a:lstStyle/>
          <a:p>
            <a:endParaRPr lang="en-AU"/>
          </a:p>
        </p:txBody>
      </p:sp>
      <p:sp>
        <p:nvSpPr>
          <p:cNvPr id="26717" name="Rectangle 90"/>
          <p:cNvSpPr>
            <a:spLocks noChangeArrowheads="1"/>
          </p:cNvSpPr>
          <p:nvPr/>
        </p:nvSpPr>
        <p:spPr bwMode="auto">
          <a:xfrm>
            <a:off x="6403203" y="4438905"/>
            <a:ext cx="15308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a:solidFill>
                  <a:srgbClr val="000000"/>
                </a:solidFill>
                <a:latin typeface="Arial" panose="020B0604020202020204" pitchFamily="34" charset="0"/>
              </a:rPr>
              <a:t>Enter card number </a:t>
            </a:r>
            <a:endParaRPr lang="en-US" altLang="en-US" sz="1600"/>
          </a:p>
        </p:txBody>
      </p:sp>
      <p:sp>
        <p:nvSpPr>
          <p:cNvPr id="26718" name="Rectangle 91"/>
          <p:cNvSpPr>
            <a:spLocks noChangeArrowheads="1"/>
          </p:cNvSpPr>
          <p:nvPr/>
        </p:nvSpPr>
        <p:spPr bwMode="auto">
          <a:xfrm>
            <a:off x="6786829" y="4653716"/>
            <a:ext cx="7165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manually</a:t>
            </a:r>
            <a:endParaRPr lang="en-US" altLang="en-US" sz="1600" dirty="0"/>
          </a:p>
        </p:txBody>
      </p:sp>
      <p:sp>
        <p:nvSpPr>
          <p:cNvPr id="26719" name="Freeform 92"/>
          <p:cNvSpPr>
            <a:spLocks/>
          </p:cNvSpPr>
          <p:nvPr/>
        </p:nvSpPr>
        <p:spPr bwMode="auto">
          <a:xfrm>
            <a:off x="4740826" y="4662569"/>
            <a:ext cx="1427313" cy="61173"/>
          </a:xfrm>
          <a:custGeom>
            <a:avLst/>
            <a:gdLst>
              <a:gd name="T0" fmla="*/ 0 w 134"/>
              <a:gd name="T1" fmla="*/ 0 h 6"/>
              <a:gd name="T2" fmla="*/ 759 w 134"/>
              <a:gd name="T3" fmla="*/ 0 h 6"/>
              <a:gd name="T4" fmla="*/ 680 w 134"/>
              <a:gd name="T5" fmla="*/ 32 h 6"/>
              <a:gd name="T6" fmla="*/ 0 60000 65536"/>
              <a:gd name="T7" fmla="*/ 0 60000 65536"/>
              <a:gd name="T8" fmla="*/ 0 60000 65536"/>
            </a:gdLst>
            <a:ahLst/>
            <a:cxnLst>
              <a:cxn ang="T6">
                <a:pos x="T0" y="T1"/>
              </a:cxn>
              <a:cxn ang="T7">
                <a:pos x="T2" y="T3"/>
              </a:cxn>
              <a:cxn ang="T8">
                <a:pos x="T4" y="T5"/>
              </a:cxn>
            </a:cxnLst>
            <a:rect l="0" t="0" r="r" b="b"/>
            <a:pathLst>
              <a:path w="134" h="6">
                <a:moveTo>
                  <a:pt x="0" y="0"/>
                </a:moveTo>
                <a:lnTo>
                  <a:pt x="134" y="0"/>
                </a:lnTo>
                <a:lnTo>
                  <a:pt x="120"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20" name="Line 93"/>
          <p:cNvSpPr>
            <a:spLocks noChangeShapeType="1"/>
          </p:cNvSpPr>
          <p:nvPr/>
        </p:nvSpPr>
        <p:spPr bwMode="auto">
          <a:xfrm flipH="1" flipV="1">
            <a:off x="6019578" y="4601396"/>
            <a:ext cx="148561"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21" name="Freeform 94"/>
          <p:cNvSpPr>
            <a:spLocks/>
          </p:cNvSpPr>
          <p:nvPr/>
        </p:nvSpPr>
        <p:spPr bwMode="auto">
          <a:xfrm>
            <a:off x="5049231" y="4886234"/>
            <a:ext cx="1258066" cy="386155"/>
          </a:xfrm>
          <a:custGeom>
            <a:avLst/>
            <a:gdLst>
              <a:gd name="T0" fmla="*/ 669 w 118"/>
              <a:gd name="T1" fmla="*/ 0 h 38"/>
              <a:gd name="T2" fmla="*/ 0 w 118"/>
              <a:gd name="T3" fmla="*/ 197 h 38"/>
              <a:gd name="T4" fmla="*/ 85 w 118"/>
              <a:gd name="T5" fmla="*/ 202 h 38"/>
              <a:gd name="T6" fmla="*/ 0 60000 65536"/>
              <a:gd name="T7" fmla="*/ 0 60000 65536"/>
              <a:gd name="T8" fmla="*/ 0 60000 65536"/>
            </a:gdLst>
            <a:ahLst/>
            <a:cxnLst>
              <a:cxn ang="T6">
                <a:pos x="T0" y="T1"/>
              </a:cxn>
              <a:cxn ang="T7">
                <a:pos x="T2" y="T3"/>
              </a:cxn>
              <a:cxn ang="T8">
                <a:pos x="T4" y="T5"/>
              </a:cxn>
            </a:cxnLst>
            <a:rect l="0" t="0" r="r" b="b"/>
            <a:pathLst>
              <a:path w="118" h="38">
                <a:moveTo>
                  <a:pt x="118" y="0"/>
                </a:moveTo>
                <a:lnTo>
                  <a:pt x="0" y="37"/>
                </a:lnTo>
                <a:lnTo>
                  <a:pt x="15" y="3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22" name="Line 95"/>
          <p:cNvSpPr>
            <a:spLocks noChangeShapeType="1"/>
          </p:cNvSpPr>
          <p:nvPr/>
        </p:nvSpPr>
        <p:spPr bwMode="auto">
          <a:xfrm flipV="1">
            <a:off x="5049231" y="5159601"/>
            <a:ext cx="127875" cy="10131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23" name="Freeform 96"/>
          <p:cNvSpPr>
            <a:spLocks/>
          </p:cNvSpPr>
          <p:nvPr/>
        </p:nvSpPr>
        <p:spPr bwMode="auto">
          <a:xfrm>
            <a:off x="5049231" y="4886234"/>
            <a:ext cx="1258066" cy="386155"/>
          </a:xfrm>
          <a:custGeom>
            <a:avLst/>
            <a:gdLst>
              <a:gd name="T0" fmla="*/ 669 w 118"/>
              <a:gd name="T1" fmla="*/ 0 h 38"/>
              <a:gd name="T2" fmla="*/ 0 w 118"/>
              <a:gd name="T3" fmla="*/ 197 h 38"/>
              <a:gd name="T4" fmla="*/ 85 w 118"/>
              <a:gd name="T5" fmla="*/ 202 h 38"/>
              <a:gd name="T6" fmla="*/ 0 60000 65536"/>
              <a:gd name="T7" fmla="*/ 0 60000 65536"/>
              <a:gd name="T8" fmla="*/ 0 60000 65536"/>
            </a:gdLst>
            <a:ahLst/>
            <a:cxnLst>
              <a:cxn ang="T6">
                <a:pos x="T0" y="T1"/>
              </a:cxn>
              <a:cxn ang="T7">
                <a:pos x="T2" y="T3"/>
              </a:cxn>
              <a:cxn ang="T8">
                <a:pos x="T4" y="T5"/>
              </a:cxn>
            </a:cxnLst>
            <a:rect l="0" t="0" r="r" b="b"/>
            <a:pathLst>
              <a:path w="118" h="38">
                <a:moveTo>
                  <a:pt x="118" y="0"/>
                </a:moveTo>
                <a:lnTo>
                  <a:pt x="0" y="37"/>
                </a:lnTo>
                <a:lnTo>
                  <a:pt x="15" y="3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24" name="Line 97"/>
          <p:cNvSpPr>
            <a:spLocks noChangeShapeType="1"/>
          </p:cNvSpPr>
          <p:nvPr/>
        </p:nvSpPr>
        <p:spPr bwMode="auto">
          <a:xfrm flipV="1">
            <a:off x="5049231" y="5159601"/>
            <a:ext cx="127875" cy="10131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25" name="Freeform 98"/>
          <p:cNvSpPr>
            <a:spLocks/>
          </p:cNvSpPr>
          <p:nvPr/>
        </p:nvSpPr>
        <p:spPr bwMode="auto">
          <a:xfrm>
            <a:off x="4101450" y="4509637"/>
            <a:ext cx="616810" cy="275279"/>
          </a:xfrm>
          <a:custGeom>
            <a:avLst/>
            <a:gdLst>
              <a:gd name="T0" fmla="*/ 0 w 328"/>
              <a:gd name="T1" fmla="*/ 80 h 144"/>
              <a:gd name="T2" fmla="*/ 170 w 328"/>
              <a:gd name="T3" fmla="*/ 0 h 144"/>
              <a:gd name="T4" fmla="*/ 328 w 328"/>
              <a:gd name="T5" fmla="*/ 80 h 144"/>
              <a:gd name="T6" fmla="*/ 170 w 328"/>
              <a:gd name="T7" fmla="*/ 144 h 144"/>
              <a:gd name="T8" fmla="*/ 0 w 328"/>
              <a:gd name="T9" fmla="*/ 8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144">
                <a:moveTo>
                  <a:pt x="0" y="80"/>
                </a:moveTo>
                <a:lnTo>
                  <a:pt x="170" y="0"/>
                </a:lnTo>
                <a:lnTo>
                  <a:pt x="328" y="80"/>
                </a:lnTo>
                <a:lnTo>
                  <a:pt x="170" y="144"/>
                </a:lnTo>
                <a:lnTo>
                  <a:pt x="0" y="80"/>
                </a:lnTo>
                <a:close/>
              </a:path>
            </a:pathLst>
          </a:custGeom>
          <a:solidFill>
            <a:srgbClr val="FFFFCC"/>
          </a:solidFill>
          <a:ln w="0">
            <a:solidFill>
              <a:srgbClr val="990033"/>
            </a:solidFill>
            <a:prstDash val="solid"/>
            <a:round/>
            <a:headEnd/>
            <a:tailEnd/>
          </a:ln>
        </p:spPr>
        <p:txBody>
          <a:bodyPr/>
          <a:lstStyle/>
          <a:p>
            <a:endParaRPr lang="en-AU"/>
          </a:p>
        </p:txBody>
      </p:sp>
      <p:sp>
        <p:nvSpPr>
          <p:cNvPr id="26727" name="Freeform 100"/>
          <p:cNvSpPr>
            <a:spLocks/>
          </p:cNvSpPr>
          <p:nvPr/>
        </p:nvSpPr>
        <p:spPr bwMode="auto">
          <a:xfrm>
            <a:off x="4421138" y="4083336"/>
            <a:ext cx="63938" cy="426300"/>
          </a:xfrm>
          <a:custGeom>
            <a:avLst/>
            <a:gdLst>
              <a:gd name="T0" fmla="*/ 0 w 6"/>
              <a:gd name="T1" fmla="*/ 0 h 42"/>
              <a:gd name="T2" fmla="*/ 0 w 6"/>
              <a:gd name="T3" fmla="*/ 223 h 42"/>
              <a:gd name="T4" fmla="*/ 34 w 6"/>
              <a:gd name="T5" fmla="*/ 143 h 42"/>
              <a:gd name="T6" fmla="*/ 0 60000 65536"/>
              <a:gd name="T7" fmla="*/ 0 60000 65536"/>
              <a:gd name="T8" fmla="*/ 0 60000 65536"/>
            </a:gdLst>
            <a:ahLst/>
            <a:cxnLst>
              <a:cxn ang="T6">
                <a:pos x="T0" y="T1"/>
              </a:cxn>
              <a:cxn ang="T7">
                <a:pos x="T2" y="T3"/>
              </a:cxn>
              <a:cxn ang="T8">
                <a:pos x="T4" y="T5"/>
              </a:cxn>
            </a:cxnLst>
            <a:rect l="0" t="0" r="r" b="b"/>
            <a:pathLst>
              <a:path w="6" h="42">
                <a:moveTo>
                  <a:pt x="0" y="0"/>
                </a:moveTo>
                <a:lnTo>
                  <a:pt x="0" y="42"/>
                </a:lnTo>
                <a:lnTo>
                  <a:pt x="6" y="27"/>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28" name="Line 101"/>
          <p:cNvSpPr>
            <a:spLocks noChangeShapeType="1"/>
          </p:cNvSpPr>
          <p:nvPr/>
        </p:nvSpPr>
        <p:spPr bwMode="auto">
          <a:xfrm flipH="1" flipV="1">
            <a:off x="4357200" y="4356704"/>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29" name="Freeform 102"/>
          <p:cNvSpPr>
            <a:spLocks/>
          </p:cNvSpPr>
          <p:nvPr/>
        </p:nvSpPr>
        <p:spPr bwMode="auto">
          <a:xfrm>
            <a:off x="4421138" y="4804032"/>
            <a:ext cx="63938" cy="437770"/>
          </a:xfrm>
          <a:custGeom>
            <a:avLst/>
            <a:gdLst>
              <a:gd name="T0" fmla="*/ 0 w 6"/>
              <a:gd name="T1" fmla="*/ 0 h 43"/>
              <a:gd name="T2" fmla="*/ 0 w 6"/>
              <a:gd name="T3" fmla="*/ 229 h 43"/>
              <a:gd name="T4" fmla="*/ 34 w 6"/>
              <a:gd name="T5" fmla="*/ 149 h 43"/>
              <a:gd name="T6" fmla="*/ 0 60000 65536"/>
              <a:gd name="T7" fmla="*/ 0 60000 65536"/>
              <a:gd name="T8" fmla="*/ 0 60000 65536"/>
            </a:gdLst>
            <a:ahLst/>
            <a:cxnLst>
              <a:cxn ang="T6">
                <a:pos x="T0" y="T1"/>
              </a:cxn>
              <a:cxn ang="T7">
                <a:pos x="T2" y="T3"/>
              </a:cxn>
              <a:cxn ang="T8">
                <a:pos x="T4" y="T5"/>
              </a:cxn>
            </a:cxnLst>
            <a:rect l="0" t="0" r="r" b="b"/>
            <a:pathLst>
              <a:path w="6" h="43">
                <a:moveTo>
                  <a:pt x="0" y="0"/>
                </a:moveTo>
                <a:lnTo>
                  <a:pt x="0" y="43"/>
                </a:lnTo>
                <a:lnTo>
                  <a:pt x="6"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30" name="Line 103"/>
          <p:cNvSpPr>
            <a:spLocks noChangeShapeType="1"/>
          </p:cNvSpPr>
          <p:nvPr/>
        </p:nvSpPr>
        <p:spPr bwMode="auto">
          <a:xfrm flipH="1" flipV="1">
            <a:off x="4357200" y="5088870"/>
            <a:ext cx="63938" cy="1529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31" name="Rectangle 104"/>
          <p:cNvSpPr>
            <a:spLocks noChangeArrowheads="1"/>
          </p:cNvSpPr>
          <p:nvPr/>
        </p:nvSpPr>
        <p:spPr bwMode="auto">
          <a:xfrm>
            <a:off x="4423115" y="4869740"/>
            <a:ext cx="2929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Yes</a:t>
            </a:r>
            <a:endParaRPr lang="en-US" altLang="en-US" sz="1600" dirty="0"/>
          </a:p>
        </p:txBody>
      </p:sp>
      <p:sp>
        <p:nvSpPr>
          <p:cNvPr id="26732" name="Freeform 105"/>
          <p:cNvSpPr>
            <a:spLocks/>
          </p:cNvSpPr>
          <p:nvPr/>
        </p:nvSpPr>
        <p:spPr bwMode="auto">
          <a:xfrm>
            <a:off x="4740826" y="4662569"/>
            <a:ext cx="1427313" cy="61173"/>
          </a:xfrm>
          <a:custGeom>
            <a:avLst/>
            <a:gdLst>
              <a:gd name="T0" fmla="*/ 0 w 134"/>
              <a:gd name="T1" fmla="*/ 0 h 6"/>
              <a:gd name="T2" fmla="*/ 759 w 134"/>
              <a:gd name="T3" fmla="*/ 0 h 6"/>
              <a:gd name="T4" fmla="*/ 680 w 134"/>
              <a:gd name="T5" fmla="*/ 32 h 6"/>
              <a:gd name="T6" fmla="*/ 0 60000 65536"/>
              <a:gd name="T7" fmla="*/ 0 60000 65536"/>
              <a:gd name="T8" fmla="*/ 0 60000 65536"/>
            </a:gdLst>
            <a:ahLst/>
            <a:cxnLst>
              <a:cxn ang="T6">
                <a:pos x="T0" y="T1"/>
              </a:cxn>
              <a:cxn ang="T7">
                <a:pos x="T2" y="T3"/>
              </a:cxn>
              <a:cxn ang="T8">
                <a:pos x="T4" y="T5"/>
              </a:cxn>
            </a:cxnLst>
            <a:rect l="0" t="0" r="r" b="b"/>
            <a:pathLst>
              <a:path w="134" h="6">
                <a:moveTo>
                  <a:pt x="0" y="0"/>
                </a:moveTo>
                <a:lnTo>
                  <a:pt x="134" y="0"/>
                </a:lnTo>
                <a:lnTo>
                  <a:pt x="120" y="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33" name="Line 106"/>
          <p:cNvSpPr>
            <a:spLocks noChangeShapeType="1"/>
          </p:cNvSpPr>
          <p:nvPr/>
        </p:nvSpPr>
        <p:spPr bwMode="auto">
          <a:xfrm flipH="1" flipV="1">
            <a:off x="6019578" y="4601396"/>
            <a:ext cx="148561" cy="6117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34" name="Rectangle 107"/>
          <p:cNvSpPr>
            <a:spLocks noChangeArrowheads="1"/>
          </p:cNvSpPr>
          <p:nvPr/>
        </p:nvSpPr>
        <p:spPr bwMode="auto">
          <a:xfrm>
            <a:off x="5364088" y="4653136"/>
            <a:ext cx="2292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No</a:t>
            </a:r>
            <a:endParaRPr lang="en-US" altLang="en-US" sz="1600" dirty="0"/>
          </a:p>
        </p:txBody>
      </p:sp>
      <p:sp>
        <p:nvSpPr>
          <p:cNvPr id="26736" name="Freeform 109"/>
          <p:cNvSpPr>
            <a:spLocks/>
          </p:cNvSpPr>
          <p:nvPr/>
        </p:nvSpPr>
        <p:spPr bwMode="auto">
          <a:xfrm>
            <a:off x="1041848" y="3619990"/>
            <a:ext cx="607407" cy="275279"/>
          </a:xfrm>
          <a:custGeom>
            <a:avLst/>
            <a:gdLst>
              <a:gd name="T0" fmla="*/ 0 w 323"/>
              <a:gd name="T1" fmla="*/ 80 h 144"/>
              <a:gd name="T2" fmla="*/ 164 w 323"/>
              <a:gd name="T3" fmla="*/ 0 h 144"/>
              <a:gd name="T4" fmla="*/ 323 w 323"/>
              <a:gd name="T5" fmla="*/ 80 h 144"/>
              <a:gd name="T6" fmla="*/ 164 w 323"/>
              <a:gd name="T7" fmla="*/ 144 h 144"/>
              <a:gd name="T8" fmla="*/ 0 w 323"/>
              <a:gd name="T9" fmla="*/ 8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3" h="144">
                <a:moveTo>
                  <a:pt x="0" y="80"/>
                </a:moveTo>
                <a:lnTo>
                  <a:pt x="164" y="0"/>
                </a:lnTo>
                <a:lnTo>
                  <a:pt x="323" y="80"/>
                </a:lnTo>
                <a:lnTo>
                  <a:pt x="164" y="144"/>
                </a:lnTo>
                <a:lnTo>
                  <a:pt x="0" y="80"/>
                </a:lnTo>
                <a:close/>
              </a:path>
            </a:pathLst>
          </a:custGeom>
          <a:solidFill>
            <a:srgbClr val="FFFFCC"/>
          </a:solidFill>
          <a:ln w="0">
            <a:solidFill>
              <a:srgbClr val="990033"/>
            </a:solidFill>
            <a:prstDash val="solid"/>
            <a:round/>
            <a:headEnd/>
            <a:tailEnd/>
          </a:ln>
        </p:spPr>
        <p:txBody>
          <a:bodyPr/>
          <a:lstStyle/>
          <a:p>
            <a:endParaRPr lang="en-AU"/>
          </a:p>
        </p:txBody>
      </p:sp>
      <p:sp>
        <p:nvSpPr>
          <p:cNvPr id="26737" name="Rectangle 110"/>
          <p:cNvSpPr>
            <a:spLocks noChangeArrowheads="1"/>
          </p:cNvSpPr>
          <p:nvPr/>
        </p:nvSpPr>
        <p:spPr bwMode="auto">
          <a:xfrm>
            <a:off x="1475656" y="3501588"/>
            <a:ext cx="12614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Sufficient cash?</a:t>
            </a:r>
            <a:endParaRPr lang="en-US" altLang="en-US" sz="1600" dirty="0"/>
          </a:p>
        </p:txBody>
      </p:sp>
      <p:sp>
        <p:nvSpPr>
          <p:cNvPr id="26738" name="Freeform 111"/>
          <p:cNvSpPr>
            <a:spLocks/>
          </p:cNvSpPr>
          <p:nvPr/>
        </p:nvSpPr>
        <p:spPr bwMode="auto">
          <a:xfrm>
            <a:off x="1350253" y="2492111"/>
            <a:ext cx="1342689" cy="1127879"/>
          </a:xfrm>
          <a:custGeom>
            <a:avLst/>
            <a:gdLst>
              <a:gd name="T0" fmla="*/ 714 w 126"/>
              <a:gd name="T1" fmla="*/ 0 h 111"/>
              <a:gd name="T2" fmla="*/ 0 w 126"/>
              <a:gd name="T3" fmla="*/ 590 h 111"/>
              <a:gd name="T4" fmla="*/ 85 w 126"/>
              <a:gd name="T5" fmla="*/ 563 h 111"/>
              <a:gd name="T6" fmla="*/ 0 60000 65536"/>
              <a:gd name="T7" fmla="*/ 0 60000 65536"/>
              <a:gd name="T8" fmla="*/ 0 60000 65536"/>
            </a:gdLst>
            <a:ahLst/>
            <a:cxnLst>
              <a:cxn ang="T6">
                <a:pos x="T0" y="T1"/>
              </a:cxn>
              <a:cxn ang="T7">
                <a:pos x="T2" y="T3"/>
              </a:cxn>
              <a:cxn ang="T8">
                <a:pos x="T4" y="T5"/>
              </a:cxn>
            </a:cxnLst>
            <a:rect l="0" t="0" r="r" b="b"/>
            <a:pathLst>
              <a:path w="126" h="111">
                <a:moveTo>
                  <a:pt x="126" y="0"/>
                </a:moveTo>
                <a:lnTo>
                  <a:pt x="0" y="111"/>
                </a:lnTo>
                <a:lnTo>
                  <a:pt x="15" y="10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6739" name="Line 112"/>
          <p:cNvSpPr>
            <a:spLocks noChangeShapeType="1"/>
          </p:cNvSpPr>
          <p:nvPr/>
        </p:nvSpPr>
        <p:spPr bwMode="auto">
          <a:xfrm flipV="1">
            <a:off x="1350253" y="3478527"/>
            <a:ext cx="75221" cy="14146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40" name="Rectangle 113"/>
          <p:cNvSpPr>
            <a:spLocks noChangeArrowheads="1"/>
          </p:cNvSpPr>
          <p:nvPr/>
        </p:nvSpPr>
        <p:spPr bwMode="auto">
          <a:xfrm>
            <a:off x="1873976" y="2636912"/>
            <a:ext cx="3783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cash</a:t>
            </a:r>
            <a:endParaRPr lang="en-US" altLang="en-US" sz="1600" dirty="0"/>
          </a:p>
        </p:txBody>
      </p:sp>
      <p:sp>
        <p:nvSpPr>
          <p:cNvPr id="26742" name="Line 115"/>
          <p:cNvSpPr>
            <a:spLocks noChangeShapeType="1"/>
          </p:cNvSpPr>
          <p:nvPr/>
        </p:nvSpPr>
        <p:spPr bwMode="auto">
          <a:xfrm flipH="1" flipV="1">
            <a:off x="1286315" y="5204756"/>
            <a:ext cx="63938" cy="14337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6743" name="Rectangle 116"/>
          <p:cNvSpPr>
            <a:spLocks noChangeArrowheads="1"/>
          </p:cNvSpPr>
          <p:nvPr/>
        </p:nvSpPr>
        <p:spPr bwMode="auto">
          <a:xfrm>
            <a:off x="1350253" y="4361714"/>
            <a:ext cx="2929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a:solidFill>
                  <a:srgbClr val="000000"/>
                </a:solidFill>
                <a:latin typeface="Arial" panose="020B0604020202020204" pitchFamily="34" charset="0"/>
              </a:rPr>
              <a:t>Yes</a:t>
            </a:r>
            <a:endParaRPr lang="en-US" altLang="en-US" sz="1600"/>
          </a:p>
        </p:txBody>
      </p:sp>
      <p:sp>
        <p:nvSpPr>
          <p:cNvPr id="26745" name="Rectangle 118"/>
          <p:cNvSpPr>
            <a:spLocks noChangeArrowheads="1"/>
          </p:cNvSpPr>
          <p:nvPr/>
        </p:nvSpPr>
        <p:spPr bwMode="auto">
          <a:xfrm>
            <a:off x="1895114" y="3788939"/>
            <a:ext cx="10147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No, use card</a:t>
            </a:r>
            <a:endParaRPr lang="en-US" altLang="en-US" sz="1600" dirty="0"/>
          </a:p>
        </p:txBody>
      </p:sp>
      <p:sp>
        <p:nvSpPr>
          <p:cNvPr id="128" name="Oval 5"/>
          <p:cNvSpPr>
            <a:spLocks noChangeArrowheads="1"/>
          </p:cNvSpPr>
          <p:nvPr/>
        </p:nvSpPr>
        <p:spPr bwMode="auto">
          <a:xfrm>
            <a:off x="4361921" y="3084058"/>
            <a:ext cx="118431" cy="117614"/>
          </a:xfrm>
          <a:prstGeom prst="ellipse">
            <a:avLst/>
          </a:prstGeom>
          <a:solidFill>
            <a:srgbClr val="000000"/>
          </a:solidFill>
          <a:ln w="0">
            <a:solidFill>
              <a:srgbClr val="990033"/>
            </a:solidFill>
            <a:round/>
            <a:headEnd/>
            <a:tailEnd/>
          </a:ln>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cxnSp>
        <p:nvCxnSpPr>
          <p:cNvPr id="9" name="Straight Arrow Connector 8"/>
          <p:cNvCxnSpPr>
            <a:stCxn id="26650" idx="2"/>
          </p:cNvCxnSpPr>
          <p:nvPr/>
        </p:nvCxnSpPr>
        <p:spPr bwMode="auto">
          <a:xfrm>
            <a:off x="3311632" y="2492111"/>
            <a:ext cx="650660" cy="1164925"/>
          </a:xfrm>
          <a:prstGeom prst="straightConnector1">
            <a:avLst/>
          </a:prstGeom>
          <a:solidFill>
            <a:schemeClr val="accent1"/>
          </a:solidFill>
          <a:ln w="9525" cap="flat" cmpd="sng" algn="ctr">
            <a:solidFill>
              <a:srgbClr val="990033"/>
            </a:solidFill>
            <a:prstDash val="solid"/>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4421137" y="3201672"/>
            <a:ext cx="0" cy="455363"/>
          </a:xfrm>
          <a:prstGeom prst="straightConnector1">
            <a:avLst/>
          </a:prstGeom>
          <a:solidFill>
            <a:schemeClr val="accent1"/>
          </a:solidFill>
          <a:ln w="9525" cap="flat" cmpd="sng" algn="ctr">
            <a:solidFill>
              <a:srgbClr val="990033"/>
            </a:solidFill>
            <a:prstDash val="solid"/>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26736" idx="2"/>
            <a:endCxn id="26659" idx="9"/>
          </p:cNvCxnSpPr>
          <p:nvPr/>
        </p:nvCxnSpPr>
        <p:spPr bwMode="auto">
          <a:xfrm>
            <a:off x="1649255" y="3772923"/>
            <a:ext cx="1130191" cy="751282"/>
          </a:xfrm>
          <a:prstGeom prst="straightConnector1">
            <a:avLst/>
          </a:prstGeom>
          <a:solidFill>
            <a:schemeClr val="accent1"/>
          </a:solidFill>
          <a:ln w="9525" cap="flat" cmpd="sng" algn="ctr">
            <a:solidFill>
              <a:srgbClr val="990033"/>
            </a:solidFill>
            <a:prstDash val="solid"/>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 name="Group 16"/>
          <p:cNvGrpSpPr/>
          <p:nvPr/>
        </p:nvGrpSpPr>
        <p:grpSpPr>
          <a:xfrm>
            <a:off x="2986913" y="6151028"/>
            <a:ext cx="199589" cy="199589"/>
            <a:chOff x="4472206" y="3329206"/>
            <a:chExt cx="199589" cy="199589"/>
          </a:xfrm>
        </p:grpSpPr>
        <p:sp>
          <p:nvSpPr>
            <p:cNvPr id="136" name="Oval 5"/>
            <p:cNvSpPr>
              <a:spLocks noChangeArrowheads="1"/>
            </p:cNvSpPr>
            <p:nvPr/>
          </p:nvSpPr>
          <p:spPr bwMode="auto">
            <a:xfrm>
              <a:off x="4512785" y="3370193"/>
              <a:ext cx="118431" cy="117614"/>
            </a:xfrm>
            <a:prstGeom prst="ellipse">
              <a:avLst/>
            </a:prstGeom>
            <a:solidFill>
              <a:srgbClr val="000000"/>
            </a:solidFill>
            <a:ln w="0">
              <a:solidFill>
                <a:srgbClr val="990033"/>
              </a:solidFill>
              <a:round/>
              <a:headEnd/>
              <a:tailEnd/>
            </a:ln>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15" name="Oval 14"/>
            <p:cNvSpPr/>
            <p:nvPr/>
          </p:nvSpPr>
          <p:spPr bwMode="auto">
            <a:xfrm>
              <a:off x="4472206" y="3329206"/>
              <a:ext cx="199589" cy="199589"/>
            </a:xfrm>
            <a:prstGeom prst="ellipse">
              <a:avLst/>
            </a:prstGeom>
            <a:noFill/>
            <a:ln w="12700" cap="flat" cmpd="sng" algn="ctr">
              <a:solidFill>
                <a:srgbClr val="990033"/>
              </a:solidFill>
              <a:prstDash val="solid"/>
              <a:miter lim="800000"/>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200" b="0" i="0" u="none" strike="noStrike" cap="none" normalizeH="0" baseline="0">
                <a:ln>
                  <a:noFill/>
                </a:ln>
                <a:solidFill>
                  <a:schemeClr val="tx1"/>
                </a:solidFill>
                <a:effectLst/>
                <a:latin typeface="Times New Roman" panose="02020603050405020304" pitchFamily="18" charset="0"/>
              </a:endParaRPr>
            </a:p>
          </p:txBody>
        </p:sp>
      </p:grpSp>
      <p:cxnSp>
        <p:nvCxnSpPr>
          <p:cNvPr id="19" name="Straight Arrow Connector 18"/>
          <p:cNvCxnSpPr>
            <a:stCxn id="26657" idx="0"/>
            <a:endCxn id="15" idx="1"/>
          </p:cNvCxnSpPr>
          <p:nvPr/>
        </p:nvCxnSpPr>
        <p:spPr bwMode="auto">
          <a:xfrm>
            <a:off x="1350253" y="3914386"/>
            <a:ext cx="1665889" cy="2265871"/>
          </a:xfrm>
          <a:prstGeom prst="straightConnector1">
            <a:avLst/>
          </a:prstGeom>
          <a:solidFill>
            <a:schemeClr val="accent1"/>
          </a:solidFill>
          <a:ln w="9525" cap="flat" cmpd="sng" algn="ctr">
            <a:solidFill>
              <a:srgbClr val="990033"/>
            </a:solidFill>
            <a:prstDash val="solid"/>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 name="Rectangle 118"/>
          <p:cNvSpPr>
            <a:spLocks noChangeArrowheads="1"/>
          </p:cNvSpPr>
          <p:nvPr/>
        </p:nvSpPr>
        <p:spPr bwMode="auto">
          <a:xfrm>
            <a:off x="2031588" y="4668291"/>
            <a:ext cx="2292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dirty="0">
                <a:solidFill>
                  <a:srgbClr val="000000"/>
                </a:solidFill>
                <a:latin typeface="Arial" panose="020B0604020202020204" pitchFamily="34" charset="0"/>
              </a:rPr>
              <a:t>No</a:t>
            </a:r>
            <a:endParaRPr lang="en-US" altLang="en-US" sz="16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546F6A17-CF70-4B89-B124-485DDE5AD3DA}" type="slidenum">
              <a:rPr lang="en-AU" altLang="en-US"/>
              <a:pPr>
                <a:defRPr/>
              </a:pPr>
              <a:t>118</a:t>
            </a:fld>
            <a:endParaRPr lang="en-AU" altLang="en-US"/>
          </a:p>
        </p:txBody>
      </p:sp>
      <p:sp>
        <p:nvSpPr>
          <p:cNvPr id="819202" name="Rectangle 2"/>
          <p:cNvSpPr>
            <a:spLocks noGrp="1" noChangeArrowheads="1"/>
          </p:cNvSpPr>
          <p:nvPr>
            <p:ph type="title"/>
          </p:nvPr>
        </p:nvSpPr>
        <p:spPr/>
        <p:txBody>
          <a:bodyPr/>
          <a:lstStyle/>
          <a:p>
            <a:pPr>
              <a:defRPr/>
            </a:pPr>
            <a:r>
              <a:rPr lang="en-US" altLang="en-US"/>
              <a:t>Review Quiz 3.2</a:t>
            </a:r>
          </a:p>
        </p:txBody>
      </p:sp>
      <p:sp>
        <p:nvSpPr>
          <p:cNvPr id="27654" name="Rectangle 3"/>
          <p:cNvSpPr>
            <a:spLocks noGrp="1" noChangeArrowheads="1"/>
          </p:cNvSpPr>
          <p:nvPr>
            <p:ph type="body" idx="1"/>
          </p:nvPr>
        </p:nvSpPr>
        <p:spPr/>
        <p:txBody>
          <a:bodyPr/>
          <a:lstStyle/>
          <a:p>
            <a:pPr marL="533400" indent="-533400">
              <a:spcBef>
                <a:spcPts val="1800"/>
              </a:spcBef>
              <a:buClr>
                <a:srgbClr val="0000CC"/>
              </a:buClr>
              <a:buFont typeface="Monotype Sorts" charset="2"/>
              <a:buAutoNum type="arabicPeriod"/>
            </a:pPr>
            <a:r>
              <a:rPr lang="en-US" altLang="en-US" dirty="0"/>
              <a:t>Can an activity model be used as a specification of a use case?</a:t>
            </a:r>
          </a:p>
          <a:p>
            <a:pPr marL="533400" indent="-533400">
              <a:spcBef>
                <a:spcPts val="1800"/>
              </a:spcBef>
              <a:buClr>
                <a:srgbClr val="0000CC"/>
              </a:buClr>
              <a:buFont typeface="Monotype Sorts" charset="2"/>
              <a:buAutoNum type="arabicPeriod"/>
            </a:pPr>
            <a:r>
              <a:rPr lang="en-US" altLang="en-US" dirty="0"/>
              <a:t>Flows in an activity diagram connect actions and other diagram nodes. What are these other nodes?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p:txBody>
          <a:bodyPr/>
          <a:lstStyle/>
          <a:p>
            <a:pPr algn="ctr"/>
            <a:r>
              <a:rPr lang="en-US" altLang="en-US"/>
              <a:t>3. The structure view</a:t>
            </a:r>
          </a:p>
        </p:txBody>
      </p:sp>
      <p:sp>
        <p:nvSpPr>
          <p:cNvPr id="29699" name="Rectangle 3"/>
          <p:cNvSpPr>
            <a:spLocks noGrp="1" noChangeArrowheads="1"/>
          </p:cNvSpPr>
          <p:nvPr>
            <p:ph type="subTitle" idx="1"/>
          </p:nvPr>
        </p:nvSpPr>
        <p:spPr/>
        <p:txBody>
          <a:bodyPr/>
          <a:lstStyle/>
          <a:p>
            <a:pPr>
              <a:lnSpc>
                <a:spcPct val="90000"/>
              </a:lnSpc>
              <a:buFont typeface="Monotype Sorts" charset="2"/>
              <a:buChar char="n"/>
            </a:pPr>
            <a:r>
              <a:rPr lang="en-US" altLang="en-US"/>
              <a:t>  it represents data structures and their relationships </a:t>
            </a:r>
          </a:p>
          <a:p>
            <a:pPr>
              <a:lnSpc>
                <a:spcPct val="90000"/>
              </a:lnSpc>
              <a:buFont typeface="Monotype Sorts" charset="2"/>
              <a:buChar char="n"/>
            </a:pPr>
            <a:r>
              <a:rPr lang="en-US" altLang="en-US"/>
              <a:t> it identifies operations that act on these data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E107C70-4845-4305-A6EC-7665A71C4333}"/>
              </a:ext>
            </a:extLst>
          </p:cNvPr>
          <p:cNvSpPr>
            <a:spLocks noGrp="1" noChangeArrowheads="1"/>
          </p:cNvSpPr>
          <p:nvPr>
            <p:ph type="title"/>
          </p:nvPr>
        </p:nvSpPr>
        <p:spPr/>
        <p:txBody>
          <a:bodyPr/>
          <a:lstStyle/>
          <a:p>
            <a:r>
              <a:rPr lang="en-US" altLang="en-US" sz="3400">
                <a:ea typeface="ＭＳ Ｐゴシック" panose="020B0600070205080204" pitchFamily="34" charset="-128"/>
              </a:rPr>
              <a:t>We use Models to describe Software Systems</a:t>
            </a:r>
          </a:p>
        </p:txBody>
      </p:sp>
      <p:sp>
        <p:nvSpPr>
          <p:cNvPr id="251907" name="Rectangle 3">
            <a:extLst>
              <a:ext uri="{FF2B5EF4-FFF2-40B4-BE49-F238E27FC236}">
                <a16:creationId xmlns:a16="http://schemas.microsoft.com/office/drawing/2014/main" id="{8AA8A316-2F8A-46A7-887B-F643668C966D}"/>
              </a:ext>
            </a:extLst>
          </p:cNvPr>
          <p:cNvSpPr>
            <a:spLocks noGrp="1" noChangeArrowheads="1"/>
          </p:cNvSpPr>
          <p:nvPr>
            <p:ph type="body" idx="1"/>
          </p:nvPr>
        </p:nvSpPr>
        <p:spPr>
          <a:xfrm>
            <a:off x="533400" y="1295400"/>
            <a:ext cx="8039100" cy="4800600"/>
          </a:xfrm>
        </p:spPr>
        <p:txBody>
          <a:bodyPr/>
          <a:lstStyle/>
          <a:p>
            <a:pPr>
              <a:lnSpc>
                <a:spcPct val="100000"/>
              </a:lnSpc>
              <a:spcBef>
                <a:spcPts val="600"/>
              </a:spcBef>
            </a:pPr>
            <a:endParaRPr lang="en-US" altLang="en-US" dirty="0">
              <a:ea typeface="ＭＳ Ｐゴシック" panose="020B0600070205080204" pitchFamily="34" charset="-128"/>
            </a:endParaRPr>
          </a:p>
          <a:p>
            <a:pPr>
              <a:lnSpc>
                <a:spcPct val="100000"/>
              </a:lnSpc>
              <a:spcBef>
                <a:spcPts val="600"/>
              </a:spcBef>
            </a:pPr>
            <a:r>
              <a:rPr lang="en-US" altLang="en-US" dirty="0">
                <a:solidFill>
                  <a:srgbClr val="FC0128"/>
                </a:solidFill>
                <a:ea typeface="ＭＳ Ｐゴシック" panose="020B0600070205080204" pitchFamily="34" charset="-128"/>
              </a:rPr>
              <a:t>Object model:</a:t>
            </a:r>
            <a:r>
              <a:rPr lang="en-US" altLang="en-US" dirty="0">
                <a:ea typeface="ＭＳ Ｐゴシック" panose="020B0600070205080204" pitchFamily="34" charset="-128"/>
              </a:rPr>
              <a:t> What is the structure of the system?</a:t>
            </a:r>
          </a:p>
          <a:p>
            <a:pPr>
              <a:lnSpc>
                <a:spcPct val="100000"/>
              </a:lnSpc>
              <a:spcBef>
                <a:spcPts val="600"/>
              </a:spcBef>
            </a:pPr>
            <a:r>
              <a:rPr lang="en-US" altLang="en-US" dirty="0">
                <a:solidFill>
                  <a:srgbClr val="FC0128"/>
                </a:solidFill>
                <a:ea typeface="ＭＳ Ｐゴシック" panose="020B0600070205080204" pitchFamily="34" charset="-128"/>
              </a:rPr>
              <a:t>Functional model:</a:t>
            </a:r>
            <a:r>
              <a:rPr lang="en-US" altLang="en-US" dirty="0">
                <a:ea typeface="ＭＳ Ｐゴシック" panose="020B0600070205080204" pitchFamily="34" charset="-128"/>
              </a:rPr>
              <a:t> What are the functions of the system? </a:t>
            </a:r>
          </a:p>
          <a:p>
            <a:pPr>
              <a:lnSpc>
                <a:spcPct val="100000"/>
              </a:lnSpc>
              <a:spcBef>
                <a:spcPts val="600"/>
              </a:spcBef>
            </a:pPr>
            <a:r>
              <a:rPr lang="en-US" altLang="en-US" dirty="0">
                <a:solidFill>
                  <a:srgbClr val="FC0128"/>
                </a:solidFill>
                <a:ea typeface="ＭＳ Ｐゴシック" panose="020B0600070205080204" pitchFamily="34" charset="-128"/>
              </a:rPr>
              <a:t>Dynamic model:</a:t>
            </a:r>
            <a:r>
              <a:rPr lang="en-US" altLang="en-US" dirty="0">
                <a:ea typeface="ＭＳ Ｐゴシック" panose="020B0600070205080204" pitchFamily="34" charset="-128"/>
              </a:rPr>
              <a:t> How does the system react to external events?</a:t>
            </a:r>
          </a:p>
          <a:p>
            <a:pPr>
              <a:lnSpc>
                <a:spcPct val="100000"/>
              </a:lnSpc>
              <a:spcBef>
                <a:spcPts val="600"/>
              </a:spcBef>
            </a:pPr>
            <a:endParaRPr lang="en-US" altLang="en-US" dirty="0">
              <a:ea typeface="ＭＳ Ｐゴシック" panose="020B0600070205080204" pitchFamily="34" charset="-128"/>
            </a:endParaRPr>
          </a:p>
          <a:p>
            <a:pPr>
              <a:lnSpc>
                <a:spcPct val="100000"/>
              </a:lnSpc>
              <a:spcBef>
                <a:spcPts val="600"/>
              </a:spcBef>
            </a:pPr>
            <a:r>
              <a:rPr lang="en-US" altLang="en-US" dirty="0">
                <a:solidFill>
                  <a:srgbClr val="FC0128"/>
                </a:solidFill>
                <a:ea typeface="ＭＳ Ｐゴシック" panose="020B0600070205080204" pitchFamily="34" charset="-128"/>
              </a:rPr>
              <a:t>System Model:</a:t>
            </a:r>
            <a:r>
              <a:rPr lang="en-US" altLang="en-US" dirty="0">
                <a:solidFill>
                  <a:srgbClr val="0006A3"/>
                </a:solidFill>
                <a:ea typeface="ＭＳ Ｐゴシック" panose="020B0600070205080204" pitchFamily="34" charset="-128"/>
              </a:rPr>
              <a:t> Object model + functional model + dynamic model</a:t>
            </a:r>
            <a:r>
              <a:rPr lang="en-US" altLang="en-US" dirty="0">
                <a:ea typeface="ＭＳ Ｐゴシック" panose="020B0600070205080204" pitchFamily="34" charset="-128"/>
              </a:rPr>
              <a:t> </a:t>
            </a:r>
          </a:p>
          <a:p>
            <a:pPr>
              <a:lnSpc>
                <a:spcPct val="100000"/>
              </a:lnSpc>
              <a:spcBef>
                <a:spcPts val="600"/>
              </a:spcBef>
            </a:pPr>
            <a:endParaRPr lang="en-US" altLang="en-US" dirty="0">
              <a:ea typeface="ＭＳ Ｐゴシック" panose="020B0600070205080204" pitchFamily="34" charset="-128"/>
            </a:endParaRPr>
          </a:p>
          <a:p>
            <a:pPr>
              <a:lnSpc>
                <a:spcPct val="100000"/>
              </a:lnSpc>
              <a:spcBef>
                <a:spcPts val="600"/>
              </a:spcBef>
            </a:pPr>
            <a:endParaRPr lang="en-US" altLang="en-US" dirty="0">
              <a:ea typeface="ＭＳ Ｐゴシック" panose="020B0600070205080204" pitchFamily="34" charset="-128"/>
            </a:endParaRPr>
          </a:p>
          <a:p>
            <a:pPr lvl="1">
              <a:lnSpc>
                <a:spcPct val="100000"/>
              </a:lnSpc>
              <a:spcBef>
                <a:spcPts val="600"/>
              </a:spcBef>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9791435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1907">
                                            <p:txEl>
                                              <p:pRg st="1" end="1"/>
                                            </p:txEl>
                                          </p:spTgt>
                                        </p:tgtEl>
                                        <p:attrNameLst>
                                          <p:attrName>style.visibility</p:attrName>
                                        </p:attrNameLst>
                                      </p:cBhvr>
                                      <p:to>
                                        <p:strVal val="visible"/>
                                      </p:to>
                                    </p:set>
                                    <p:animEffect transition="in" filter="fade">
                                      <p:cBhvr>
                                        <p:cTn id="7" dur="500"/>
                                        <p:tgtEl>
                                          <p:spTgt spid="2519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1907">
                                            <p:txEl>
                                              <p:pRg st="2" end="2"/>
                                            </p:txEl>
                                          </p:spTgt>
                                        </p:tgtEl>
                                        <p:attrNameLst>
                                          <p:attrName>style.visibility</p:attrName>
                                        </p:attrNameLst>
                                      </p:cBhvr>
                                      <p:to>
                                        <p:strVal val="visible"/>
                                      </p:to>
                                    </p:set>
                                    <p:animEffect transition="in" filter="fade">
                                      <p:cBhvr>
                                        <p:cTn id="12" dur="500"/>
                                        <p:tgtEl>
                                          <p:spTgt spid="2519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1907">
                                            <p:txEl>
                                              <p:pRg st="3" end="3"/>
                                            </p:txEl>
                                          </p:spTgt>
                                        </p:tgtEl>
                                        <p:attrNameLst>
                                          <p:attrName>style.visibility</p:attrName>
                                        </p:attrNameLst>
                                      </p:cBhvr>
                                      <p:to>
                                        <p:strVal val="visible"/>
                                      </p:to>
                                    </p:set>
                                    <p:animEffect transition="in" filter="fade">
                                      <p:cBhvr>
                                        <p:cTn id="17" dur="500"/>
                                        <p:tgtEl>
                                          <p:spTgt spid="25190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1907">
                                            <p:txEl>
                                              <p:pRg st="5" end="5"/>
                                            </p:txEl>
                                          </p:spTgt>
                                        </p:tgtEl>
                                        <p:attrNameLst>
                                          <p:attrName>style.visibility</p:attrName>
                                        </p:attrNameLst>
                                      </p:cBhvr>
                                      <p:to>
                                        <p:strVal val="visible"/>
                                      </p:to>
                                    </p:set>
                                    <p:animEffect transition="in" filter="fade">
                                      <p:cBhvr>
                                        <p:cTn id="22" dur="500"/>
                                        <p:tgtEl>
                                          <p:spTgt spid="251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a:extLst>
              <a:ext uri="{FF2B5EF4-FFF2-40B4-BE49-F238E27FC236}">
                <a16:creationId xmlns:a16="http://schemas.microsoft.com/office/drawing/2014/main" id="{382BCC7F-1229-44AC-A158-BAF4076AADE1}"/>
              </a:ext>
            </a:extLst>
          </p:cNvPr>
          <p:cNvSpPr>
            <a:spLocks noGrp="1" noChangeArrowheads="1"/>
          </p:cNvSpPr>
          <p:nvPr>
            <p:ph type="title"/>
          </p:nvPr>
        </p:nvSpPr>
        <p:spPr/>
        <p:txBody>
          <a:bodyPr/>
          <a:lstStyle/>
          <a:p>
            <a:r>
              <a:rPr lang="en-US" altLang="en-US">
                <a:ea typeface="ＭＳ Ｐゴシック" panose="020B0600070205080204" pitchFamily="34" charset="-128"/>
              </a:rPr>
              <a:t>Concepts and Phenomena</a:t>
            </a:r>
          </a:p>
        </p:txBody>
      </p:sp>
      <p:sp>
        <p:nvSpPr>
          <p:cNvPr id="143365" name="Rectangle 5">
            <a:extLst>
              <a:ext uri="{FF2B5EF4-FFF2-40B4-BE49-F238E27FC236}">
                <a16:creationId xmlns:a16="http://schemas.microsoft.com/office/drawing/2014/main" id="{63637364-A9A0-4AF1-B109-8469580854E0}"/>
              </a:ext>
            </a:extLst>
          </p:cNvPr>
          <p:cNvSpPr>
            <a:spLocks noGrp="1" noChangeArrowheads="1"/>
          </p:cNvSpPr>
          <p:nvPr>
            <p:ph type="body" idx="1"/>
          </p:nvPr>
        </p:nvSpPr>
        <p:spPr>
          <a:xfrm>
            <a:off x="533400" y="1095375"/>
            <a:ext cx="8255000" cy="5294313"/>
          </a:xfrm>
        </p:spPr>
        <p:txBody>
          <a:bodyPr/>
          <a:lstStyle/>
          <a:p>
            <a:pPr>
              <a:lnSpc>
                <a:spcPct val="100000"/>
              </a:lnSpc>
              <a:spcBef>
                <a:spcPts val="600"/>
              </a:spcBef>
            </a:pPr>
            <a:r>
              <a:rPr lang="en-US" altLang="en-US" dirty="0">
                <a:solidFill>
                  <a:srgbClr val="FF3300"/>
                </a:solidFill>
                <a:ea typeface="ＭＳ Ｐゴシック" panose="020B0600070205080204" pitchFamily="34" charset="-128"/>
              </a:rPr>
              <a:t>Phenomenon</a:t>
            </a:r>
            <a:endParaRPr lang="en-US" altLang="en-US" dirty="0">
              <a:ea typeface="ＭＳ Ｐゴシック" panose="020B0600070205080204" pitchFamily="34" charset="-128"/>
            </a:endParaRPr>
          </a:p>
          <a:p>
            <a:pPr lvl="1">
              <a:lnSpc>
                <a:spcPct val="100000"/>
              </a:lnSpc>
              <a:spcBef>
                <a:spcPts val="600"/>
              </a:spcBef>
            </a:pPr>
            <a:r>
              <a:rPr lang="en-US" altLang="en-US" dirty="0">
                <a:ea typeface="ＭＳ Ｐゴシック" panose="020B0600070205080204" pitchFamily="34" charset="-128"/>
              </a:rPr>
              <a:t>An object in the world of a domain as you perceive it</a:t>
            </a:r>
          </a:p>
          <a:p>
            <a:pPr lvl="2">
              <a:lnSpc>
                <a:spcPct val="100000"/>
              </a:lnSpc>
              <a:spcBef>
                <a:spcPts val="600"/>
              </a:spcBef>
            </a:pPr>
            <a:r>
              <a:rPr lang="en-US" altLang="en-US" dirty="0">
                <a:ea typeface="ＭＳ Ｐゴシック" panose="020B0600070205080204" pitchFamily="34" charset="-128"/>
              </a:rPr>
              <a:t>Examples: This lecture at 9:35, my gold watch</a:t>
            </a:r>
          </a:p>
          <a:p>
            <a:pPr>
              <a:lnSpc>
                <a:spcPct val="100000"/>
              </a:lnSpc>
              <a:spcBef>
                <a:spcPts val="600"/>
              </a:spcBef>
            </a:pPr>
            <a:r>
              <a:rPr lang="en-US" altLang="en-US" dirty="0">
                <a:solidFill>
                  <a:srgbClr val="FF3300"/>
                </a:solidFill>
                <a:ea typeface="ＭＳ Ｐゴシック" panose="020B0600070205080204" pitchFamily="34" charset="-128"/>
              </a:rPr>
              <a:t>Concept</a:t>
            </a:r>
            <a:endParaRPr lang="en-US" altLang="en-US" dirty="0">
              <a:ea typeface="ＭＳ Ｐゴシック" panose="020B0600070205080204" pitchFamily="34" charset="-128"/>
            </a:endParaRPr>
          </a:p>
          <a:p>
            <a:pPr lvl="1">
              <a:lnSpc>
                <a:spcPct val="100000"/>
              </a:lnSpc>
              <a:spcBef>
                <a:spcPts val="600"/>
              </a:spcBef>
            </a:pPr>
            <a:r>
              <a:rPr lang="en-US" altLang="en-US" dirty="0">
                <a:ea typeface="ＭＳ Ｐゴシック" panose="020B0600070205080204" pitchFamily="34" charset="-128"/>
              </a:rPr>
              <a:t>Describes the common properties of phenomena</a:t>
            </a:r>
          </a:p>
          <a:p>
            <a:pPr lvl="2">
              <a:lnSpc>
                <a:spcPct val="100000"/>
              </a:lnSpc>
              <a:spcBef>
                <a:spcPts val="600"/>
              </a:spcBef>
            </a:pPr>
            <a:r>
              <a:rPr lang="en-US" altLang="en-US" dirty="0">
                <a:ea typeface="ＭＳ Ｐゴシック" panose="020B0600070205080204" pitchFamily="34" charset="-128"/>
              </a:rPr>
              <a:t>Example: All lectures on software engineering</a:t>
            </a:r>
          </a:p>
          <a:p>
            <a:pPr lvl="2">
              <a:lnSpc>
                <a:spcPct val="100000"/>
              </a:lnSpc>
              <a:spcBef>
                <a:spcPts val="600"/>
              </a:spcBef>
            </a:pPr>
            <a:r>
              <a:rPr lang="en-US" altLang="en-US" dirty="0">
                <a:ea typeface="ＭＳ Ｐゴシック" panose="020B0600070205080204" pitchFamily="34" charset="-128"/>
              </a:rPr>
              <a:t>Example: All black watches</a:t>
            </a:r>
          </a:p>
          <a:p>
            <a:pPr>
              <a:lnSpc>
                <a:spcPct val="100000"/>
              </a:lnSpc>
              <a:spcBef>
                <a:spcPts val="600"/>
              </a:spcBef>
            </a:pPr>
            <a:r>
              <a:rPr lang="en-US" altLang="en-US" dirty="0">
                <a:solidFill>
                  <a:srgbClr val="FF3300"/>
                </a:solidFill>
                <a:ea typeface="ＭＳ Ｐゴシック" panose="020B0600070205080204" pitchFamily="34" charset="-128"/>
              </a:rPr>
              <a:t>A Concept is a 3-tuple</a:t>
            </a:r>
            <a:endParaRPr lang="en-US" altLang="en-US" dirty="0">
              <a:ea typeface="ＭＳ Ｐゴシック" panose="020B0600070205080204" pitchFamily="34" charset="-128"/>
            </a:endParaRPr>
          </a:p>
          <a:p>
            <a:pPr lvl="1">
              <a:lnSpc>
                <a:spcPct val="100000"/>
              </a:lnSpc>
              <a:spcBef>
                <a:spcPts val="600"/>
              </a:spcBef>
            </a:pPr>
            <a:r>
              <a:rPr lang="en-US" altLang="en-US" b="1" dirty="0">
                <a:ea typeface="ＭＳ Ｐゴシック" panose="020B0600070205080204" pitchFamily="34" charset="-128"/>
              </a:rPr>
              <a:t>Name:</a:t>
            </a:r>
            <a:r>
              <a:rPr lang="en-US" altLang="en-US" dirty="0">
                <a:ea typeface="ＭＳ Ｐゴシック" panose="020B0600070205080204" pitchFamily="34" charset="-128"/>
              </a:rPr>
              <a:t> Distinguishes the concept from other concepts</a:t>
            </a:r>
          </a:p>
          <a:p>
            <a:pPr lvl="1">
              <a:lnSpc>
                <a:spcPct val="100000"/>
              </a:lnSpc>
              <a:spcBef>
                <a:spcPts val="600"/>
              </a:spcBef>
            </a:pPr>
            <a:r>
              <a:rPr lang="en-US" altLang="en-US" b="1" dirty="0">
                <a:ea typeface="ＭＳ Ｐゴシック" panose="020B0600070205080204" pitchFamily="34" charset="-128"/>
              </a:rPr>
              <a:t>Purpose:</a:t>
            </a:r>
            <a:r>
              <a:rPr lang="en-US" altLang="en-US" dirty="0">
                <a:ea typeface="ＭＳ Ｐゴシック" panose="020B0600070205080204" pitchFamily="34" charset="-128"/>
              </a:rPr>
              <a:t> Properties that determine if a phenomenon is a member of a concept</a:t>
            </a:r>
          </a:p>
          <a:p>
            <a:pPr lvl="1">
              <a:lnSpc>
                <a:spcPct val="100000"/>
              </a:lnSpc>
              <a:spcBef>
                <a:spcPts val="600"/>
              </a:spcBef>
            </a:pPr>
            <a:r>
              <a:rPr lang="en-US" altLang="en-US" b="1" dirty="0">
                <a:ea typeface="ＭＳ Ｐゴシック" panose="020B0600070205080204" pitchFamily="34" charset="-128"/>
              </a:rPr>
              <a:t>Members:</a:t>
            </a:r>
            <a:r>
              <a:rPr lang="en-US" altLang="en-US" dirty="0">
                <a:ea typeface="ＭＳ Ｐゴシック" panose="020B0600070205080204" pitchFamily="34" charset="-128"/>
              </a:rPr>
              <a:t> Set of phenomena which are part of the concept</a:t>
            </a:r>
          </a:p>
        </p:txBody>
      </p:sp>
    </p:spTree>
    <p:extLst>
      <p:ext uri="{BB962C8B-B14F-4D97-AF65-F5344CB8AC3E}">
        <p14:creationId xmlns:p14="http://schemas.microsoft.com/office/powerpoint/2010/main" val="34904857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336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4336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36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4336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4336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4336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4336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4336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4336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4336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5"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9" name="Rectangle 53">
            <a:extLst>
              <a:ext uri="{FF2B5EF4-FFF2-40B4-BE49-F238E27FC236}">
                <a16:creationId xmlns:a16="http://schemas.microsoft.com/office/drawing/2014/main" id="{23366448-ABE3-42D2-A1CD-A7F2B6E37487}"/>
              </a:ext>
            </a:extLst>
          </p:cNvPr>
          <p:cNvSpPr>
            <a:spLocks noGrp="1" noChangeArrowheads="1"/>
          </p:cNvSpPr>
          <p:nvPr>
            <p:ph type="body" idx="1"/>
          </p:nvPr>
        </p:nvSpPr>
        <p:spPr>
          <a:xfrm>
            <a:off x="533400" y="4381500"/>
            <a:ext cx="8001000" cy="1587500"/>
          </a:xfrm>
        </p:spPr>
        <p:txBody>
          <a:bodyPr/>
          <a:lstStyle/>
          <a:p>
            <a:pPr>
              <a:lnSpc>
                <a:spcPct val="100000"/>
              </a:lnSpc>
              <a:spcBef>
                <a:spcPts val="600"/>
              </a:spcBef>
              <a:buFont typeface="Times" panose="02020603050405020304" pitchFamily="18" charset="0"/>
              <a:buNone/>
            </a:pPr>
            <a:r>
              <a:rPr lang="en-US" altLang="en-US" dirty="0">
                <a:solidFill>
                  <a:srgbClr val="FF0000"/>
                </a:solidFill>
                <a:ea typeface="ＭＳ Ｐゴシック" panose="020B0600070205080204" pitchFamily="34" charset="-128"/>
              </a:rPr>
              <a:t>Abstraction</a:t>
            </a:r>
            <a:endParaRPr lang="en-US" altLang="en-US" sz="2000" dirty="0">
              <a:ea typeface="ＭＳ Ｐゴシック" panose="020B0600070205080204" pitchFamily="34" charset="-128"/>
            </a:endParaRPr>
          </a:p>
          <a:p>
            <a:pPr lvl="1">
              <a:lnSpc>
                <a:spcPct val="100000"/>
              </a:lnSpc>
              <a:spcBef>
                <a:spcPts val="600"/>
              </a:spcBef>
            </a:pPr>
            <a:r>
              <a:rPr lang="en-US" altLang="en-US" sz="1800" dirty="0">
                <a:ea typeface="ＭＳ Ｐゴシック" panose="020B0600070205080204" pitchFamily="34" charset="-128"/>
              </a:rPr>
              <a:t>Classification of phenomena into concepts</a:t>
            </a:r>
          </a:p>
          <a:p>
            <a:pPr>
              <a:lnSpc>
                <a:spcPct val="100000"/>
              </a:lnSpc>
              <a:spcBef>
                <a:spcPts val="600"/>
              </a:spcBef>
              <a:buFont typeface="Times" panose="02020603050405020304" pitchFamily="18" charset="0"/>
              <a:buNone/>
            </a:pPr>
            <a:r>
              <a:rPr lang="en-US" altLang="en-US" dirty="0">
                <a:solidFill>
                  <a:srgbClr val="FF0000"/>
                </a:solidFill>
                <a:ea typeface="ＭＳ Ｐゴシック" panose="020B0600070205080204" pitchFamily="34" charset="-128"/>
              </a:rPr>
              <a:t>Modelling</a:t>
            </a:r>
            <a:r>
              <a:rPr lang="en-US" altLang="en-US" sz="2000" dirty="0">
                <a:ea typeface="ＭＳ Ｐゴシック" panose="020B0600070205080204" pitchFamily="34" charset="-128"/>
              </a:rPr>
              <a:t> </a:t>
            </a:r>
          </a:p>
          <a:p>
            <a:pPr lvl="1">
              <a:lnSpc>
                <a:spcPct val="100000"/>
              </a:lnSpc>
              <a:spcBef>
                <a:spcPts val="600"/>
              </a:spcBef>
            </a:pPr>
            <a:r>
              <a:rPr lang="en-US" altLang="en-US" sz="1800" dirty="0">
                <a:ea typeface="ＭＳ Ｐゴシック" panose="020B0600070205080204" pitchFamily="34" charset="-128"/>
              </a:rPr>
              <a:t>Development of abstractions to answer specific questions about a set of phenomena while ignoring irrelevant details</a:t>
            </a:r>
            <a:endParaRPr lang="en-US" altLang="en-US" sz="1800" b="1" dirty="0">
              <a:ea typeface="ＭＳ Ｐゴシック" panose="020B0600070205080204" pitchFamily="34" charset="-128"/>
            </a:endParaRPr>
          </a:p>
        </p:txBody>
      </p:sp>
      <p:grpSp>
        <p:nvGrpSpPr>
          <p:cNvPr id="2" name="Group 59">
            <a:extLst>
              <a:ext uri="{FF2B5EF4-FFF2-40B4-BE49-F238E27FC236}">
                <a16:creationId xmlns:a16="http://schemas.microsoft.com/office/drawing/2014/main" id="{821C3C2F-2F83-48BB-839B-7C94E14A89EC}"/>
              </a:ext>
            </a:extLst>
          </p:cNvPr>
          <p:cNvGrpSpPr>
            <a:grpSpLocks/>
          </p:cNvGrpSpPr>
          <p:nvPr/>
        </p:nvGrpSpPr>
        <p:grpSpPr bwMode="auto">
          <a:xfrm>
            <a:off x="7693025" y="1792288"/>
            <a:ext cx="987425" cy="1500187"/>
            <a:chOff x="4843" y="1129"/>
            <a:chExt cx="757" cy="1117"/>
          </a:xfrm>
        </p:grpSpPr>
        <p:sp>
          <p:nvSpPr>
            <p:cNvPr id="86048" name="Freeform 5">
              <a:extLst>
                <a:ext uri="{FF2B5EF4-FFF2-40B4-BE49-F238E27FC236}">
                  <a16:creationId xmlns:a16="http://schemas.microsoft.com/office/drawing/2014/main" id="{8276F7E5-32A9-4963-AFCB-175DA79F9462}"/>
                </a:ext>
              </a:extLst>
            </p:cNvPr>
            <p:cNvSpPr>
              <a:spLocks/>
            </p:cNvSpPr>
            <p:nvPr/>
          </p:nvSpPr>
          <p:spPr bwMode="auto">
            <a:xfrm>
              <a:off x="4876" y="1162"/>
              <a:ext cx="49" cy="1035"/>
            </a:xfrm>
            <a:custGeom>
              <a:avLst/>
              <a:gdLst>
                <a:gd name="T0" fmla="*/ 1846 w 34"/>
                <a:gd name="T1" fmla="*/ 0 h 722"/>
                <a:gd name="T2" fmla="*/ 889 w 34"/>
                <a:gd name="T3" fmla="*/ 1717 h 722"/>
                <a:gd name="T4" fmla="*/ 0 w 34"/>
                <a:gd name="T5" fmla="*/ 10308 h 722"/>
                <a:gd name="T6" fmla="*/ 0 w 34"/>
                <a:gd name="T7" fmla="*/ 18994 h 722"/>
                <a:gd name="T8" fmla="*/ 0 w 34"/>
                <a:gd name="T9" fmla="*/ 21546 h 722"/>
                <a:gd name="T10" fmla="*/ 889 w 34"/>
                <a:gd name="T11" fmla="*/ 23279 h 722"/>
                <a:gd name="T12" fmla="*/ 0 w 34"/>
                <a:gd name="T13" fmla="*/ 24999 h 722"/>
                <a:gd name="T14" fmla="*/ 0 w 34"/>
                <a:gd name="T15" fmla="*/ 27637 h 722"/>
                <a:gd name="T16" fmla="*/ 0 w 34"/>
                <a:gd name="T17" fmla="*/ 29361 h 722"/>
                <a:gd name="T18" fmla="*/ 889 w 34"/>
                <a:gd name="T19" fmla="*/ 31026 h 722"/>
                <a:gd name="T20" fmla="*/ 0 w 34"/>
                <a:gd name="T21" fmla="*/ 32789 h 722"/>
                <a:gd name="T22" fmla="*/ 0 w 34"/>
                <a:gd name="T23" fmla="*/ 36248 h 722"/>
                <a:gd name="T24" fmla="*/ 0 w 34"/>
                <a:gd name="T25" fmla="*/ 44876 h 722"/>
                <a:gd name="T26" fmla="*/ 889 w 34"/>
                <a:gd name="T27" fmla="*/ 53526 h 722"/>
                <a:gd name="T28" fmla="*/ 1846 w 34"/>
                <a:gd name="T29" fmla="*/ 54375 h 722"/>
                <a:gd name="T30" fmla="*/ 1846 w 34"/>
                <a:gd name="T31" fmla="*/ 53526 h 722"/>
                <a:gd name="T32" fmla="*/ 2745 w 34"/>
                <a:gd name="T33" fmla="*/ 44876 h 722"/>
                <a:gd name="T34" fmla="*/ 2745 w 34"/>
                <a:gd name="T35" fmla="*/ 36248 h 722"/>
                <a:gd name="T36" fmla="*/ 2745 w 34"/>
                <a:gd name="T37" fmla="*/ 32789 h 722"/>
                <a:gd name="T38" fmla="*/ 1846 w 34"/>
                <a:gd name="T39" fmla="*/ 31026 h 722"/>
                <a:gd name="T40" fmla="*/ 2745 w 34"/>
                <a:gd name="T41" fmla="*/ 29361 h 722"/>
                <a:gd name="T42" fmla="*/ 2745 w 34"/>
                <a:gd name="T43" fmla="*/ 27637 h 722"/>
                <a:gd name="T44" fmla="*/ 2745 w 34"/>
                <a:gd name="T45" fmla="*/ 24999 h 722"/>
                <a:gd name="T46" fmla="*/ 1846 w 34"/>
                <a:gd name="T47" fmla="*/ 23279 h 722"/>
                <a:gd name="T48" fmla="*/ 2745 w 34"/>
                <a:gd name="T49" fmla="*/ 21546 h 722"/>
                <a:gd name="T50" fmla="*/ 2745 w 34"/>
                <a:gd name="T51" fmla="*/ 18057 h 722"/>
                <a:gd name="T52" fmla="*/ 2745 w 34"/>
                <a:gd name="T53" fmla="*/ 9494 h 722"/>
                <a:gd name="T54" fmla="*/ 1846 w 34"/>
                <a:gd name="T55" fmla="*/ 1717 h 722"/>
                <a:gd name="T56" fmla="*/ 1846 w 34"/>
                <a:gd name="T57" fmla="*/ 0 h 722"/>
                <a:gd name="T58" fmla="*/ 1846 w 34"/>
                <a:gd name="T59" fmla="*/ 0 h 7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
                <a:gd name="T91" fmla="*/ 0 h 722"/>
                <a:gd name="T92" fmla="*/ 34 w 34"/>
                <a:gd name="T93" fmla="*/ 722 h 7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 h="722">
                  <a:moveTo>
                    <a:pt x="23" y="0"/>
                  </a:moveTo>
                  <a:lnTo>
                    <a:pt x="11" y="23"/>
                  </a:lnTo>
                  <a:lnTo>
                    <a:pt x="0" y="137"/>
                  </a:lnTo>
                  <a:lnTo>
                    <a:pt x="0" y="252"/>
                  </a:lnTo>
                  <a:lnTo>
                    <a:pt x="0" y="286"/>
                  </a:lnTo>
                  <a:lnTo>
                    <a:pt x="11" y="309"/>
                  </a:lnTo>
                  <a:lnTo>
                    <a:pt x="0" y="332"/>
                  </a:lnTo>
                  <a:lnTo>
                    <a:pt x="0" y="367"/>
                  </a:lnTo>
                  <a:lnTo>
                    <a:pt x="0" y="390"/>
                  </a:lnTo>
                  <a:lnTo>
                    <a:pt x="11" y="412"/>
                  </a:lnTo>
                  <a:lnTo>
                    <a:pt x="0" y="435"/>
                  </a:lnTo>
                  <a:lnTo>
                    <a:pt x="0" y="481"/>
                  </a:lnTo>
                  <a:lnTo>
                    <a:pt x="0" y="596"/>
                  </a:lnTo>
                  <a:lnTo>
                    <a:pt x="11" y="711"/>
                  </a:lnTo>
                  <a:lnTo>
                    <a:pt x="23" y="722"/>
                  </a:lnTo>
                  <a:lnTo>
                    <a:pt x="23" y="711"/>
                  </a:lnTo>
                  <a:lnTo>
                    <a:pt x="34" y="596"/>
                  </a:lnTo>
                  <a:lnTo>
                    <a:pt x="34" y="481"/>
                  </a:lnTo>
                  <a:lnTo>
                    <a:pt x="34" y="435"/>
                  </a:lnTo>
                  <a:lnTo>
                    <a:pt x="23" y="412"/>
                  </a:lnTo>
                  <a:lnTo>
                    <a:pt x="34" y="390"/>
                  </a:lnTo>
                  <a:lnTo>
                    <a:pt x="34" y="367"/>
                  </a:lnTo>
                  <a:lnTo>
                    <a:pt x="34" y="332"/>
                  </a:lnTo>
                  <a:lnTo>
                    <a:pt x="23" y="309"/>
                  </a:lnTo>
                  <a:lnTo>
                    <a:pt x="34" y="286"/>
                  </a:lnTo>
                  <a:lnTo>
                    <a:pt x="34" y="240"/>
                  </a:lnTo>
                  <a:lnTo>
                    <a:pt x="34" y="126"/>
                  </a:lnTo>
                  <a:lnTo>
                    <a:pt x="23" y="23"/>
                  </a:lnTo>
                  <a:lnTo>
                    <a:pt x="23" y="0"/>
                  </a:lnTo>
                  <a:close/>
                </a:path>
              </a:pathLst>
            </a:custGeom>
            <a:blipFill dpi="0" rotWithShape="0">
              <a:blip/>
              <a:srcRect/>
              <a:tile tx="0" ty="0" sx="100000" sy="100000" flip="none" algn="tl"/>
            </a:blip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49" name="Line 6">
              <a:extLst>
                <a:ext uri="{FF2B5EF4-FFF2-40B4-BE49-F238E27FC236}">
                  <a16:creationId xmlns:a16="http://schemas.microsoft.com/office/drawing/2014/main" id="{123698BD-7D77-4BA2-936D-9DA28A8A772B}"/>
                </a:ext>
              </a:extLst>
            </p:cNvPr>
            <p:cNvSpPr>
              <a:spLocks noChangeShapeType="1"/>
            </p:cNvSpPr>
            <p:nvPr/>
          </p:nvSpPr>
          <p:spPr bwMode="auto">
            <a:xfrm>
              <a:off x="4892" y="1605"/>
              <a:ext cx="1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0" name="Line 7">
              <a:extLst>
                <a:ext uri="{FF2B5EF4-FFF2-40B4-BE49-F238E27FC236}">
                  <a16:creationId xmlns:a16="http://schemas.microsoft.com/office/drawing/2014/main" id="{3C370D04-43DF-4FBA-B1FF-95459B3D930F}"/>
                </a:ext>
              </a:extLst>
            </p:cNvPr>
            <p:cNvSpPr>
              <a:spLocks noChangeShapeType="1"/>
            </p:cNvSpPr>
            <p:nvPr/>
          </p:nvSpPr>
          <p:spPr bwMode="auto">
            <a:xfrm>
              <a:off x="4892" y="1753"/>
              <a:ext cx="1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1" name="Freeform 8">
              <a:extLst>
                <a:ext uri="{FF2B5EF4-FFF2-40B4-BE49-F238E27FC236}">
                  <a16:creationId xmlns:a16="http://schemas.microsoft.com/office/drawing/2014/main" id="{A0246BE2-55C2-4FF2-8055-0EB23F2073A5}"/>
                </a:ext>
              </a:extLst>
            </p:cNvPr>
            <p:cNvSpPr>
              <a:spLocks/>
            </p:cNvSpPr>
            <p:nvPr/>
          </p:nvSpPr>
          <p:spPr bwMode="auto">
            <a:xfrm>
              <a:off x="5501" y="1162"/>
              <a:ext cx="49" cy="1035"/>
            </a:xfrm>
            <a:custGeom>
              <a:avLst/>
              <a:gdLst>
                <a:gd name="T0" fmla="*/ 1846 w 34"/>
                <a:gd name="T1" fmla="*/ 0 h 722"/>
                <a:gd name="T2" fmla="*/ 889 w 34"/>
                <a:gd name="T3" fmla="*/ 1717 h 722"/>
                <a:gd name="T4" fmla="*/ 889 w 34"/>
                <a:gd name="T5" fmla="*/ 10308 h 722"/>
                <a:gd name="T6" fmla="*/ 0 w 34"/>
                <a:gd name="T7" fmla="*/ 18994 h 722"/>
                <a:gd name="T8" fmla="*/ 889 w 34"/>
                <a:gd name="T9" fmla="*/ 21546 h 722"/>
                <a:gd name="T10" fmla="*/ 889 w 34"/>
                <a:gd name="T11" fmla="*/ 23279 h 722"/>
                <a:gd name="T12" fmla="*/ 889 w 34"/>
                <a:gd name="T13" fmla="*/ 24999 h 722"/>
                <a:gd name="T14" fmla="*/ 0 w 34"/>
                <a:gd name="T15" fmla="*/ 27637 h 722"/>
                <a:gd name="T16" fmla="*/ 889 w 34"/>
                <a:gd name="T17" fmla="*/ 29361 h 722"/>
                <a:gd name="T18" fmla="*/ 889 w 34"/>
                <a:gd name="T19" fmla="*/ 31026 h 722"/>
                <a:gd name="T20" fmla="*/ 889 w 34"/>
                <a:gd name="T21" fmla="*/ 32789 h 722"/>
                <a:gd name="T22" fmla="*/ 0 w 34"/>
                <a:gd name="T23" fmla="*/ 36248 h 722"/>
                <a:gd name="T24" fmla="*/ 889 w 34"/>
                <a:gd name="T25" fmla="*/ 44876 h 722"/>
                <a:gd name="T26" fmla="*/ 889 w 34"/>
                <a:gd name="T27" fmla="*/ 53526 h 722"/>
                <a:gd name="T28" fmla="*/ 1846 w 34"/>
                <a:gd name="T29" fmla="*/ 54375 h 722"/>
                <a:gd name="T30" fmla="*/ 1846 w 34"/>
                <a:gd name="T31" fmla="*/ 53526 h 722"/>
                <a:gd name="T32" fmla="*/ 2745 w 34"/>
                <a:gd name="T33" fmla="*/ 44876 h 722"/>
                <a:gd name="T34" fmla="*/ 2745 w 34"/>
                <a:gd name="T35" fmla="*/ 36248 h 722"/>
                <a:gd name="T36" fmla="*/ 2745 w 34"/>
                <a:gd name="T37" fmla="*/ 32789 h 722"/>
                <a:gd name="T38" fmla="*/ 2745 w 34"/>
                <a:gd name="T39" fmla="*/ 31026 h 722"/>
                <a:gd name="T40" fmla="*/ 2745 w 34"/>
                <a:gd name="T41" fmla="*/ 29361 h 722"/>
                <a:gd name="T42" fmla="*/ 2745 w 34"/>
                <a:gd name="T43" fmla="*/ 27637 h 722"/>
                <a:gd name="T44" fmla="*/ 2745 w 34"/>
                <a:gd name="T45" fmla="*/ 24999 h 722"/>
                <a:gd name="T46" fmla="*/ 2745 w 34"/>
                <a:gd name="T47" fmla="*/ 23279 h 722"/>
                <a:gd name="T48" fmla="*/ 2745 w 34"/>
                <a:gd name="T49" fmla="*/ 21546 h 722"/>
                <a:gd name="T50" fmla="*/ 2745 w 34"/>
                <a:gd name="T51" fmla="*/ 18057 h 722"/>
                <a:gd name="T52" fmla="*/ 2745 w 34"/>
                <a:gd name="T53" fmla="*/ 9494 h 722"/>
                <a:gd name="T54" fmla="*/ 1846 w 34"/>
                <a:gd name="T55" fmla="*/ 1717 h 722"/>
                <a:gd name="T56" fmla="*/ 1846 w 34"/>
                <a:gd name="T57" fmla="*/ 0 h 722"/>
                <a:gd name="T58" fmla="*/ 1846 w 34"/>
                <a:gd name="T59" fmla="*/ 0 h 7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
                <a:gd name="T91" fmla="*/ 0 h 722"/>
                <a:gd name="T92" fmla="*/ 34 w 34"/>
                <a:gd name="T93" fmla="*/ 722 h 7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 h="722">
                  <a:moveTo>
                    <a:pt x="23" y="0"/>
                  </a:moveTo>
                  <a:lnTo>
                    <a:pt x="11" y="23"/>
                  </a:lnTo>
                  <a:lnTo>
                    <a:pt x="11" y="137"/>
                  </a:lnTo>
                  <a:lnTo>
                    <a:pt x="0" y="252"/>
                  </a:lnTo>
                  <a:lnTo>
                    <a:pt x="11" y="286"/>
                  </a:lnTo>
                  <a:lnTo>
                    <a:pt x="11" y="309"/>
                  </a:lnTo>
                  <a:lnTo>
                    <a:pt x="11" y="332"/>
                  </a:lnTo>
                  <a:lnTo>
                    <a:pt x="0" y="367"/>
                  </a:lnTo>
                  <a:lnTo>
                    <a:pt x="11" y="390"/>
                  </a:lnTo>
                  <a:lnTo>
                    <a:pt x="11" y="412"/>
                  </a:lnTo>
                  <a:lnTo>
                    <a:pt x="11" y="435"/>
                  </a:lnTo>
                  <a:lnTo>
                    <a:pt x="0" y="481"/>
                  </a:lnTo>
                  <a:lnTo>
                    <a:pt x="11" y="596"/>
                  </a:lnTo>
                  <a:lnTo>
                    <a:pt x="11" y="711"/>
                  </a:lnTo>
                  <a:lnTo>
                    <a:pt x="23" y="722"/>
                  </a:lnTo>
                  <a:lnTo>
                    <a:pt x="23" y="711"/>
                  </a:lnTo>
                  <a:lnTo>
                    <a:pt x="34" y="596"/>
                  </a:lnTo>
                  <a:lnTo>
                    <a:pt x="34" y="481"/>
                  </a:lnTo>
                  <a:lnTo>
                    <a:pt x="34" y="435"/>
                  </a:lnTo>
                  <a:lnTo>
                    <a:pt x="34" y="412"/>
                  </a:lnTo>
                  <a:lnTo>
                    <a:pt x="34" y="390"/>
                  </a:lnTo>
                  <a:lnTo>
                    <a:pt x="34" y="367"/>
                  </a:lnTo>
                  <a:lnTo>
                    <a:pt x="34" y="332"/>
                  </a:lnTo>
                  <a:lnTo>
                    <a:pt x="34" y="309"/>
                  </a:lnTo>
                  <a:lnTo>
                    <a:pt x="34" y="286"/>
                  </a:lnTo>
                  <a:lnTo>
                    <a:pt x="34" y="240"/>
                  </a:lnTo>
                  <a:lnTo>
                    <a:pt x="34" y="126"/>
                  </a:lnTo>
                  <a:lnTo>
                    <a:pt x="23" y="23"/>
                  </a:lnTo>
                  <a:lnTo>
                    <a:pt x="23" y="0"/>
                  </a:lnTo>
                  <a:close/>
                </a:path>
              </a:pathLst>
            </a:custGeom>
            <a:blipFill dpi="0" rotWithShape="0">
              <a:blip/>
              <a:srcRect/>
              <a:tile tx="0" ty="0" sx="100000" sy="100000" flip="none" algn="tl"/>
            </a:blip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2" name="Freeform 9">
              <a:extLst>
                <a:ext uri="{FF2B5EF4-FFF2-40B4-BE49-F238E27FC236}">
                  <a16:creationId xmlns:a16="http://schemas.microsoft.com/office/drawing/2014/main" id="{FF450730-09C8-4E9A-8F11-5E23A75D70C4}"/>
                </a:ext>
              </a:extLst>
            </p:cNvPr>
            <p:cNvSpPr>
              <a:spLocks/>
            </p:cNvSpPr>
            <p:nvPr/>
          </p:nvSpPr>
          <p:spPr bwMode="auto">
            <a:xfrm>
              <a:off x="4958" y="1243"/>
              <a:ext cx="230" cy="888"/>
            </a:xfrm>
            <a:custGeom>
              <a:avLst/>
              <a:gdLst>
                <a:gd name="T0" fmla="*/ 849 w 161"/>
                <a:gd name="T1" fmla="*/ 47027 h 619"/>
                <a:gd name="T2" fmla="*/ 2499 w 161"/>
                <a:gd name="T3" fmla="*/ 37432 h 619"/>
                <a:gd name="T4" fmla="*/ 6606 w 161"/>
                <a:gd name="T5" fmla="*/ 32198 h 619"/>
                <a:gd name="T6" fmla="*/ 9941 w 161"/>
                <a:gd name="T7" fmla="*/ 27875 h 619"/>
                <a:gd name="T8" fmla="*/ 11644 w 161"/>
                <a:gd name="T9" fmla="*/ 23561 h 619"/>
                <a:gd name="T10" fmla="*/ 9941 w 161"/>
                <a:gd name="T11" fmla="*/ 18321 h 619"/>
                <a:gd name="T12" fmla="*/ 5871 w 161"/>
                <a:gd name="T13" fmla="*/ 14856 h 619"/>
                <a:gd name="T14" fmla="*/ 2499 w 161"/>
                <a:gd name="T15" fmla="*/ 8751 h 619"/>
                <a:gd name="T16" fmla="*/ 0 w 161"/>
                <a:gd name="T17" fmla="*/ 0 h 6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619"/>
                <a:gd name="T29" fmla="*/ 161 w 161"/>
                <a:gd name="T30" fmla="*/ 619 h 6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619">
                  <a:moveTo>
                    <a:pt x="12" y="619"/>
                  </a:moveTo>
                  <a:lnTo>
                    <a:pt x="35" y="493"/>
                  </a:lnTo>
                  <a:lnTo>
                    <a:pt x="92" y="424"/>
                  </a:lnTo>
                  <a:lnTo>
                    <a:pt x="138" y="367"/>
                  </a:lnTo>
                  <a:lnTo>
                    <a:pt x="161" y="310"/>
                  </a:lnTo>
                  <a:lnTo>
                    <a:pt x="138" y="241"/>
                  </a:lnTo>
                  <a:lnTo>
                    <a:pt x="81" y="195"/>
                  </a:lnTo>
                  <a:lnTo>
                    <a:pt x="35" y="115"/>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3" name="Freeform 10">
              <a:extLst>
                <a:ext uri="{FF2B5EF4-FFF2-40B4-BE49-F238E27FC236}">
                  <a16:creationId xmlns:a16="http://schemas.microsoft.com/office/drawing/2014/main" id="{958FD64C-1A99-4D99-8E3E-E2A308C7F905}"/>
                </a:ext>
              </a:extLst>
            </p:cNvPr>
            <p:cNvSpPr>
              <a:spLocks/>
            </p:cNvSpPr>
            <p:nvPr/>
          </p:nvSpPr>
          <p:spPr bwMode="auto">
            <a:xfrm>
              <a:off x="5237" y="1243"/>
              <a:ext cx="231" cy="888"/>
            </a:xfrm>
            <a:custGeom>
              <a:avLst/>
              <a:gdLst>
                <a:gd name="T0" fmla="*/ 12262 w 161"/>
                <a:gd name="T1" fmla="*/ 47027 h 619"/>
                <a:gd name="T2" fmla="*/ 10488 w 161"/>
                <a:gd name="T3" fmla="*/ 37432 h 619"/>
                <a:gd name="T4" fmla="*/ 6122 w 161"/>
                <a:gd name="T5" fmla="*/ 32198 h 619"/>
                <a:gd name="T6" fmla="*/ 1725 w 161"/>
                <a:gd name="T7" fmla="*/ 27875 h 619"/>
                <a:gd name="T8" fmla="*/ 0 w 161"/>
                <a:gd name="T9" fmla="*/ 23561 h 619"/>
                <a:gd name="T10" fmla="*/ 1725 w 161"/>
                <a:gd name="T11" fmla="*/ 18321 h 619"/>
                <a:gd name="T12" fmla="*/ 6122 w 161"/>
                <a:gd name="T13" fmla="*/ 14856 h 619"/>
                <a:gd name="T14" fmla="*/ 10488 w 161"/>
                <a:gd name="T15" fmla="*/ 8751 h 619"/>
                <a:gd name="T16" fmla="*/ 12262 w 161"/>
                <a:gd name="T17" fmla="*/ 0 h 6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619"/>
                <a:gd name="T29" fmla="*/ 161 w 161"/>
                <a:gd name="T30" fmla="*/ 619 h 6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619">
                  <a:moveTo>
                    <a:pt x="161" y="619"/>
                  </a:moveTo>
                  <a:lnTo>
                    <a:pt x="138" y="493"/>
                  </a:lnTo>
                  <a:lnTo>
                    <a:pt x="81" y="424"/>
                  </a:lnTo>
                  <a:lnTo>
                    <a:pt x="23" y="367"/>
                  </a:lnTo>
                  <a:lnTo>
                    <a:pt x="0" y="310"/>
                  </a:lnTo>
                  <a:lnTo>
                    <a:pt x="23" y="241"/>
                  </a:lnTo>
                  <a:lnTo>
                    <a:pt x="81" y="195"/>
                  </a:lnTo>
                  <a:lnTo>
                    <a:pt x="138" y="115"/>
                  </a:lnTo>
                  <a:lnTo>
                    <a:pt x="161"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4" name="Rectangle 11">
              <a:extLst>
                <a:ext uri="{FF2B5EF4-FFF2-40B4-BE49-F238E27FC236}">
                  <a16:creationId xmlns:a16="http://schemas.microsoft.com/office/drawing/2014/main" id="{6C5A151A-ACF7-4640-821B-19FD86D2016E}"/>
                </a:ext>
              </a:extLst>
            </p:cNvPr>
            <p:cNvSpPr>
              <a:spLocks noChangeArrowheads="1"/>
            </p:cNvSpPr>
            <p:nvPr/>
          </p:nvSpPr>
          <p:spPr bwMode="auto">
            <a:xfrm>
              <a:off x="4958" y="2131"/>
              <a:ext cx="510" cy="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5" name="Rectangle 12">
              <a:extLst>
                <a:ext uri="{FF2B5EF4-FFF2-40B4-BE49-F238E27FC236}">
                  <a16:creationId xmlns:a16="http://schemas.microsoft.com/office/drawing/2014/main" id="{A8394505-1761-4910-823A-99D964F20E55}"/>
                </a:ext>
              </a:extLst>
            </p:cNvPr>
            <p:cNvSpPr>
              <a:spLocks noChangeArrowheads="1"/>
            </p:cNvSpPr>
            <p:nvPr/>
          </p:nvSpPr>
          <p:spPr bwMode="auto">
            <a:xfrm>
              <a:off x="4958" y="2131"/>
              <a:ext cx="526" cy="66"/>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6" name="Rectangle 13">
              <a:extLst>
                <a:ext uri="{FF2B5EF4-FFF2-40B4-BE49-F238E27FC236}">
                  <a16:creationId xmlns:a16="http://schemas.microsoft.com/office/drawing/2014/main" id="{0419D55A-C47D-4D76-A57E-B663027CE6DA}"/>
                </a:ext>
              </a:extLst>
            </p:cNvPr>
            <p:cNvSpPr>
              <a:spLocks noChangeArrowheads="1"/>
            </p:cNvSpPr>
            <p:nvPr/>
          </p:nvSpPr>
          <p:spPr bwMode="auto">
            <a:xfrm>
              <a:off x="4958" y="1177"/>
              <a:ext cx="510" cy="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7" name="Rectangle 14">
              <a:extLst>
                <a:ext uri="{FF2B5EF4-FFF2-40B4-BE49-F238E27FC236}">
                  <a16:creationId xmlns:a16="http://schemas.microsoft.com/office/drawing/2014/main" id="{E149F4BD-4C18-41CE-AD9E-309034BA01B5}"/>
                </a:ext>
              </a:extLst>
            </p:cNvPr>
            <p:cNvSpPr>
              <a:spLocks noChangeArrowheads="1"/>
            </p:cNvSpPr>
            <p:nvPr/>
          </p:nvSpPr>
          <p:spPr bwMode="auto">
            <a:xfrm>
              <a:off x="4958" y="1177"/>
              <a:ext cx="526" cy="8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8" name="Freeform 15">
              <a:extLst>
                <a:ext uri="{FF2B5EF4-FFF2-40B4-BE49-F238E27FC236}">
                  <a16:creationId xmlns:a16="http://schemas.microsoft.com/office/drawing/2014/main" id="{D5831E92-285B-40A5-B228-8E6133975B02}"/>
                </a:ext>
              </a:extLst>
            </p:cNvPr>
            <p:cNvSpPr>
              <a:spLocks/>
            </p:cNvSpPr>
            <p:nvPr/>
          </p:nvSpPr>
          <p:spPr bwMode="auto">
            <a:xfrm>
              <a:off x="5074" y="1441"/>
              <a:ext cx="295" cy="82"/>
            </a:xfrm>
            <a:custGeom>
              <a:avLst/>
              <a:gdLst>
                <a:gd name="T0" fmla="*/ 0 w 206"/>
                <a:gd name="T1" fmla="*/ 4484 h 57"/>
                <a:gd name="T2" fmla="*/ 5035 w 206"/>
                <a:gd name="T3" fmla="*/ 0 h 57"/>
                <a:gd name="T4" fmla="*/ 7693 w 206"/>
                <a:gd name="T5" fmla="*/ 869 h 57"/>
                <a:gd name="T6" fmla="*/ 10185 w 206"/>
                <a:gd name="T7" fmla="*/ 2667 h 57"/>
                <a:gd name="T8" fmla="*/ 15294 w 206"/>
                <a:gd name="T9" fmla="*/ 2667 h 57"/>
                <a:gd name="T10" fmla="*/ 0 60000 65536"/>
                <a:gd name="T11" fmla="*/ 0 60000 65536"/>
                <a:gd name="T12" fmla="*/ 0 60000 65536"/>
                <a:gd name="T13" fmla="*/ 0 60000 65536"/>
                <a:gd name="T14" fmla="*/ 0 60000 65536"/>
                <a:gd name="T15" fmla="*/ 0 w 206"/>
                <a:gd name="T16" fmla="*/ 0 h 57"/>
                <a:gd name="T17" fmla="*/ 206 w 206"/>
                <a:gd name="T18" fmla="*/ 57 h 57"/>
              </a:gdLst>
              <a:ahLst/>
              <a:cxnLst>
                <a:cxn ang="T10">
                  <a:pos x="T0" y="T1"/>
                </a:cxn>
                <a:cxn ang="T11">
                  <a:pos x="T2" y="T3"/>
                </a:cxn>
                <a:cxn ang="T12">
                  <a:pos x="T4" y="T5"/>
                </a:cxn>
                <a:cxn ang="T13">
                  <a:pos x="T6" y="T7"/>
                </a:cxn>
                <a:cxn ang="T14">
                  <a:pos x="T8" y="T9"/>
                </a:cxn>
              </a:cxnLst>
              <a:rect l="T15" t="T16" r="T17" b="T18"/>
              <a:pathLst>
                <a:path w="206" h="57">
                  <a:moveTo>
                    <a:pt x="0" y="57"/>
                  </a:moveTo>
                  <a:lnTo>
                    <a:pt x="68" y="0"/>
                  </a:lnTo>
                  <a:lnTo>
                    <a:pt x="103" y="11"/>
                  </a:lnTo>
                  <a:lnTo>
                    <a:pt x="137" y="34"/>
                  </a:lnTo>
                  <a:lnTo>
                    <a:pt x="206" y="34"/>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59" name="Freeform 16">
              <a:extLst>
                <a:ext uri="{FF2B5EF4-FFF2-40B4-BE49-F238E27FC236}">
                  <a16:creationId xmlns:a16="http://schemas.microsoft.com/office/drawing/2014/main" id="{AB08E8D7-5E20-43B2-8340-C6F97B125B02}"/>
                </a:ext>
              </a:extLst>
            </p:cNvPr>
            <p:cNvSpPr>
              <a:spLocks/>
            </p:cNvSpPr>
            <p:nvPr/>
          </p:nvSpPr>
          <p:spPr bwMode="auto">
            <a:xfrm>
              <a:off x="4975" y="1704"/>
              <a:ext cx="213" cy="379"/>
            </a:xfrm>
            <a:custGeom>
              <a:avLst/>
              <a:gdLst>
                <a:gd name="T0" fmla="*/ 10843 w 149"/>
                <a:gd name="T1" fmla="*/ 0 h 264"/>
                <a:gd name="T2" fmla="*/ 9977 w 149"/>
                <a:gd name="T3" fmla="*/ 18468 h 264"/>
                <a:gd name="T4" fmla="*/ 6736 w 149"/>
                <a:gd name="T5" fmla="*/ 19336 h 264"/>
                <a:gd name="T6" fmla="*/ 0 w 149"/>
                <a:gd name="T7" fmla="*/ 20216 h 264"/>
                <a:gd name="T8" fmla="*/ 0 60000 65536"/>
                <a:gd name="T9" fmla="*/ 0 60000 65536"/>
                <a:gd name="T10" fmla="*/ 0 60000 65536"/>
                <a:gd name="T11" fmla="*/ 0 60000 65536"/>
                <a:gd name="T12" fmla="*/ 0 w 149"/>
                <a:gd name="T13" fmla="*/ 0 h 264"/>
                <a:gd name="T14" fmla="*/ 149 w 149"/>
                <a:gd name="T15" fmla="*/ 264 h 264"/>
              </a:gdLst>
              <a:ahLst/>
              <a:cxnLst>
                <a:cxn ang="T8">
                  <a:pos x="T0" y="T1"/>
                </a:cxn>
                <a:cxn ang="T9">
                  <a:pos x="T2" y="T3"/>
                </a:cxn>
                <a:cxn ang="T10">
                  <a:pos x="T4" y="T5"/>
                </a:cxn>
                <a:cxn ang="T11">
                  <a:pos x="T6" y="T7"/>
                </a:cxn>
              </a:cxnLst>
              <a:rect l="T12" t="T13" r="T14" b="T15"/>
              <a:pathLst>
                <a:path w="149" h="264">
                  <a:moveTo>
                    <a:pt x="149" y="0"/>
                  </a:moveTo>
                  <a:lnTo>
                    <a:pt x="137" y="241"/>
                  </a:lnTo>
                  <a:lnTo>
                    <a:pt x="92" y="252"/>
                  </a:lnTo>
                  <a:lnTo>
                    <a:pt x="0" y="264"/>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60" name="Freeform 17">
              <a:extLst>
                <a:ext uri="{FF2B5EF4-FFF2-40B4-BE49-F238E27FC236}">
                  <a16:creationId xmlns:a16="http://schemas.microsoft.com/office/drawing/2014/main" id="{C7F7E48B-8784-4A76-B585-BF7459CFF4A6}"/>
                </a:ext>
              </a:extLst>
            </p:cNvPr>
            <p:cNvSpPr>
              <a:spLocks/>
            </p:cNvSpPr>
            <p:nvPr/>
          </p:nvSpPr>
          <p:spPr bwMode="auto">
            <a:xfrm>
              <a:off x="5237" y="1704"/>
              <a:ext cx="214" cy="379"/>
            </a:xfrm>
            <a:custGeom>
              <a:avLst/>
              <a:gdLst>
                <a:gd name="T0" fmla="*/ 0 w 149"/>
                <a:gd name="T1" fmla="*/ 0 h 264"/>
                <a:gd name="T2" fmla="*/ 885 w 149"/>
                <a:gd name="T3" fmla="*/ 18468 h 264"/>
                <a:gd name="T4" fmla="*/ 4449 w 149"/>
                <a:gd name="T5" fmla="*/ 19336 h 264"/>
                <a:gd name="T6" fmla="*/ 11463 w 149"/>
                <a:gd name="T7" fmla="*/ 20216 h 264"/>
                <a:gd name="T8" fmla="*/ 0 60000 65536"/>
                <a:gd name="T9" fmla="*/ 0 60000 65536"/>
                <a:gd name="T10" fmla="*/ 0 60000 65536"/>
                <a:gd name="T11" fmla="*/ 0 60000 65536"/>
                <a:gd name="T12" fmla="*/ 0 w 149"/>
                <a:gd name="T13" fmla="*/ 0 h 264"/>
                <a:gd name="T14" fmla="*/ 149 w 149"/>
                <a:gd name="T15" fmla="*/ 264 h 264"/>
              </a:gdLst>
              <a:ahLst/>
              <a:cxnLst>
                <a:cxn ang="T8">
                  <a:pos x="T0" y="T1"/>
                </a:cxn>
                <a:cxn ang="T9">
                  <a:pos x="T2" y="T3"/>
                </a:cxn>
                <a:cxn ang="T10">
                  <a:pos x="T4" y="T5"/>
                </a:cxn>
                <a:cxn ang="T11">
                  <a:pos x="T6" y="T7"/>
                </a:cxn>
              </a:cxnLst>
              <a:rect l="T12" t="T13" r="T14" b="T15"/>
              <a:pathLst>
                <a:path w="149" h="264">
                  <a:moveTo>
                    <a:pt x="0" y="0"/>
                  </a:moveTo>
                  <a:lnTo>
                    <a:pt x="12" y="241"/>
                  </a:lnTo>
                  <a:lnTo>
                    <a:pt x="58" y="252"/>
                  </a:lnTo>
                  <a:lnTo>
                    <a:pt x="149" y="264"/>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61" name="Rectangle 18">
              <a:extLst>
                <a:ext uri="{FF2B5EF4-FFF2-40B4-BE49-F238E27FC236}">
                  <a16:creationId xmlns:a16="http://schemas.microsoft.com/office/drawing/2014/main" id="{7CB3030F-6489-461B-B549-BE11D3F911C7}"/>
                </a:ext>
              </a:extLst>
            </p:cNvPr>
            <p:cNvSpPr>
              <a:spLocks noChangeArrowheads="1"/>
            </p:cNvSpPr>
            <p:nvPr/>
          </p:nvSpPr>
          <p:spPr bwMode="auto">
            <a:xfrm>
              <a:off x="4843" y="2182"/>
              <a:ext cx="740" cy="48"/>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62" name="Rectangle 19">
              <a:extLst>
                <a:ext uri="{FF2B5EF4-FFF2-40B4-BE49-F238E27FC236}">
                  <a16:creationId xmlns:a16="http://schemas.microsoft.com/office/drawing/2014/main" id="{6BD00AB8-51B0-4F26-AF28-F1FF84350390}"/>
                </a:ext>
              </a:extLst>
            </p:cNvPr>
            <p:cNvSpPr>
              <a:spLocks noChangeArrowheads="1"/>
            </p:cNvSpPr>
            <p:nvPr/>
          </p:nvSpPr>
          <p:spPr bwMode="auto">
            <a:xfrm>
              <a:off x="4843" y="2182"/>
              <a:ext cx="757" cy="64"/>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63" name="Rectangle 20">
              <a:extLst>
                <a:ext uri="{FF2B5EF4-FFF2-40B4-BE49-F238E27FC236}">
                  <a16:creationId xmlns:a16="http://schemas.microsoft.com/office/drawing/2014/main" id="{FAA78184-8181-42D2-A847-33ED73A83D16}"/>
                </a:ext>
              </a:extLst>
            </p:cNvPr>
            <p:cNvSpPr>
              <a:spLocks noChangeArrowheads="1"/>
            </p:cNvSpPr>
            <p:nvPr/>
          </p:nvSpPr>
          <p:spPr bwMode="auto">
            <a:xfrm>
              <a:off x="4843" y="1129"/>
              <a:ext cx="740" cy="48"/>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64" name="Rectangle 21">
              <a:extLst>
                <a:ext uri="{FF2B5EF4-FFF2-40B4-BE49-F238E27FC236}">
                  <a16:creationId xmlns:a16="http://schemas.microsoft.com/office/drawing/2014/main" id="{0FBC3AC9-C466-46D2-828E-6BDB35374FD4}"/>
                </a:ext>
              </a:extLst>
            </p:cNvPr>
            <p:cNvSpPr>
              <a:spLocks noChangeArrowheads="1"/>
            </p:cNvSpPr>
            <p:nvPr/>
          </p:nvSpPr>
          <p:spPr bwMode="auto">
            <a:xfrm>
              <a:off x="4843" y="1129"/>
              <a:ext cx="757" cy="66"/>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65" name="Line 22">
              <a:extLst>
                <a:ext uri="{FF2B5EF4-FFF2-40B4-BE49-F238E27FC236}">
                  <a16:creationId xmlns:a16="http://schemas.microsoft.com/office/drawing/2014/main" id="{0B0B3C22-7073-40D9-9590-5BAAFB4BFE4B}"/>
                </a:ext>
              </a:extLst>
            </p:cNvPr>
            <p:cNvSpPr>
              <a:spLocks noChangeShapeType="1"/>
            </p:cNvSpPr>
            <p:nvPr/>
          </p:nvSpPr>
          <p:spPr bwMode="auto">
            <a:xfrm>
              <a:off x="5517" y="1605"/>
              <a:ext cx="1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66" name="Line 23">
              <a:extLst>
                <a:ext uri="{FF2B5EF4-FFF2-40B4-BE49-F238E27FC236}">
                  <a16:creationId xmlns:a16="http://schemas.microsoft.com/office/drawing/2014/main" id="{5FA522AF-B39D-414E-AA33-5938485050B1}"/>
                </a:ext>
              </a:extLst>
            </p:cNvPr>
            <p:cNvSpPr>
              <a:spLocks noChangeShapeType="1"/>
            </p:cNvSpPr>
            <p:nvPr/>
          </p:nvSpPr>
          <p:spPr bwMode="auto">
            <a:xfrm>
              <a:off x="5517" y="1753"/>
              <a:ext cx="1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3" name="Group 57">
            <a:extLst>
              <a:ext uri="{FF2B5EF4-FFF2-40B4-BE49-F238E27FC236}">
                <a16:creationId xmlns:a16="http://schemas.microsoft.com/office/drawing/2014/main" id="{EBCC7786-14DB-446E-B5CF-0E9882375AC7}"/>
              </a:ext>
            </a:extLst>
          </p:cNvPr>
          <p:cNvGrpSpPr>
            <a:grpSpLocks/>
          </p:cNvGrpSpPr>
          <p:nvPr/>
        </p:nvGrpSpPr>
        <p:grpSpPr bwMode="auto">
          <a:xfrm>
            <a:off x="5854700" y="1957388"/>
            <a:ext cx="1508125" cy="1344612"/>
            <a:chOff x="3396" y="1195"/>
            <a:chExt cx="987" cy="921"/>
          </a:xfrm>
        </p:grpSpPr>
        <p:sp>
          <p:nvSpPr>
            <p:cNvPr id="86040" name="Rectangle 24">
              <a:extLst>
                <a:ext uri="{FF2B5EF4-FFF2-40B4-BE49-F238E27FC236}">
                  <a16:creationId xmlns:a16="http://schemas.microsoft.com/office/drawing/2014/main" id="{A3A688AA-DC0B-424B-8083-FD721E1129DA}"/>
                </a:ext>
              </a:extLst>
            </p:cNvPr>
            <p:cNvSpPr>
              <a:spLocks noChangeArrowheads="1"/>
            </p:cNvSpPr>
            <p:nvPr/>
          </p:nvSpPr>
          <p:spPr bwMode="auto">
            <a:xfrm>
              <a:off x="4268" y="1556"/>
              <a:ext cx="99" cy="1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41" name="Rectangle 25">
              <a:extLst>
                <a:ext uri="{FF2B5EF4-FFF2-40B4-BE49-F238E27FC236}">
                  <a16:creationId xmlns:a16="http://schemas.microsoft.com/office/drawing/2014/main" id="{B769BD34-20A0-4386-9806-1730400E7879}"/>
                </a:ext>
              </a:extLst>
            </p:cNvPr>
            <p:cNvSpPr>
              <a:spLocks noChangeArrowheads="1"/>
            </p:cNvSpPr>
            <p:nvPr/>
          </p:nvSpPr>
          <p:spPr bwMode="auto">
            <a:xfrm>
              <a:off x="4268" y="1556"/>
              <a:ext cx="115" cy="19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42" name="Oval 26">
              <a:extLst>
                <a:ext uri="{FF2B5EF4-FFF2-40B4-BE49-F238E27FC236}">
                  <a16:creationId xmlns:a16="http://schemas.microsoft.com/office/drawing/2014/main" id="{04A615C0-B239-40A7-9AA5-61AAB9142F95}"/>
                </a:ext>
              </a:extLst>
            </p:cNvPr>
            <p:cNvSpPr>
              <a:spLocks noChangeArrowheads="1"/>
            </p:cNvSpPr>
            <p:nvPr/>
          </p:nvSpPr>
          <p:spPr bwMode="auto">
            <a:xfrm>
              <a:off x="3396" y="1195"/>
              <a:ext cx="921" cy="921"/>
            </a:xfrm>
            <a:prstGeom prst="ellipse">
              <a:avLst/>
            </a:prstGeom>
            <a:solidFill>
              <a:srgbClr val="FFFFFF"/>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43" name="Oval 27">
              <a:extLst>
                <a:ext uri="{FF2B5EF4-FFF2-40B4-BE49-F238E27FC236}">
                  <a16:creationId xmlns:a16="http://schemas.microsoft.com/office/drawing/2014/main" id="{44A69E5A-6DE4-4AEB-AE63-78A7A2AA813A}"/>
                </a:ext>
              </a:extLst>
            </p:cNvPr>
            <p:cNvSpPr>
              <a:spLocks noChangeArrowheads="1"/>
            </p:cNvSpPr>
            <p:nvPr/>
          </p:nvSpPr>
          <p:spPr bwMode="auto">
            <a:xfrm>
              <a:off x="3445" y="1243"/>
              <a:ext cx="823" cy="822"/>
            </a:xfrm>
            <a:prstGeom prst="ellipse">
              <a:avLst/>
            </a:prstGeom>
            <a:solidFill>
              <a:srgbClr val="FFFFFF"/>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44" name="Freeform 28">
              <a:extLst>
                <a:ext uri="{FF2B5EF4-FFF2-40B4-BE49-F238E27FC236}">
                  <a16:creationId xmlns:a16="http://schemas.microsoft.com/office/drawing/2014/main" id="{3988D558-333B-4707-B372-C6313C5B757E}"/>
                </a:ext>
              </a:extLst>
            </p:cNvPr>
            <p:cNvSpPr>
              <a:spLocks/>
            </p:cNvSpPr>
            <p:nvPr/>
          </p:nvSpPr>
          <p:spPr bwMode="auto">
            <a:xfrm>
              <a:off x="3841" y="1292"/>
              <a:ext cx="147" cy="379"/>
            </a:xfrm>
            <a:custGeom>
              <a:avLst/>
              <a:gdLst>
                <a:gd name="T0" fmla="*/ 7371 w 103"/>
                <a:gd name="T1" fmla="*/ 0 h 264"/>
                <a:gd name="T2" fmla="*/ 0 w 103"/>
                <a:gd name="T3" fmla="*/ 19378 h 264"/>
                <a:gd name="T4" fmla="*/ 1660 w 103"/>
                <a:gd name="T5" fmla="*/ 20216 h 264"/>
                <a:gd name="T6" fmla="*/ 7371 w 103"/>
                <a:gd name="T7" fmla="*/ 0 h 264"/>
                <a:gd name="T8" fmla="*/ 0 60000 65536"/>
                <a:gd name="T9" fmla="*/ 0 60000 65536"/>
                <a:gd name="T10" fmla="*/ 0 60000 65536"/>
                <a:gd name="T11" fmla="*/ 0 60000 65536"/>
                <a:gd name="T12" fmla="*/ 0 w 103"/>
                <a:gd name="T13" fmla="*/ 0 h 264"/>
                <a:gd name="T14" fmla="*/ 103 w 103"/>
                <a:gd name="T15" fmla="*/ 264 h 264"/>
              </a:gdLst>
              <a:ahLst/>
              <a:cxnLst>
                <a:cxn ang="T8">
                  <a:pos x="T0" y="T1"/>
                </a:cxn>
                <a:cxn ang="T9">
                  <a:pos x="T2" y="T3"/>
                </a:cxn>
                <a:cxn ang="T10">
                  <a:pos x="T4" y="T5"/>
                </a:cxn>
                <a:cxn ang="T11">
                  <a:pos x="T6" y="T7"/>
                </a:cxn>
              </a:cxnLst>
              <a:rect l="T12" t="T13" r="T14" b="T15"/>
              <a:pathLst>
                <a:path w="103" h="264">
                  <a:moveTo>
                    <a:pt x="103" y="0"/>
                  </a:moveTo>
                  <a:lnTo>
                    <a:pt x="0" y="253"/>
                  </a:lnTo>
                  <a:lnTo>
                    <a:pt x="23" y="264"/>
                  </a:lnTo>
                  <a:lnTo>
                    <a:pt x="103" y="0"/>
                  </a:lnTo>
                  <a:close/>
                </a:path>
              </a:pathLst>
            </a:custGeom>
            <a:solidFill>
              <a:srgbClr val="000000"/>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45" name="Freeform 29">
              <a:extLst>
                <a:ext uri="{FF2B5EF4-FFF2-40B4-BE49-F238E27FC236}">
                  <a16:creationId xmlns:a16="http://schemas.microsoft.com/office/drawing/2014/main" id="{1CDAE508-B6ED-4BDA-8CD9-3E7441925CB0}"/>
                </a:ext>
              </a:extLst>
            </p:cNvPr>
            <p:cNvSpPr>
              <a:spLocks/>
            </p:cNvSpPr>
            <p:nvPr/>
          </p:nvSpPr>
          <p:spPr bwMode="auto">
            <a:xfrm>
              <a:off x="3823" y="1622"/>
              <a:ext cx="247" cy="164"/>
            </a:xfrm>
            <a:custGeom>
              <a:avLst/>
              <a:gdLst>
                <a:gd name="T0" fmla="*/ 13236 w 172"/>
                <a:gd name="T1" fmla="*/ 8961 h 114"/>
                <a:gd name="T2" fmla="*/ 1736 w 172"/>
                <a:gd name="T3" fmla="*/ 0 h 114"/>
                <a:gd name="T4" fmla="*/ 0 w 172"/>
                <a:gd name="T5" fmla="*/ 1798 h 114"/>
                <a:gd name="T6" fmla="*/ 13236 w 172"/>
                <a:gd name="T7" fmla="*/ 8961 h 114"/>
                <a:gd name="T8" fmla="*/ 0 60000 65536"/>
                <a:gd name="T9" fmla="*/ 0 60000 65536"/>
                <a:gd name="T10" fmla="*/ 0 60000 65536"/>
                <a:gd name="T11" fmla="*/ 0 60000 65536"/>
                <a:gd name="T12" fmla="*/ 0 w 172"/>
                <a:gd name="T13" fmla="*/ 0 h 114"/>
                <a:gd name="T14" fmla="*/ 172 w 172"/>
                <a:gd name="T15" fmla="*/ 114 h 114"/>
              </a:gdLst>
              <a:ahLst/>
              <a:cxnLst>
                <a:cxn ang="T8">
                  <a:pos x="T0" y="T1"/>
                </a:cxn>
                <a:cxn ang="T9">
                  <a:pos x="T2" y="T3"/>
                </a:cxn>
                <a:cxn ang="T10">
                  <a:pos x="T4" y="T5"/>
                </a:cxn>
                <a:cxn ang="T11">
                  <a:pos x="T6" y="T7"/>
                </a:cxn>
              </a:cxnLst>
              <a:rect l="T12" t="T13" r="T14" b="T15"/>
              <a:pathLst>
                <a:path w="172" h="114">
                  <a:moveTo>
                    <a:pt x="172" y="114"/>
                  </a:moveTo>
                  <a:lnTo>
                    <a:pt x="23" y="0"/>
                  </a:lnTo>
                  <a:lnTo>
                    <a:pt x="0" y="23"/>
                  </a:lnTo>
                  <a:lnTo>
                    <a:pt x="172" y="114"/>
                  </a:lnTo>
                  <a:close/>
                </a:path>
              </a:pathLst>
            </a:custGeom>
            <a:solidFill>
              <a:srgbClr val="000000"/>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46" name="Oval 30">
              <a:extLst>
                <a:ext uri="{FF2B5EF4-FFF2-40B4-BE49-F238E27FC236}">
                  <a16:creationId xmlns:a16="http://schemas.microsoft.com/office/drawing/2014/main" id="{0E241DBB-01DD-41B1-B65A-BD234348D5C3}"/>
                </a:ext>
              </a:extLst>
            </p:cNvPr>
            <p:cNvSpPr>
              <a:spLocks noChangeArrowheads="1"/>
            </p:cNvSpPr>
            <p:nvPr/>
          </p:nvSpPr>
          <p:spPr bwMode="auto">
            <a:xfrm>
              <a:off x="3823" y="1622"/>
              <a:ext cx="66" cy="66"/>
            </a:xfrm>
            <a:prstGeom prst="ellipse">
              <a:avLst/>
            </a:prstGeom>
            <a:solidFill>
              <a:srgbClr val="000000"/>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47" name="Oval 31">
              <a:extLst>
                <a:ext uri="{FF2B5EF4-FFF2-40B4-BE49-F238E27FC236}">
                  <a16:creationId xmlns:a16="http://schemas.microsoft.com/office/drawing/2014/main" id="{EF1B4768-EAAC-481E-94E8-CC0CC6AF571F}"/>
                </a:ext>
              </a:extLst>
            </p:cNvPr>
            <p:cNvSpPr>
              <a:spLocks noChangeArrowheads="1"/>
            </p:cNvSpPr>
            <p:nvPr/>
          </p:nvSpPr>
          <p:spPr bwMode="auto">
            <a:xfrm>
              <a:off x="3823" y="1276"/>
              <a:ext cx="83" cy="99"/>
            </a:xfrm>
            <a:prstGeom prst="ellipse">
              <a:avLst/>
            </a:prstGeom>
            <a:solidFill>
              <a:srgbClr val="FFFFFF"/>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 name="Group 58">
            <a:extLst>
              <a:ext uri="{FF2B5EF4-FFF2-40B4-BE49-F238E27FC236}">
                <a16:creationId xmlns:a16="http://schemas.microsoft.com/office/drawing/2014/main" id="{70A4E63F-47FC-444C-9E53-B03993BC3175}"/>
              </a:ext>
            </a:extLst>
          </p:cNvPr>
          <p:cNvGrpSpPr>
            <a:grpSpLocks/>
          </p:cNvGrpSpPr>
          <p:nvPr/>
        </p:nvGrpSpPr>
        <p:grpSpPr bwMode="auto">
          <a:xfrm>
            <a:off x="6605588" y="3359150"/>
            <a:ext cx="1192212" cy="939800"/>
            <a:chOff x="4153" y="2116"/>
            <a:chExt cx="591" cy="592"/>
          </a:xfrm>
        </p:grpSpPr>
        <p:sp>
          <p:nvSpPr>
            <p:cNvPr id="86034" name="Oval 32">
              <a:extLst>
                <a:ext uri="{FF2B5EF4-FFF2-40B4-BE49-F238E27FC236}">
                  <a16:creationId xmlns:a16="http://schemas.microsoft.com/office/drawing/2014/main" id="{6EC3B3C7-B6D2-4266-93A3-C9579C7FE179}"/>
                </a:ext>
              </a:extLst>
            </p:cNvPr>
            <p:cNvSpPr>
              <a:spLocks noChangeArrowheads="1"/>
            </p:cNvSpPr>
            <p:nvPr/>
          </p:nvSpPr>
          <p:spPr bwMode="auto">
            <a:xfrm>
              <a:off x="4153" y="2116"/>
              <a:ext cx="591" cy="592"/>
            </a:xfrm>
            <a:prstGeom prst="ellipse">
              <a:avLst/>
            </a:pr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35" name="Oval 33">
              <a:extLst>
                <a:ext uri="{FF2B5EF4-FFF2-40B4-BE49-F238E27FC236}">
                  <a16:creationId xmlns:a16="http://schemas.microsoft.com/office/drawing/2014/main" id="{95CDD464-9FAF-4C3A-8BB6-89136E3A87DE}"/>
                </a:ext>
              </a:extLst>
            </p:cNvPr>
            <p:cNvSpPr>
              <a:spLocks noChangeArrowheads="1"/>
            </p:cNvSpPr>
            <p:nvPr/>
          </p:nvSpPr>
          <p:spPr bwMode="auto">
            <a:xfrm>
              <a:off x="4169" y="2131"/>
              <a:ext cx="542" cy="544"/>
            </a:xfrm>
            <a:prstGeom prst="ellipse">
              <a:avLst/>
            </a:pr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36" name="Oval 34">
              <a:extLst>
                <a:ext uri="{FF2B5EF4-FFF2-40B4-BE49-F238E27FC236}">
                  <a16:creationId xmlns:a16="http://schemas.microsoft.com/office/drawing/2014/main" id="{0BB0C982-8CA0-41F1-9727-7E0499387F1F}"/>
                </a:ext>
              </a:extLst>
            </p:cNvPr>
            <p:cNvSpPr>
              <a:spLocks noChangeArrowheads="1"/>
            </p:cNvSpPr>
            <p:nvPr/>
          </p:nvSpPr>
          <p:spPr bwMode="auto">
            <a:xfrm>
              <a:off x="4416" y="2164"/>
              <a:ext cx="48" cy="51"/>
            </a:xfrm>
            <a:prstGeom prst="ellipse">
              <a:avLst/>
            </a:prstGeom>
            <a:solidFill>
              <a:srgbClr val="000000"/>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37" name="Oval 35">
              <a:extLst>
                <a:ext uri="{FF2B5EF4-FFF2-40B4-BE49-F238E27FC236}">
                  <a16:creationId xmlns:a16="http://schemas.microsoft.com/office/drawing/2014/main" id="{E7A5352E-3749-4F42-A696-80435C9575EB}"/>
                </a:ext>
              </a:extLst>
            </p:cNvPr>
            <p:cNvSpPr>
              <a:spLocks noChangeArrowheads="1"/>
            </p:cNvSpPr>
            <p:nvPr/>
          </p:nvSpPr>
          <p:spPr bwMode="auto">
            <a:xfrm>
              <a:off x="4431" y="2395"/>
              <a:ext cx="33" cy="33"/>
            </a:xfrm>
            <a:prstGeom prst="ellipse">
              <a:avLst/>
            </a:prstGeom>
            <a:solidFill>
              <a:srgbClr val="000000"/>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38" name="Line 36">
              <a:extLst>
                <a:ext uri="{FF2B5EF4-FFF2-40B4-BE49-F238E27FC236}">
                  <a16:creationId xmlns:a16="http://schemas.microsoft.com/office/drawing/2014/main" id="{BA1A26E0-1027-4968-862A-10C709AAA1C6}"/>
                </a:ext>
              </a:extLst>
            </p:cNvPr>
            <p:cNvSpPr>
              <a:spLocks noChangeShapeType="1"/>
            </p:cNvSpPr>
            <p:nvPr/>
          </p:nvSpPr>
          <p:spPr bwMode="auto">
            <a:xfrm flipH="1" flipV="1">
              <a:off x="4317" y="2329"/>
              <a:ext cx="132" cy="8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39" name="Line 37">
              <a:extLst>
                <a:ext uri="{FF2B5EF4-FFF2-40B4-BE49-F238E27FC236}">
                  <a16:creationId xmlns:a16="http://schemas.microsoft.com/office/drawing/2014/main" id="{0A9DD768-42FA-4569-A579-AA3D90E0FCE5}"/>
                </a:ext>
              </a:extLst>
            </p:cNvPr>
            <p:cNvSpPr>
              <a:spLocks noChangeShapeType="1"/>
            </p:cNvSpPr>
            <p:nvPr/>
          </p:nvSpPr>
          <p:spPr bwMode="auto">
            <a:xfrm>
              <a:off x="4449" y="2411"/>
              <a:ext cx="21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
        <p:nvSpPr>
          <p:cNvPr id="86022" name="Rectangle 40">
            <a:extLst>
              <a:ext uri="{FF2B5EF4-FFF2-40B4-BE49-F238E27FC236}">
                <a16:creationId xmlns:a16="http://schemas.microsoft.com/office/drawing/2014/main" id="{B6825CFB-1ECB-4B92-9E6C-447BFD1162C6}"/>
              </a:ext>
            </a:extLst>
          </p:cNvPr>
          <p:cNvSpPr>
            <a:spLocks noChangeArrowheads="1"/>
          </p:cNvSpPr>
          <p:nvPr/>
        </p:nvSpPr>
        <p:spPr bwMode="auto">
          <a:xfrm>
            <a:off x="6559550" y="1201738"/>
            <a:ext cx="1301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Members</a:t>
            </a:r>
            <a:endParaRPr kumimoji="0" lang="en-US" altLang="en-US" sz="2000" b="0" i="0" u="none" strike="noStrike" kern="1200" cap="none" spc="0" normalizeH="0" baseline="0" noProof="0">
              <a:ln>
                <a:noFill/>
              </a:ln>
              <a:solidFill>
                <a:srgbClr val="FF0000"/>
              </a:solidFill>
              <a:effectLst/>
              <a:uLnTx/>
              <a:uFillTx/>
              <a:latin typeface="Verdana" panose="020B0604030504040204" pitchFamily="34" charset="0"/>
              <a:ea typeface="ＭＳ Ｐゴシック" panose="020B0600070205080204" pitchFamily="34" charset="-128"/>
              <a:cs typeface="+mn-cs"/>
            </a:endParaRPr>
          </a:p>
        </p:txBody>
      </p:sp>
      <p:sp>
        <p:nvSpPr>
          <p:cNvPr id="86023" name="Rectangle 38">
            <a:extLst>
              <a:ext uri="{FF2B5EF4-FFF2-40B4-BE49-F238E27FC236}">
                <a16:creationId xmlns:a16="http://schemas.microsoft.com/office/drawing/2014/main" id="{6D0EB362-2A91-44F5-B91C-4F3F9556A105}"/>
              </a:ext>
            </a:extLst>
          </p:cNvPr>
          <p:cNvSpPr>
            <a:spLocks noChangeArrowheads="1"/>
          </p:cNvSpPr>
          <p:nvPr/>
        </p:nvSpPr>
        <p:spPr bwMode="auto">
          <a:xfrm>
            <a:off x="563563" y="1201738"/>
            <a:ext cx="822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Name</a:t>
            </a:r>
            <a:endParaRPr kumimoji="0" lang="en-US" altLang="en-US" sz="2000" b="0" i="0" u="none" strike="noStrike" kern="1200" cap="none" spc="0" normalizeH="0" baseline="0" noProof="0">
              <a:ln>
                <a:noFill/>
              </a:ln>
              <a:solidFill>
                <a:srgbClr val="FF0000"/>
              </a:solidFill>
              <a:effectLst/>
              <a:uLnTx/>
              <a:uFillTx/>
              <a:latin typeface="Verdana" panose="020B0604030504040204" pitchFamily="34" charset="0"/>
              <a:ea typeface="ＭＳ Ｐゴシック" panose="020B0600070205080204" pitchFamily="34" charset="-128"/>
              <a:cs typeface="+mn-cs"/>
            </a:endParaRPr>
          </a:p>
        </p:txBody>
      </p:sp>
      <p:grpSp>
        <p:nvGrpSpPr>
          <p:cNvPr id="5" name="Group 55">
            <a:extLst>
              <a:ext uri="{FF2B5EF4-FFF2-40B4-BE49-F238E27FC236}">
                <a16:creationId xmlns:a16="http://schemas.microsoft.com/office/drawing/2014/main" id="{2BA25F91-4C74-4B54-803D-BD33EE5A71B0}"/>
              </a:ext>
            </a:extLst>
          </p:cNvPr>
          <p:cNvGrpSpPr>
            <a:grpSpLocks/>
          </p:cNvGrpSpPr>
          <p:nvPr/>
        </p:nvGrpSpPr>
        <p:grpSpPr bwMode="auto">
          <a:xfrm>
            <a:off x="233363" y="2522538"/>
            <a:ext cx="1358900" cy="679450"/>
            <a:chOff x="147" y="1589"/>
            <a:chExt cx="856" cy="428"/>
          </a:xfrm>
        </p:grpSpPr>
        <p:sp>
          <p:nvSpPr>
            <p:cNvPr id="86032" name="Rectangle 41">
              <a:extLst>
                <a:ext uri="{FF2B5EF4-FFF2-40B4-BE49-F238E27FC236}">
                  <a16:creationId xmlns:a16="http://schemas.microsoft.com/office/drawing/2014/main" id="{3BD8AD44-BD5F-4571-9621-C3CB10FCB948}"/>
                </a:ext>
              </a:extLst>
            </p:cNvPr>
            <p:cNvSpPr>
              <a:spLocks noChangeArrowheads="1"/>
            </p:cNvSpPr>
            <p:nvPr/>
          </p:nvSpPr>
          <p:spPr bwMode="auto">
            <a:xfrm>
              <a:off x="382" y="1730"/>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Watch</a:t>
              </a:r>
              <a:endParaRPr kumimoji="0" lang="en-US" altLang="en-US" sz="20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33" name="Rectangle 42">
              <a:extLst>
                <a:ext uri="{FF2B5EF4-FFF2-40B4-BE49-F238E27FC236}">
                  <a16:creationId xmlns:a16="http://schemas.microsoft.com/office/drawing/2014/main" id="{68E1F6A3-3F95-4D27-A146-05446703BD2D}"/>
                </a:ext>
              </a:extLst>
            </p:cNvPr>
            <p:cNvSpPr>
              <a:spLocks noChangeArrowheads="1"/>
            </p:cNvSpPr>
            <p:nvPr/>
          </p:nvSpPr>
          <p:spPr bwMode="auto">
            <a:xfrm>
              <a:off x="147" y="1589"/>
              <a:ext cx="856" cy="42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
        <p:nvSpPr>
          <p:cNvPr id="86025" name="Rectangle 39">
            <a:extLst>
              <a:ext uri="{FF2B5EF4-FFF2-40B4-BE49-F238E27FC236}">
                <a16:creationId xmlns:a16="http://schemas.microsoft.com/office/drawing/2014/main" id="{775DF5F2-B73E-4B85-BE6D-D7F8D98A06F0}"/>
              </a:ext>
            </a:extLst>
          </p:cNvPr>
          <p:cNvSpPr>
            <a:spLocks noChangeArrowheads="1"/>
          </p:cNvSpPr>
          <p:nvPr/>
        </p:nvSpPr>
        <p:spPr bwMode="auto">
          <a:xfrm>
            <a:off x="3089275" y="1201738"/>
            <a:ext cx="1165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Purpose</a:t>
            </a:r>
            <a:endParaRPr kumimoji="0" lang="en-US" altLang="en-US" sz="2000" b="0" i="0" u="none" strike="noStrike" kern="1200" cap="none" spc="0" normalizeH="0" baseline="0" noProof="0">
              <a:ln>
                <a:noFill/>
              </a:ln>
              <a:solidFill>
                <a:srgbClr val="FF0000"/>
              </a:solidFill>
              <a:effectLst/>
              <a:uLnTx/>
              <a:uFillTx/>
              <a:latin typeface="Verdana" panose="020B0604030504040204" pitchFamily="34" charset="0"/>
              <a:ea typeface="ＭＳ Ｐゴシック" panose="020B0600070205080204" pitchFamily="34" charset="-128"/>
              <a:cs typeface="+mn-cs"/>
            </a:endParaRPr>
          </a:p>
        </p:txBody>
      </p:sp>
      <p:grpSp>
        <p:nvGrpSpPr>
          <p:cNvPr id="6" name="Group 56">
            <a:extLst>
              <a:ext uri="{FF2B5EF4-FFF2-40B4-BE49-F238E27FC236}">
                <a16:creationId xmlns:a16="http://schemas.microsoft.com/office/drawing/2014/main" id="{179F2AE5-4F6E-4659-992A-535E9D0FDF12}"/>
              </a:ext>
            </a:extLst>
          </p:cNvPr>
          <p:cNvGrpSpPr>
            <a:grpSpLocks/>
          </p:cNvGrpSpPr>
          <p:nvPr/>
        </p:nvGrpSpPr>
        <p:grpSpPr bwMode="auto">
          <a:xfrm>
            <a:off x="2224088" y="2235200"/>
            <a:ext cx="2768600" cy="1435100"/>
            <a:chOff x="1401" y="1408"/>
            <a:chExt cx="1744" cy="904"/>
          </a:xfrm>
        </p:grpSpPr>
        <p:sp>
          <p:nvSpPr>
            <p:cNvPr id="86028" name="Freeform 43">
              <a:extLst>
                <a:ext uri="{FF2B5EF4-FFF2-40B4-BE49-F238E27FC236}">
                  <a16:creationId xmlns:a16="http://schemas.microsoft.com/office/drawing/2014/main" id="{D92483A6-31CD-4E42-9FA6-88C0F0EB6E1E}"/>
                </a:ext>
              </a:extLst>
            </p:cNvPr>
            <p:cNvSpPr>
              <a:spLocks/>
            </p:cNvSpPr>
            <p:nvPr/>
          </p:nvSpPr>
          <p:spPr bwMode="auto">
            <a:xfrm>
              <a:off x="1401" y="1408"/>
              <a:ext cx="1744" cy="904"/>
            </a:xfrm>
            <a:custGeom>
              <a:avLst/>
              <a:gdLst>
                <a:gd name="T0" fmla="*/ 0 w 1216"/>
                <a:gd name="T1" fmla="*/ 0 h 630"/>
                <a:gd name="T2" fmla="*/ 0 w 1216"/>
                <a:gd name="T3" fmla="*/ 47987 h 630"/>
                <a:gd name="T4" fmla="*/ 92102 w 1216"/>
                <a:gd name="T5" fmla="*/ 47987 h 630"/>
                <a:gd name="T6" fmla="*/ 92102 w 1216"/>
                <a:gd name="T7" fmla="*/ 10481 h 630"/>
                <a:gd name="T8" fmla="*/ 81645 w 1216"/>
                <a:gd name="T9" fmla="*/ 0 h 630"/>
                <a:gd name="T10" fmla="*/ 0 w 1216"/>
                <a:gd name="T11" fmla="*/ 0 h 630"/>
                <a:gd name="T12" fmla="*/ 0 60000 65536"/>
                <a:gd name="T13" fmla="*/ 0 60000 65536"/>
                <a:gd name="T14" fmla="*/ 0 60000 65536"/>
                <a:gd name="T15" fmla="*/ 0 60000 65536"/>
                <a:gd name="T16" fmla="*/ 0 60000 65536"/>
                <a:gd name="T17" fmla="*/ 0 60000 65536"/>
                <a:gd name="T18" fmla="*/ 0 w 1216"/>
                <a:gd name="T19" fmla="*/ 0 h 630"/>
                <a:gd name="T20" fmla="*/ 1216 w 1216"/>
                <a:gd name="T21" fmla="*/ 630 h 630"/>
              </a:gdLst>
              <a:ahLst/>
              <a:cxnLst>
                <a:cxn ang="T12">
                  <a:pos x="T0" y="T1"/>
                </a:cxn>
                <a:cxn ang="T13">
                  <a:pos x="T2" y="T3"/>
                </a:cxn>
                <a:cxn ang="T14">
                  <a:pos x="T4" y="T5"/>
                </a:cxn>
                <a:cxn ang="T15">
                  <a:pos x="T6" y="T7"/>
                </a:cxn>
                <a:cxn ang="T16">
                  <a:pos x="T8" y="T9"/>
                </a:cxn>
                <a:cxn ang="T17">
                  <a:pos x="T10" y="T11"/>
                </a:cxn>
              </a:cxnLst>
              <a:rect l="T18" t="T19" r="T20" b="T21"/>
              <a:pathLst>
                <a:path w="1216" h="630">
                  <a:moveTo>
                    <a:pt x="0" y="0"/>
                  </a:moveTo>
                  <a:lnTo>
                    <a:pt x="0" y="630"/>
                  </a:lnTo>
                  <a:lnTo>
                    <a:pt x="1216" y="630"/>
                  </a:lnTo>
                  <a:lnTo>
                    <a:pt x="1216" y="137"/>
                  </a:lnTo>
                  <a:lnTo>
                    <a:pt x="1078" y="0"/>
                  </a:lnTo>
                  <a:lnTo>
                    <a:pt x="0" y="0"/>
                  </a:lnTo>
                  <a:close/>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29" name="Freeform 44">
              <a:extLst>
                <a:ext uri="{FF2B5EF4-FFF2-40B4-BE49-F238E27FC236}">
                  <a16:creationId xmlns:a16="http://schemas.microsoft.com/office/drawing/2014/main" id="{A0A3AA57-07BC-4A30-934B-1F4C156E21C3}"/>
                </a:ext>
              </a:extLst>
            </p:cNvPr>
            <p:cNvSpPr>
              <a:spLocks/>
            </p:cNvSpPr>
            <p:nvPr/>
          </p:nvSpPr>
          <p:spPr bwMode="auto">
            <a:xfrm>
              <a:off x="2947" y="1408"/>
              <a:ext cx="198" cy="214"/>
            </a:xfrm>
            <a:custGeom>
              <a:avLst/>
              <a:gdLst>
                <a:gd name="T0" fmla="*/ 0 w 138"/>
                <a:gd name="T1" fmla="*/ 0 h 149"/>
                <a:gd name="T2" fmla="*/ 0 w 138"/>
                <a:gd name="T3" fmla="*/ 11463 h 149"/>
                <a:gd name="T4" fmla="*/ 10488 w 138"/>
                <a:gd name="T5" fmla="*/ 11463 h 149"/>
                <a:gd name="T6" fmla="*/ 0 w 138"/>
                <a:gd name="T7" fmla="*/ 0 h 149"/>
                <a:gd name="T8" fmla="*/ 0 60000 65536"/>
                <a:gd name="T9" fmla="*/ 0 60000 65536"/>
                <a:gd name="T10" fmla="*/ 0 60000 65536"/>
                <a:gd name="T11" fmla="*/ 0 60000 65536"/>
                <a:gd name="T12" fmla="*/ 0 w 138"/>
                <a:gd name="T13" fmla="*/ 0 h 149"/>
                <a:gd name="T14" fmla="*/ 138 w 138"/>
                <a:gd name="T15" fmla="*/ 149 h 149"/>
              </a:gdLst>
              <a:ahLst/>
              <a:cxnLst>
                <a:cxn ang="T8">
                  <a:pos x="T0" y="T1"/>
                </a:cxn>
                <a:cxn ang="T9">
                  <a:pos x="T2" y="T3"/>
                </a:cxn>
                <a:cxn ang="T10">
                  <a:pos x="T4" y="T5"/>
                </a:cxn>
                <a:cxn ang="T11">
                  <a:pos x="T6" y="T7"/>
                </a:cxn>
              </a:cxnLst>
              <a:rect l="T12" t="T13" r="T14" b="T15"/>
              <a:pathLst>
                <a:path w="138" h="149">
                  <a:moveTo>
                    <a:pt x="0" y="0"/>
                  </a:moveTo>
                  <a:lnTo>
                    <a:pt x="0" y="149"/>
                  </a:lnTo>
                  <a:lnTo>
                    <a:pt x="138" y="149"/>
                  </a:lnTo>
                  <a:lnTo>
                    <a:pt x="0" y="0"/>
                  </a:lnTo>
                  <a:close/>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30" name="Rectangle 45">
              <a:extLst>
                <a:ext uri="{FF2B5EF4-FFF2-40B4-BE49-F238E27FC236}">
                  <a16:creationId xmlns:a16="http://schemas.microsoft.com/office/drawing/2014/main" id="{CB54E464-0BF4-4CF4-A4CE-492C8A021A44}"/>
                </a:ext>
              </a:extLst>
            </p:cNvPr>
            <p:cNvSpPr>
              <a:spLocks noChangeArrowheads="1"/>
            </p:cNvSpPr>
            <p:nvPr/>
          </p:nvSpPr>
          <p:spPr bwMode="auto">
            <a:xfrm>
              <a:off x="1718" y="1761"/>
              <a:ext cx="1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A device that</a:t>
              </a:r>
              <a:endParaRPr kumimoji="0" lang="en-US" altLang="en-US" sz="20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6031" name="Rectangle 46">
              <a:extLst>
                <a:ext uri="{FF2B5EF4-FFF2-40B4-BE49-F238E27FC236}">
                  <a16:creationId xmlns:a16="http://schemas.microsoft.com/office/drawing/2014/main" id="{8C85EAA6-19F4-447C-A92B-1F9C94871443}"/>
                </a:ext>
              </a:extLst>
            </p:cNvPr>
            <p:cNvSpPr>
              <a:spLocks noChangeArrowheads="1"/>
            </p:cNvSpPr>
            <p:nvPr/>
          </p:nvSpPr>
          <p:spPr bwMode="auto">
            <a:xfrm>
              <a:off x="1718" y="1926"/>
              <a:ext cx="13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measures time.</a:t>
              </a:r>
              <a:endParaRPr kumimoji="0" lang="en-US" altLang="en-US" sz="2000" b="0"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
        <p:nvSpPr>
          <p:cNvPr id="86027" name="Rectangle 52">
            <a:extLst>
              <a:ext uri="{FF2B5EF4-FFF2-40B4-BE49-F238E27FC236}">
                <a16:creationId xmlns:a16="http://schemas.microsoft.com/office/drawing/2014/main" id="{A4B13D07-9A56-4554-BF30-AD2646A65E02}"/>
              </a:ext>
            </a:extLst>
          </p:cNvPr>
          <p:cNvSpPr>
            <a:spLocks noGrp="1" noChangeArrowheads="1"/>
          </p:cNvSpPr>
          <p:nvPr>
            <p:ph type="title"/>
          </p:nvPr>
        </p:nvSpPr>
        <p:spPr>
          <a:xfrm>
            <a:off x="236538" y="222250"/>
            <a:ext cx="8731250" cy="863600"/>
          </a:xfrm>
        </p:spPr>
        <p:txBody>
          <a:bodyPr/>
          <a:lstStyle/>
          <a:p>
            <a:r>
              <a:rPr lang="en-US" altLang="en-US">
                <a:ea typeface="ＭＳ Ｐゴシック" panose="020B0600070205080204" pitchFamily="34" charset="-128"/>
              </a:rPr>
              <a:t>Concepts, Phenomena, Abstraction and Modeling</a:t>
            </a:r>
          </a:p>
        </p:txBody>
      </p:sp>
    </p:spTree>
    <p:extLst>
      <p:ext uri="{BB962C8B-B14F-4D97-AF65-F5344CB8AC3E}">
        <p14:creationId xmlns:p14="http://schemas.microsoft.com/office/powerpoint/2010/main" val="296552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6789">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6789">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6789">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167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89" grpId="0" build="p" bldLvl="2"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a:extLst>
              <a:ext uri="{FF2B5EF4-FFF2-40B4-BE49-F238E27FC236}">
                <a16:creationId xmlns:a16="http://schemas.microsoft.com/office/drawing/2014/main" id="{4BCB8612-9244-4064-AE83-13AAF1BF8AFC}"/>
              </a:ext>
            </a:extLst>
          </p:cNvPr>
          <p:cNvSpPr>
            <a:spLocks noGrp="1" noChangeArrowheads="1"/>
          </p:cNvSpPr>
          <p:nvPr>
            <p:ph type="title"/>
          </p:nvPr>
        </p:nvSpPr>
        <p:spPr/>
        <p:txBody>
          <a:bodyPr/>
          <a:lstStyle/>
          <a:p>
            <a:r>
              <a:rPr lang="en-US" altLang="en-US">
                <a:ea typeface="ＭＳ Ｐゴシック" panose="020B0600070205080204" pitchFamily="34" charset="-128"/>
              </a:rPr>
              <a:t>Abstract Data Types &amp; Classes</a:t>
            </a:r>
          </a:p>
        </p:txBody>
      </p:sp>
      <p:sp>
        <p:nvSpPr>
          <p:cNvPr id="145413" name="Rectangle 5">
            <a:extLst>
              <a:ext uri="{FF2B5EF4-FFF2-40B4-BE49-F238E27FC236}">
                <a16:creationId xmlns:a16="http://schemas.microsoft.com/office/drawing/2014/main" id="{86E8DE68-301D-4A62-AD46-544CAEA22733}"/>
              </a:ext>
            </a:extLst>
          </p:cNvPr>
          <p:cNvSpPr>
            <a:spLocks noGrp="1" noChangeArrowheads="1"/>
          </p:cNvSpPr>
          <p:nvPr>
            <p:ph type="body" idx="1"/>
          </p:nvPr>
        </p:nvSpPr>
        <p:spPr>
          <a:xfrm>
            <a:off x="292100" y="1123950"/>
            <a:ext cx="5778500" cy="3319463"/>
          </a:xfrm>
        </p:spPr>
        <p:txBody>
          <a:bodyPr/>
          <a:lstStyle/>
          <a:p>
            <a:pPr>
              <a:lnSpc>
                <a:spcPct val="80000"/>
              </a:lnSpc>
            </a:pPr>
            <a:r>
              <a:rPr lang="en-US" altLang="en-US" b="1">
                <a:ea typeface="ＭＳ Ｐゴシック" panose="020B0600070205080204" pitchFamily="34" charset="-128"/>
              </a:rPr>
              <a:t>Abstract data type</a:t>
            </a:r>
            <a:r>
              <a:rPr lang="en-US" altLang="en-US">
                <a:ea typeface="ＭＳ Ｐゴシック" panose="020B0600070205080204" pitchFamily="34" charset="-128"/>
              </a:rPr>
              <a:t> </a:t>
            </a:r>
          </a:p>
          <a:p>
            <a:pPr lvl="1">
              <a:lnSpc>
                <a:spcPct val="80000"/>
              </a:lnSpc>
            </a:pPr>
            <a:r>
              <a:rPr lang="en-US" altLang="en-US">
                <a:ea typeface="ＭＳ Ｐゴシック" panose="020B0600070205080204" pitchFamily="34" charset="-128"/>
              </a:rPr>
              <a:t>A type whose implementation is hidden from the rest of the system </a:t>
            </a:r>
          </a:p>
          <a:p>
            <a:pPr>
              <a:lnSpc>
                <a:spcPct val="80000"/>
              </a:lnSpc>
            </a:pPr>
            <a:r>
              <a:rPr lang="en-US" altLang="en-US" b="1">
                <a:ea typeface="ＭＳ Ｐゴシック" panose="020B0600070205080204" pitchFamily="34" charset="-128"/>
              </a:rPr>
              <a:t>Class:</a:t>
            </a:r>
            <a:endParaRPr lang="en-US" altLang="en-US">
              <a:ea typeface="ＭＳ Ｐゴシック" panose="020B0600070205080204" pitchFamily="34" charset="-128"/>
            </a:endParaRPr>
          </a:p>
          <a:p>
            <a:pPr lvl="1">
              <a:lnSpc>
                <a:spcPct val="80000"/>
              </a:lnSpc>
            </a:pPr>
            <a:r>
              <a:rPr lang="en-US" altLang="en-US">
                <a:ea typeface="ＭＳ Ｐゴシック" panose="020B0600070205080204" pitchFamily="34" charset="-128"/>
              </a:rPr>
              <a:t>An abstraction in the context of object-oriented languages</a:t>
            </a:r>
          </a:p>
          <a:p>
            <a:pPr lvl="1">
              <a:lnSpc>
                <a:spcPct val="80000"/>
              </a:lnSpc>
            </a:pPr>
            <a:r>
              <a:rPr lang="en-US" altLang="en-US">
                <a:ea typeface="ＭＳ Ｐゴシック" panose="020B0600070205080204" pitchFamily="34" charset="-128"/>
              </a:rPr>
              <a:t>A class encapsulates state and behavior</a:t>
            </a:r>
          </a:p>
          <a:p>
            <a:pPr lvl="2">
              <a:lnSpc>
                <a:spcPct val="80000"/>
              </a:lnSpc>
            </a:pPr>
            <a:r>
              <a:rPr lang="en-US" altLang="en-US">
                <a:ea typeface="ＭＳ Ｐゴシック" panose="020B0600070205080204" pitchFamily="34" charset="-128"/>
              </a:rPr>
              <a:t>Example: Watch</a:t>
            </a:r>
          </a:p>
        </p:txBody>
      </p:sp>
      <p:grpSp>
        <p:nvGrpSpPr>
          <p:cNvPr id="2" name="Group 24">
            <a:extLst>
              <a:ext uri="{FF2B5EF4-FFF2-40B4-BE49-F238E27FC236}">
                <a16:creationId xmlns:a16="http://schemas.microsoft.com/office/drawing/2014/main" id="{BB7A5D8D-143A-4141-BA91-065C2D9D88B4}"/>
              </a:ext>
            </a:extLst>
          </p:cNvPr>
          <p:cNvGrpSpPr>
            <a:grpSpLocks/>
          </p:cNvGrpSpPr>
          <p:nvPr/>
        </p:nvGrpSpPr>
        <p:grpSpPr bwMode="auto">
          <a:xfrm>
            <a:off x="5853113" y="1460500"/>
            <a:ext cx="2641600" cy="1611313"/>
            <a:chOff x="3887" y="920"/>
            <a:chExt cx="1664" cy="1015"/>
          </a:xfrm>
        </p:grpSpPr>
        <p:sp>
          <p:nvSpPr>
            <p:cNvPr id="88086" name="Rectangle 7">
              <a:extLst>
                <a:ext uri="{FF2B5EF4-FFF2-40B4-BE49-F238E27FC236}">
                  <a16:creationId xmlns:a16="http://schemas.microsoft.com/office/drawing/2014/main" id="{30C3FF15-6650-489D-B8E5-C9B42271EBB6}"/>
                </a:ext>
              </a:extLst>
            </p:cNvPr>
            <p:cNvSpPr>
              <a:spLocks noChangeArrowheads="1"/>
            </p:cNvSpPr>
            <p:nvPr/>
          </p:nvSpPr>
          <p:spPr bwMode="auto">
            <a:xfrm>
              <a:off x="3887" y="920"/>
              <a:ext cx="1664" cy="306"/>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87" name="Rectangle 8">
              <a:extLst>
                <a:ext uri="{FF2B5EF4-FFF2-40B4-BE49-F238E27FC236}">
                  <a16:creationId xmlns:a16="http://schemas.microsoft.com/office/drawing/2014/main" id="{8161FB52-406B-4C3E-A6CE-DC2D35748AF2}"/>
                </a:ext>
              </a:extLst>
            </p:cNvPr>
            <p:cNvSpPr>
              <a:spLocks noChangeArrowheads="1"/>
            </p:cNvSpPr>
            <p:nvPr/>
          </p:nvSpPr>
          <p:spPr bwMode="auto">
            <a:xfrm>
              <a:off x="4554" y="1019"/>
              <a:ext cx="40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Watch</a:t>
              </a: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88" name="Rectangle 9">
              <a:extLst>
                <a:ext uri="{FF2B5EF4-FFF2-40B4-BE49-F238E27FC236}">
                  <a16:creationId xmlns:a16="http://schemas.microsoft.com/office/drawing/2014/main" id="{02C109F1-C43D-4713-9702-CBCDD5FC782F}"/>
                </a:ext>
              </a:extLst>
            </p:cNvPr>
            <p:cNvSpPr>
              <a:spLocks noChangeArrowheads="1"/>
            </p:cNvSpPr>
            <p:nvPr/>
          </p:nvSpPr>
          <p:spPr bwMode="auto">
            <a:xfrm>
              <a:off x="3887" y="1228"/>
              <a:ext cx="1664" cy="43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89" name="Rectangle 10">
              <a:extLst>
                <a:ext uri="{FF2B5EF4-FFF2-40B4-BE49-F238E27FC236}">
                  <a16:creationId xmlns:a16="http://schemas.microsoft.com/office/drawing/2014/main" id="{BDE34903-7193-449C-8DA1-324B38D7842B}"/>
                </a:ext>
              </a:extLst>
            </p:cNvPr>
            <p:cNvSpPr>
              <a:spLocks noChangeArrowheads="1"/>
            </p:cNvSpPr>
            <p:nvPr/>
          </p:nvSpPr>
          <p:spPr bwMode="auto">
            <a:xfrm>
              <a:off x="4006" y="1312"/>
              <a:ext cx="32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time</a:t>
              </a: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90" name="Rectangle 11">
              <a:extLst>
                <a:ext uri="{FF2B5EF4-FFF2-40B4-BE49-F238E27FC236}">
                  <a16:creationId xmlns:a16="http://schemas.microsoft.com/office/drawing/2014/main" id="{4AB6C82B-373A-47A9-9EA8-7864921B8F9B}"/>
                </a:ext>
              </a:extLst>
            </p:cNvPr>
            <p:cNvSpPr>
              <a:spLocks noChangeArrowheads="1"/>
            </p:cNvSpPr>
            <p:nvPr/>
          </p:nvSpPr>
          <p:spPr bwMode="auto">
            <a:xfrm>
              <a:off x="3887" y="1668"/>
              <a:ext cx="1664" cy="267"/>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91" name="Rectangle 12">
              <a:extLst>
                <a:ext uri="{FF2B5EF4-FFF2-40B4-BE49-F238E27FC236}">
                  <a16:creationId xmlns:a16="http://schemas.microsoft.com/office/drawing/2014/main" id="{4ED6E6E6-A528-474D-AD90-5CC0072FE444}"/>
                </a:ext>
              </a:extLst>
            </p:cNvPr>
            <p:cNvSpPr>
              <a:spLocks noChangeArrowheads="1"/>
            </p:cNvSpPr>
            <p:nvPr/>
          </p:nvSpPr>
          <p:spPr bwMode="auto">
            <a:xfrm>
              <a:off x="4006" y="1445"/>
              <a:ext cx="32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date</a:t>
              </a: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92" name="Rectangle 17">
              <a:extLst>
                <a:ext uri="{FF2B5EF4-FFF2-40B4-BE49-F238E27FC236}">
                  <a16:creationId xmlns:a16="http://schemas.microsoft.com/office/drawing/2014/main" id="{31AB6048-0A02-4675-817D-E2425C890E4A}"/>
                </a:ext>
              </a:extLst>
            </p:cNvPr>
            <p:cNvSpPr>
              <a:spLocks noChangeArrowheads="1"/>
            </p:cNvSpPr>
            <p:nvPr/>
          </p:nvSpPr>
          <p:spPr bwMode="auto">
            <a:xfrm>
              <a:off x="4001" y="1698"/>
              <a:ext cx="8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SetDate(d)</a:t>
              </a: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3" name="Group 23">
            <a:extLst>
              <a:ext uri="{FF2B5EF4-FFF2-40B4-BE49-F238E27FC236}">
                <a16:creationId xmlns:a16="http://schemas.microsoft.com/office/drawing/2014/main" id="{88D135AA-2BD3-464B-AC40-9FA9B11539EF}"/>
              </a:ext>
            </a:extLst>
          </p:cNvPr>
          <p:cNvGrpSpPr>
            <a:grpSpLocks/>
          </p:cNvGrpSpPr>
          <p:nvPr/>
        </p:nvGrpSpPr>
        <p:grpSpPr bwMode="auto">
          <a:xfrm>
            <a:off x="5853113" y="3063875"/>
            <a:ext cx="2641600" cy="2468563"/>
            <a:chOff x="3887" y="1930"/>
            <a:chExt cx="1664" cy="1555"/>
          </a:xfrm>
        </p:grpSpPr>
        <p:sp>
          <p:nvSpPr>
            <p:cNvPr id="88077" name="Rectangle 13">
              <a:extLst>
                <a:ext uri="{FF2B5EF4-FFF2-40B4-BE49-F238E27FC236}">
                  <a16:creationId xmlns:a16="http://schemas.microsoft.com/office/drawing/2014/main" id="{06B07DA9-96B4-4E46-8C10-81C11F7046D2}"/>
                </a:ext>
              </a:extLst>
            </p:cNvPr>
            <p:cNvSpPr>
              <a:spLocks noChangeArrowheads="1"/>
            </p:cNvSpPr>
            <p:nvPr/>
          </p:nvSpPr>
          <p:spPr bwMode="auto">
            <a:xfrm>
              <a:off x="3887" y="2488"/>
              <a:ext cx="1664" cy="306"/>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78" name="Rectangle 14">
              <a:extLst>
                <a:ext uri="{FF2B5EF4-FFF2-40B4-BE49-F238E27FC236}">
                  <a16:creationId xmlns:a16="http://schemas.microsoft.com/office/drawing/2014/main" id="{2964BA24-302C-421F-80DA-7638E982BA40}"/>
                </a:ext>
              </a:extLst>
            </p:cNvPr>
            <p:cNvSpPr>
              <a:spLocks noChangeArrowheads="1"/>
            </p:cNvSpPr>
            <p:nvPr/>
          </p:nvSpPr>
          <p:spPr bwMode="auto">
            <a:xfrm>
              <a:off x="4147" y="2587"/>
              <a:ext cx="122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CalculatorWatch</a:t>
              </a: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79" name="Rectangle 15">
              <a:extLst>
                <a:ext uri="{FF2B5EF4-FFF2-40B4-BE49-F238E27FC236}">
                  <a16:creationId xmlns:a16="http://schemas.microsoft.com/office/drawing/2014/main" id="{FD056447-47F2-4563-A4F9-BC4DA05E9DB6}"/>
                </a:ext>
              </a:extLst>
            </p:cNvPr>
            <p:cNvSpPr>
              <a:spLocks noChangeArrowheads="1"/>
            </p:cNvSpPr>
            <p:nvPr/>
          </p:nvSpPr>
          <p:spPr bwMode="auto">
            <a:xfrm>
              <a:off x="3887" y="2796"/>
              <a:ext cx="1664" cy="293"/>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80" name="Rectangle 16">
              <a:extLst>
                <a:ext uri="{FF2B5EF4-FFF2-40B4-BE49-F238E27FC236}">
                  <a16:creationId xmlns:a16="http://schemas.microsoft.com/office/drawing/2014/main" id="{C3DA3051-2020-4FDE-AE36-EE0DC5E07B2E}"/>
                </a:ext>
              </a:extLst>
            </p:cNvPr>
            <p:cNvSpPr>
              <a:spLocks noChangeArrowheads="1"/>
            </p:cNvSpPr>
            <p:nvPr/>
          </p:nvSpPr>
          <p:spPr bwMode="auto">
            <a:xfrm>
              <a:off x="3887" y="3086"/>
              <a:ext cx="1664" cy="39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81" name="Rectangle 18">
              <a:extLst>
                <a:ext uri="{FF2B5EF4-FFF2-40B4-BE49-F238E27FC236}">
                  <a16:creationId xmlns:a16="http://schemas.microsoft.com/office/drawing/2014/main" id="{077801F3-32AA-465A-B007-068FA421C545}"/>
                </a:ext>
              </a:extLst>
            </p:cNvPr>
            <p:cNvSpPr>
              <a:spLocks noChangeArrowheads="1"/>
            </p:cNvSpPr>
            <p:nvPr/>
          </p:nvSpPr>
          <p:spPr bwMode="auto">
            <a:xfrm>
              <a:off x="3997" y="3146"/>
              <a:ext cx="122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EnterCalcMode()</a:t>
              </a: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82" name="Rectangle 19">
              <a:extLst>
                <a:ext uri="{FF2B5EF4-FFF2-40B4-BE49-F238E27FC236}">
                  <a16:creationId xmlns:a16="http://schemas.microsoft.com/office/drawing/2014/main" id="{9C743437-C941-42FF-AAF0-461711F918A3}"/>
                </a:ext>
              </a:extLst>
            </p:cNvPr>
            <p:cNvSpPr>
              <a:spLocks noChangeArrowheads="1"/>
            </p:cNvSpPr>
            <p:nvPr/>
          </p:nvSpPr>
          <p:spPr bwMode="auto">
            <a:xfrm>
              <a:off x="3998" y="3279"/>
              <a:ext cx="114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InputNumber(n)</a:t>
              </a: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83" name="Rectangle 20">
              <a:extLst>
                <a:ext uri="{FF2B5EF4-FFF2-40B4-BE49-F238E27FC236}">
                  <a16:creationId xmlns:a16="http://schemas.microsoft.com/office/drawing/2014/main" id="{DFD8023B-1C79-4AA7-AC30-3A805BEEA9D6}"/>
                </a:ext>
              </a:extLst>
            </p:cNvPr>
            <p:cNvSpPr>
              <a:spLocks noChangeArrowheads="1"/>
            </p:cNvSpPr>
            <p:nvPr/>
          </p:nvSpPr>
          <p:spPr bwMode="auto">
            <a:xfrm>
              <a:off x="3997" y="2880"/>
              <a:ext cx="122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0000"/>
                  </a:solidFill>
                  <a:effectLst/>
                  <a:uLnTx/>
                  <a:uFillTx/>
                  <a:latin typeface="Courier" charset="0"/>
                  <a:ea typeface="ＭＳ Ｐゴシック" panose="020B0600070205080204" pitchFamily="34" charset="-128"/>
                  <a:cs typeface="+mn-cs"/>
                </a:rPr>
                <a:t>calculatorState</a:t>
              </a: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84" name="Freeform 21">
              <a:extLst>
                <a:ext uri="{FF2B5EF4-FFF2-40B4-BE49-F238E27FC236}">
                  <a16:creationId xmlns:a16="http://schemas.microsoft.com/office/drawing/2014/main" id="{7BDB9BB5-B0C7-40FF-A86D-EBE7573EBF1C}"/>
                </a:ext>
              </a:extLst>
            </p:cNvPr>
            <p:cNvSpPr>
              <a:spLocks/>
            </p:cNvSpPr>
            <p:nvPr/>
          </p:nvSpPr>
          <p:spPr bwMode="auto">
            <a:xfrm>
              <a:off x="4619" y="1930"/>
              <a:ext cx="186" cy="146"/>
            </a:xfrm>
            <a:custGeom>
              <a:avLst/>
              <a:gdLst>
                <a:gd name="T0" fmla="*/ 93 w 186"/>
                <a:gd name="T1" fmla="*/ 146 h 146"/>
                <a:gd name="T2" fmla="*/ 0 w 186"/>
                <a:gd name="T3" fmla="*/ 146 h 146"/>
                <a:gd name="T4" fmla="*/ 93 w 186"/>
                <a:gd name="T5" fmla="*/ 0 h 146"/>
                <a:gd name="T6" fmla="*/ 186 w 186"/>
                <a:gd name="T7" fmla="*/ 146 h 146"/>
                <a:gd name="T8" fmla="*/ 93 w 186"/>
                <a:gd name="T9" fmla="*/ 146 h 146"/>
                <a:gd name="T10" fmla="*/ 0 60000 65536"/>
                <a:gd name="T11" fmla="*/ 0 60000 65536"/>
                <a:gd name="T12" fmla="*/ 0 60000 65536"/>
                <a:gd name="T13" fmla="*/ 0 60000 65536"/>
                <a:gd name="T14" fmla="*/ 0 60000 65536"/>
                <a:gd name="T15" fmla="*/ 0 w 186"/>
                <a:gd name="T16" fmla="*/ 0 h 146"/>
                <a:gd name="T17" fmla="*/ 186 w 186"/>
                <a:gd name="T18" fmla="*/ 146 h 146"/>
              </a:gdLst>
              <a:ahLst/>
              <a:cxnLst>
                <a:cxn ang="T10">
                  <a:pos x="T0" y="T1"/>
                </a:cxn>
                <a:cxn ang="T11">
                  <a:pos x="T2" y="T3"/>
                </a:cxn>
                <a:cxn ang="T12">
                  <a:pos x="T4" y="T5"/>
                </a:cxn>
                <a:cxn ang="T13">
                  <a:pos x="T6" y="T7"/>
                </a:cxn>
                <a:cxn ang="T14">
                  <a:pos x="T8" y="T9"/>
                </a:cxn>
              </a:cxnLst>
              <a:rect l="T15" t="T16" r="T17" b="T18"/>
              <a:pathLst>
                <a:path w="186" h="146">
                  <a:moveTo>
                    <a:pt x="93" y="146"/>
                  </a:moveTo>
                  <a:lnTo>
                    <a:pt x="0" y="146"/>
                  </a:lnTo>
                  <a:lnTo>
                    <a:pt x="93" y="0"/>
                  </a:lnTo>
                  <a:lnTo>
                    <a:pt x="186" y="146"/>
                  </a:lnTo>
                  <a:lnTo>
                    <a:pt x="93" y="146"/>
                  </a:lnTo>
                  <a:close/>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88085" name="Line 22">
              <a:extLst>
                <a:ext uri="{FF2B5EF4-FFF2-40B4-BE49-F238E27FC236}">
                  <a16:creationId xmlns:a16="http://schemas.microsoft.com/office/drawing/2014/main" id="{CAB1A549-F5BD-46B7-8701-5A1626FC2FB1}"/>
                </a:ext>
              </a:extLst>
            </p:cNvPr>
            <p:cNvSpPr>
              <a:spLocks noChangeShapeType="1"/>
            </p:cNvSpPr>
            <p:nvPr/>
          </p:nvSpPr>
          <p:spPr bwMode="auto">
            <a:xfrm flipV="1">
              <a:off x="4712" y="2089"/>
              <a:ext cx="1" cy="399"/>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
        <p:nvSpPr>
          <p:cNvPr id="145433" name="Rectangle 25">
            <a:extLst>
              <a:ext uri="{FF2B5EF4-FFF2-40B4-BE49-F238E27FC236}">
                <a16:creationId xmlns:a16="http://schemas.microsoft.com/office/drawing/2014/main" id="{2D494BCD-62AA-4EE3-8046-C7AC7EA70311}"/>
              </a:ext>
            </a:extLst>
          </p:cNvPr>
          <p:cNvSpPr>
            <a:spLocks noChangeArrowheads="1"/>
          </p:cNvSpPr>
          <p:nvPr/>
        </p:nvSpPr>
        <p:spPr bwMode="auto">
          <a:xfrm>
            <a:off x="779463" y="4713288"/>
            <a:ext cx="51736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0000"/>
              </a:lnSpc>
              <a:spcBef>
                <a:spcPct val="0"/>
              </a:spcBef>
              <a:spcAft>
                <a:spcPct val="0"/>
              </a:spcAft>
              <a:buClrTx/>
              <a:buSzTx/>
              <a:buFont typeface="Times" panose="02020603050405020304" pitchFamily="18" charset="0"/>
              <a:buNone/>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Unlike abstract data types, subclasses can be defined in terms of other classes using inheritanc</a:t>
            </a:r>
            <a:r>
              <a:rPr kumimoji="0" lang="en-US" altLang="en-US" sz="18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e</a:t>
            </a: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endParaRPr>
          </a:p>
        </p:txBody>
      </p:sp>
      <p:sp>
        <p:nvSpPr>
          <p:cNvPr id="145434" name="AutoShape 26">
            <a:extLst>
              <a:ext uri="{FF2B5EF4-FFF2-40B4-BE49-F238E27FC236}">
                <a16:creationId xmlns:a16="http://schemas.microsoft.com/office/drawing/2014/main" id="{62777CD0-3523-456F-B0B4-67E35704C0B3}"/>
              </a:ext>
            </a:extLst>
          </p:cNvPr>
          <p:cNvSpPr>
            <a:spLocks/>
          </p:cNvSpPr>
          <p:nvPr/>
        </p:nvSpPr>
        <p:spPr bwMode="auto">
          <a:xfrm>
            <a:off x="8115300" y="954088"/>
            <a:ext cx="942975" cy="469900"/>
          </a:xfrm>
          <a:prstGeom prst="borderCallout1">
            <a:avLst>
              <a:gd name="adj1" fmla="val 24324"/>
              <a:gd name="adj2" fmla="val -8079"/>
              <a:gd name="adj3" fmla="val 304731"/>
              <a:gd name="adj4" fmla="val -94106"/>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State</a:t>
            </a:r>
          </a:p>
        </p:txBody>
      </p:sp>
      <p:sp>
        <p:nvSpPr>
          <p:cNvPr id="145435" name="AutoShape 27">
            <a:extLst>
              <a:ext uri="{FF2B5EF4-FFF2-40B4-BE49-F238E27FC236}">
                <a16:creationId xmlns:a16="http://schemas.microsoft.com/office/drawing/2014/main" id="{8D581DC2-BADF-4338-9D19-55B4B1895F5C}"/>
              </a:ext>
            </a:extLst>
          </p:cNvPr>
          <p:cNvSpPr>
            <a:spLocks/>
          </p:cNvSpPr>
          <p:nvPr/>
        </p:nvSpPr>
        <p:spPr bwMode="auto">
          <a:xfrm>
            <a:off x="7583488" y="3148013"/>
            <a:ext cx="1501775" cy="469900"/>
          </a:xfrm>
          <a:prstGeom prst="borderCallout1">
            <a:avLst>
              <a:gd name="adj1" fmla="val 24324"/>
              <a:gd name="adj2" fmla="val -5074"/>
              <a:gd name="adj3" fmla="val -50338"/>
              <a:gd name="adj4" fmla="val -17338"/>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Behavior</a:t>
            </a:r>
          </a:p>
        </p:txBody>
      </p:sp>
      <p:sp>
        <p:nvSpPr>
          <p:cNvPr id="145436" name="AutoShape 28">
            <a:extLst>
              <a:ext uri="{FF2B5EF4-FFF2-40B4-BE49-F238E27FC236}">
                <a16:creationId xmlns:a16="http://schemas.microsoft.com/office/drawing/2014/main" id="{0A0B156E-9BA2-4C2D-8CFF-6E9FE9578104}"/>
              </a:ext>
            </a:extLst>
          </p:cNvPr>
          <p:cNvSpPr>
            <a:spLocks/>
          </p:cNvSpPr>
          <p:nvPr/>
        </p:nvSpPr>
        <p:spPr bwMode="auto">
          <a:xfrm>
            <a:off x="3657600" y="3960813"/>
            <a:ext cx="1822450" cy="469900"/>
          </a:xfrm>
          <a:prstGeom prst="borderCallout1">
            <a:avLst>
              <a:gd name="adj1" fmla="val 24324"/>
              <a:gd name="adj2" fmla="val 104181"/>
              <a:gd name="adj3" fmla="val -155069"/>
              <a:gd name="adj4" fmla="val 186935"/>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Inheritance</a:t>
            </a:r>
          </a:p>
        </p:txBody>
      </p:sp>
      <p:sp>
        <p:nvSpPr>
          <p:cNvPr id="145437" name="AutoShape 29">
            <a:extLst>
              <a:ext uri="{FF2B5EF4-FFF2-40B4-BE49-F238E27FC236}">
                <a16:creationId xmlns:a16="http://schemas.microsoft.com/office/drawing/2014/main" id="{E4C9D8B7-D7B3-4A71-9F37-EE68F927FA83}"/>
              </a:ext>
            </a:extLst>
          </p:cNvPr>
          <p:cNvSpPr>
            <a:spLocks/>
          </p:cNvSpPr>
          <p:nvPr/>
        </p:nvSpPr>
        <p:spPr bwMode="auto">
          <a:xfrm>
            <a:off x="5121275" y="5892800"/>
            <a:ext cx="1535113" cy="469900"/>
          </a:xfrm>
          <a:prstGeom prst="borderCallout1">
            <a:avLst>
              <a:gd name="adj1" fmla="val 24324"/>
              <a:gd name="adj2" fmla="val 104963"/>
              <a:gd name="adj3" fmla="val -81417"/>
              <a:gd name="adj4" fmla="val 147880"/>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Subclass</a:t>
            </a:r>
          </a:p>
        </p:txBody>
      </p:sp>
      <p:sp>
        <p:nvSpPr>
          <p:cNvPr id="145438" name="Text Box 30">
            <a:extLst>
              <a:ext uri="{FF2B5EF4-FFF2-40B4-BE49-F238E27FC236}">
                <a16:creationId xmlns:a16="http://schemas.microsoft.com/office/drawing/2014/main" id="{DD14E62C-27AC-4E9C-88CE-B026507FD270}"/>
              </a:ext>
            </a:extLst>
          </p:cNvPr>
          <p:cNvSpPr txBox="1">
            <a:spLocks noChangeArrowheads="1"/>
          </p:cNvSpPr>
          <p:nvPr/>
        </p:nvSpPr>
        <p:spPr bwMode="auto">
          <a:xfrm>
            <a:off x="1214438" y="5583238"/>
            <a:ext cx="3713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Times" panose="02020603050405020304" pitchFamily="18" charset="0"/>
              <a:buChar char="•"/>
              <a:tabLst/>
              <a:defRPr/>
            </a:pPr>
            <a:r>
              <a:rPr kumimoji="0" lang="en-US" altLang="en-US" sz="18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 </a:t>
            </a: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Example: CalculatorWatch</a:t>
            </a:r>
          </a:p>
        </p:txBody>
      </p:sp>
      <p:sp>
        <p:nvSpPr>
          <p:cNvPr id="145440" name="AutoShape 32">
            <a:extLst>
              <a:ext uri="{FF2B5EF4-FFF2-40B4-BE49-F238E27FC236}">
                <a16:creationId xmlns:a16="http://schemas.microsoft.com/office/drawing/2014/main" id="{3553670C-3DF7-44BF-A076-1A635ECD7B6E}"/>
              </a:ext>
            </a:extLst>
          </p:cNvPr>
          <p:cNvSpPr>
            <a:spLocks/>
          </p:cNvSpPr>
          <p:nvPr/>
        </p:nvSpPr>
        <p:spPr bwMode="auto">
          <a:xfrm>
            <a:off x="6704013" y="320675"/>
            <a:ext cx="1824037" cy="469900"/>
          </a:xfrm>
          <a:prstGeom prst="borderCallout1">
            <a:avLst>
              <a:gd name="adj1" fmla="val 24324"/>
              <a:gd name="adj2" fmla="val -4963"/>
              <a:gd name="adj3" fmla="val 242907"/>
              <a:gd name="adj4" fmla="val -22130"/>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Superclass</a:t>
            </a:r>
          </a:p>
        </p:txBody>
      </p:sp>
    </p:spTree>
    <p:extLst>
      <p:ext uri="{BB962C8B-B14F-4D97-AF65-F5344CB8AC3E}">
        <p14:creationId xmlns:p14="http://schemas.microsoft.com/office/powerpoint/2010/main" val="3137698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54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541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4541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4541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4541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4541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543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54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5433">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5438">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ppt_x</p:attrName>
                                        </p:attrNameLst>
                                      </p:cBhvr>
                                      <p:tavLst>
                                        <p:tav tm="0">
                                          <p:val>
                                            <p:strVal val="#ppt_x"/>
                                          </p:val>
                                        </p:tav>
                                        <p:tav tm="100000">
                                          <p:val>
                                            <p:strVal val="#ppt_x"/>
                                          </p:val>
                                        </p:tav>
                                      </p:tavLst>
                                    </p:anim>
                                    <p:anim calcmode="lin" valueType="num">
                                      <p:cBhvr>
                                        <p:cTn id="44" dur="500" fill="hold"/>
                                        <p:tgtEl>
                                          <p:spTgt spid="3"/>
                                        </p:tgtEl>
                                        <p:attrNameLst>
                                          <p:attrName>ppt_y</p:attrName>
                                        </p:attrNameLst>
                                      </p:cBhvr>
                                      <p:tavLst>
                                        <p:tav tm="0">
                                          <p:val>
                                            <p:strVal val="#ppt_y-#ppt_h/2"/>
                                          </p:val>
                                        </p:tav>
                                        <p:tav tm="100000">
                                          <p:val>
                                            <p:strVal val="#ppt_y"/>
                                          </p:val>
                                        </p:tav>
                                      </p:tavLst>
                                    </p:anim>
                                    <p:anim calcmode="lin" valueType="num">
                                      <p:cBhvr>
                                        <p:cTn id="45" dur="500" fill="hold"/>
                                        <p:tgtEl>
                                          <p:spTgt spid="3"/>
                                        </p:tgtEl>
                                        <p:attrNameLst>
                                          <p:attrName>ppt_w</p:attrName>
                                        </p:attrNameLst>
                                      </p:cBhvr>
                                      <p:tavLst>
                                        <p:tav tm="0">
                                          <p:val>
                                            <p:strVal val="#ppt_w"/>
                                          </p:val>
                                        </p:tav>
                                        <p:tav tm="100000">
                                          <p:val>
                                            <p:strVal val="#ppt_w"/>
                                          </p:val>
                                        </p:tav>
                                      </p:tavLst>
                                    </p:anim>
                                    <p:anim calcmode="lin" valueType="num">
                                      <p:cBhvr>
                                        <p:cTn id="46"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4543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4543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45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build="p" autoUpdateAnimBg="0"/>
      <p:bldP spid="145433" grpId="0" build="p" autoUpdateAnimBg="0"/>
      <p:bldP spid="145434" grpId="0" animBg="1" autoUpdateAnimBg="0"/>
      <p:bldP spid="145435" grpId="0" animBg="1" autoUpdateAnimBg="0"/>
      <p:bldP spid="145436" grpId="0" animBg="1" autoUpdateAnimBg="0"/>
      <p:bldP spid="145437" grpId="0" animBg="1" autoUpdateAnimBg="0"/>
      <p:bldP spid="145438" grpId="0" build="p" autoUpdateAnimBg="0"/>
      <p:bldP spid="145440"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EBC3C01A-9FAA-4186-8CE5-B4F64047E2B3}" type="slidenum">
              <a:rPr lang="en-AU" altLang="en-US"/>
              <a:pPr>
                <a:defRPr/>
              </a:pPr>
              <a:t>123</a:t>
            </a:fld>
            <a:endParaRPr lang="en-AU" altLang="en-US"/>
          </a:p>
        </p:txBody>
      </p:sp>
      <p:sp>
        <p:nvSpPr>
          <p:cNvPr id="779266" name="Rectangle 2"/>
          <p:cNvSpPr>
            <a:spLocks noGrp="1" noChangeArrowheads="1"/>
          </p:cNvSpPr>
          <p:nvPr>
            <p:ph type="title"/>
          </p:nvPr>
        </p:nvSpPr>
        <p:spPr/>
        <p:txBody>
          <a:bodyPr/>
          <a:lstStyle/>
          <a:p>
            <a:pPr>
              <a:defRPr/>
            </a:pPr>
            <a:r>
              <a:rPr lang="en-US" altLang="en-US" dirty="0"/>
              <a:t>Class Modelling</a:t>
            </a:r>
            <a:endParaRPr lang="en-AU" altLang="en-US" dirty="0"/>
          </a:p>
        </p:txBody>
      </p:sp>
      <p:sp>
        <p:nvSpPr>
          <p:cNvPr id="30726" name="Rectangle 3"/>
          <p:cNvSpPr>
            <a:spLocks noGrp="1" noChangeArrowheads="1"/>
          </p:cNvSpPr>
          <p:nvPr>
            <p:ph type="body" idx="1"/>
          </p:nvPr>
        </p:nvSpPr>
        <p:spPr/>
        <p:txBody>
          <a:bodyPr/>
          <a:lstStyle/>
          <a:p>
            <a:pPr>
              <a:lnSpc>
                <a:spcPct val="95000"/>
              </a:lnSpc>
            </a:pPr>
            <a:r>
              <a:rPr lang="en-US" altLang="en-US" dirty="0">
                <a:cs typeface="Times New Roman" panose="02020603050405020304" pitchFamily="18" charset="0"/>
              </a:rPr>
              <a:t>Captures the</a:t>
            </a:r>
            <a:r>
              <a:rPr lang="en-US" altLang="en-US" b="1" dirty="0">
                <a:cs typeface="Times New Roman" panose="02020603050405020304" pitchFamily="18" charset="0"/>
              </a:rPr>
              <a:t> static view </a:t>
            </a:r>
            <a:r>
              <a:rPr lang="en-US" altLang="en-US" dirty="0">
                <a:cs typeface="Times New Roman" panose="02020603050405020304" pitchFamily="18" charset="0"/>
              </a:rPr>
              <a:t>of the system</a:t>
            </a:r>
          </a:p>
          <a:p>
            <a:pPr lvl="1">
              <a:lnSpc>
                <a:spcPct val="95000"/>
              </a:lnSpc>
            </a:pPr>
            <a:r>
              <a:rPr lang="en-US" altLang="en-US" dirty="0">
                <a:cs typeface="Times New Roman" panose="02020603050405020304" pitchFamily="18" charset="0"/>
              </a:rPr>
              <a:t>although it also identifies operations that act on data</a:t>
            </a:r>
          </a:p>
          <a:p>
            <a:pPr>
              <a:lnSpc>
                <a:spcPct val="95000"/>
              </a:lnSpc>
            </a:pPr>
            <a:r>
              <a:rPr lang="en-US" altLang="en-US" dirty="0">
                <a:cs typeface="Times New Roman" panose="02020603050405020304" pitchFamily="18" charset="0"/>
              </a:rPr>
              <a:t>Class modeling elements</a:t>
            </a:r>
          </a:p>
          <a:p>
            <a:pPr lvl="1">
              <a:lnSpc>
                <a:spcPct val="95000"/>
              </a:lnSpc>
            </a:pPr>
            <a:r>
              <a:rPr lang="en-US" altLang="en-US" i="1" dirty="0">
                <a:cs typeface="Times New Roman" panose="02020603050405020304" pitchFamily="18" charset="0"/>
              </a:rPr>
              <a:t>classes</a:t>
            </a:r>
            <a:endParaRPr lang="en-US" altLang="en-US" dirty="0">
              <a:cs typeface="Times New Roman" panose="02020603050405020304" pitchFamily="18" charset="0"/>
            </a:endParaRPr>
          </a:p>
          <a:p>
            <a:pPr lvl="1">
              <a:lnSpc>
                <a:spcPct val="95000"/>
              </a:lnSpc>
            </a:pPr>
            <a:r>
              <a:rPr lang="en-US" altLang="en-US" i="1" dirty="0">
                <a:cs typeface="Times New Roman" panose="02020603050405020304" pitchFamily="18" charset="0"/>
              </a:rPr>
              <a:t>attributes</a:t>
            </a:r>
            <a:r>
              <a:rPr lang="en-US" altLang="en-US" dirty="0">
                <a:cs typeface="Times New Roman" panose="02020603050405020304" pitchFamily="18" charset="0"/>
              </a:rPr>
              <a:t> and </a:t>
            </a:r>
            <a:r>
              <a:rPr lang="en-US" altLang="en-US" i="1" dirty="0">
                <a:cs typeface="Times New Roman" panose="02020603050405020304" pitchFamily="18" charset="0"/>
              </a:rPr>
              <a:t>operations</a:t>
            </a:r>
            <a:r>
              <a:rPr lang="en-US" altLang="en-US" dirty="0">
                <a:cs typeface="Times New Roman" panose="02020603050405020304" pitchFamily="18" charset="0"/>
              </a:rPr>
              <a:t> of classes</a:t>
            </a:r>
          </a:p>
          <a:p>
            <a:pPr lvl="1">
              <a:lnSpc>
                <a:spcPct val="95000"/>
              </a:lnSpc>
            </a:pPr>
            <a:r>
              <a:rPr lang="en-US" altLang="en-US" i="1" dirty="0">
                <a:cs typeface="Times New Roman" panose="02020603050405020304" pitchFamily="18" charset="0"/>
              </a:rPr>
              <a:t>relationships</a:t>
            </a:r>
            <a:r>
              <a:rPr lang="en-US" altLang="en-US" dirty="0">
                <a:cs typeface="Times New Roman" panose="02020603050405020304" pitchFamily="18" charset="0"/>
              </a:rPr>
              <a:t> – associations, aggregation and composition, generalization</a:t>
            </a:r>
          </a:p>
          <a:p>
            <a:pPr>
              <a:lnSpc>
                <a:spcPct val="95000"/>
              </a:lnSpc>
            </a:pPr>
            <a:r>
              <a:rPr lang="en-US" altLang="en-US" b="1" dirty="0">
                <a:cs typeface="Times New Roman" panose="02020603050405020304" pitchFamily="18" charset="0"/>
              </a:rPr>
              <a:t>Class diagram</a:t>
            </a:r>
            <a:r>
              <a:rPr lang="en-US" altLang="en-US" dirty="0">
                <a:cs typeface="Times New Roman" panose="02020603050405020304" pitchFamily="18" charset="0"/>
              </a:rPr>
              <a:t> – visual representation for class modeling elements</a:t>
            </a:r>
          </a:p>
          <a:p>
            <a:pPr>
              <a:lnSpc>
                <a:spcPct val="95000"/>
              </a:lnSpc>
            </a:pPr>
            <a:r>
              <a:rPr lang="en-US" altLang="en-US" dirty="0">
                <a:cs typeface="Times New Roman" panose="02020603050405020304" pitchFamily="18" charset="0"/>
              </a:rPr>
              <a:t>Class modeling and use case modeling are typically conducted in parallel</a:t>
            </a:r>
            <a:endParaRPr lang="en-AU"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021B59BB-D08C-4C1F-8FC8-A4CE4B00FADA}" type="slidenum">
              <a:rPr lang="en-AU" altLang="en-US"/>
              <a:pPr>
                <a:defRPr/>
              </a:pPr>
              <a:t>124</a:t>
            </a:fld>
            <a:endParaRPr lang="en-AU" altLang="en-US"/>
          </a:p>
        </p:txBody>
      </p:sp>
      <p:sp>
        <p:nvSpPr>
          <p:cNvPr id="780290" name="Rectangle 2"/>
          <p:cNvSpPr>
            <a:spLocks noGrp="1" noChangeArrowheads="1"/>
          </p:cNvSpPr>
          <p:nvPr>
            <p:ph type="title"/>
          </p:nvPr>
        </p:nvSpPr>
        <p:spPr/>
        <p:txBody>
          <a:bodyPr/>
          <a:lstStyle/>
          <a:p>
            <a:pPr>
              <a:defRPr/>
            </a:pPr>
            <a:r>
              <a:rPr lang="en-US" altLang="en-US"/>
              <a:t>Persistent entity classes</a:t>
            </a:r>
            <a:endParaRPr lang="en-AU" altLang="en-US"/>
          </a:p>
        </p:txBody>
      </p:sp>
      <p:sp>
        <p:nvSpPr>
          <p:cNvPr id="31750" name="Rectangle 3"/>
          <p:cNvSpPr>
            <a:spLocks noGrp="1" noChangeArrowheads="1"/>
          </p:cNvSpPr>
          <p:nvPr>
            <p:ph type="body" idx="1"/>
          </p:nvPr>
        </p:nvSpPr>
        <p:spPr>
          <a:xfrm>
            <a:off x="1371600" y="1066800"/>
            <a:ext cx="7543800" cy="5170488"/>
          </a:xfrm>
        </p:spPr>
        <p:txBody>
          <a:bodyPr/>
          <a:lstStyle/>
          <a:p>
            <a:r>
              <a:rPr lang="en-US" altLang="en-US" dirty="0">
                <a:cs typeface="Times New Roman" panose="02020603050405020304" pitchFamily="18" charset="0"/>
              </a:rPr>
              <a:t>So far, we have used classes to define ‘business objects’ </a:t>
            </a:r>
          </a:p>
          <a:p>
            <a:pPr lvl="1"/>
            <a:r>
              <a:rPr lang="en-US" altLang="en-US" dirty="0">
                <a:cs typeface="Times New Roman" panose="02020603050405020304" pitchFamily="18" charset="0"/>
              </a:rPr>
              <a:t>Called </a:t>
            </a:r>
            <a:r>
              <a:rPr lang="en-US" altLang="en-US" b="1" dirty="0">
                <a:cs typeface="Times New Roman" panose="02020603050405020304" pitchFamily="18" charset="0"/>
              </a:rPr>
              <a:t>entity classes</a:t>
            </a:r>
            <a:r>
              <a:rPr lang="en-US" altLang="en-US" dirty="0">
                <a:cs typeface="Times New Roman" panose="02020603050405020304" pitchFamily="18" charset="0"/>
              </a:rPr>
              <a:t> </a:t>
            </a:r>
          </a:p>
          <a:p>
            <a:pPr lvl="1"/>
            <a:r>
              <a:rPr lang="en-US" altLang="en-US" dirty="0">
                <a:cs typeface="Times New Roman" panose="02020603050405020304" pitchFamily="18" charset="0"/>
              </a:rPr>
              <a:t>Often are </a:t>
            </a:r>
            <a:r>
              <a:rPr lang="en-US" altLang="en-US" b="1" dirty="0">
                <a:cs typeface="Times New Roman" panose="02020603050405020304" pitchFamily="18" charset="0"/>
              </a:rPr>
              <a:t>persistent</a:t>
            </a:r>
            <a:r>
              <a:rPr lang="en-US" altLang="en-US" dirty="0">
                <a:cs typeface="Times New Roman" panose="02020603050405020304" pitchFamily="18" charset="0"/>
              </a:rPr>
              <a:t> database objects</a:t>
            </a:r>
          </a:p>
          <a:p>
            <a:r>
              <a:rPr lang="en-US" altLang="en-US" dirty="0"/>
              <a:t>“Persistence saves the state and class of an object across time or space”</a:t>
            </a:r>
          </a:p>
          <a:p>
            <a:r>
              <a:rPr lang="en-US" altLang="en-US" dirty="0"/>
              <a:t>Requires </a:t>
            </a:r>
            <a:r>
              <a:rPr lang="en-US" altLang="en-US" b="1" dirty="0"/>
              <a:t>mapping</a:t>
            </a:r>
            <a:r>
              <a:rPr lang="en-US" altLang="en-US" dirty="0"/>
              <a:t> between entity classes and the corresponding tables in a relational database</a:t>
            </a:r>
          </a:p>
          <a:p>
            <a:pPr lvl="1"/>
            <a:r>
              <a:rPr lang="en-AU" altLang="en-US" dirty="0"/>
              <a:t>the mapping enables </a:t>
            </a:r>
            <a:r>
              <a:rPr lang="en-AU" altLang="en-US" b="1" dirty="0"/>
              <a:t>loading</a:t>
            </a:r>
            <a:r>
              <a:rPr lang="en-AU" altLang="en-US" dirty="0"/>
              <a:t> table </a:t>
            </a:r>
            <a:r>
              <a:rPr lang="en-AU" altLang="en-US" u="sng" dirty="0"/>
              <a:t>records</a:t>
            </a:r>
            <a:r>
              <a:rPr lang="en-AU" altLang="en-US" dirty="0"/>
              <a:t> to memory as </a:t>
            </a:r>
            <a:r>
              <a:rPr lang="en-AU" altLang="en-US" u="sng" dirty="0"/>
              <a:t>entity objects</a:t>
            </a:r>
            <a:r>
              <a:rPr lang="en-AU" altLang="en-US" dirty="0"/>
              <a:t> and </a:t>
            </a:r>
            <a:r>
              <a:rPr lang="en-AU" altLang="en-US" b="1" dirty="0"/>
              <a:t>unloading</a:t>
            </a:r>
            <a:r>
              <a:rPr lang="en-AU" altLang="en-US" dirty="0"/>
              <a:t> from memory to database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11F039E6-0371-4187-BB32-264FCBAE3963}" type="slidenum">
              <a:rPr lang="en-AU" altLang="en-US"/>
              <a:pPr>
                <a:defRPr/>
              </a:pPr>
              <a:t>125</a:t>
            </a:fld>
            <a:endParaRPr lang="en-AU" altLang="en-US"/>
          </a:p>
        </p:txBody>
      </p:sp>
      <p:sp>
        <p:nvSpPr>
          <p:cNvPr id="781314" name="Rectangle 2"/>
          <p:cNvSpPr>
            <a:spLocks noGrp="1" noChangeArrowheads="1"/>
          </p:cNvSpPr>
          <p:nvPr>
            <p:ph type="title"/>
          </p:nvPr>
        </p:nvSpPr>
        <p:spPr/>
        <p:txBody>
          <a:bodyPr/>
          <a:lstStyle/>
          <a:p>
            <a:pPr>
              <a:defRPr/>
            </a:pPr>
            <a:r>
              <a:rPr lang="en-US" altLang="en-US" dirty="0"/>
              <a:t>Transient program classes</a:t>
            </a:r>
            <a:endParaRPr lang="en-AU" altLang="en-US" dirty="0"/>
          </a:p>
        </p:txBody>
      </p:sp>
      <p:sp>
        <p:nvSpPr>
          <p:cNvPr id="32774" name="Rectangle 3"/>
          <p:cNvSpPr>
            <a:spLocks noGrp="1" noChangeArrowheads="1"/>
          </p:cNvSpPr>
          <p:nvPr>
            <p:ph type="body" idx="1"/>
          </p:nvPr>
        </p:nvSpPr>
        <p:spPr>
          <a:xfrm>
            <a:off x="1371600" y="1066800"/>
            <a:ext cx="7664896" cy="5257800"/>
          </a:xfrm>
        </p:spPr>
        <p:txBody>
          <a:bodyPr/>
          <a:lstStyle/>
          <a:p>
            <a:pPr>
              <a:spcBef>
                <a:spcPts val="600"/>
              </a:spcBef>
            </a:pPr>
            <a:r>
              <a:rPr lang="en-US" altLang="en-US" sz="2400" dirty="0">
                <a:cs typeface="Times New Roman" panose="02020603050405020304" pitchFamily="18" charset="0"/>
              </a:rPr>
              <a:t>Transient program classes</a:t>
            </a:r>
          </a:p>
          <a:p>
            <a:pPr lvl="1">
              <a:spcBef>
                <a:spcPts val="600"/>
              </a:spcBef>
            </a:pPr>
            <a:r>
              <a:rPr lang="en-US" altLang="en-US" sz="2000" b="1" dirty="0">
                <a:cs typeface="Times New Roman" panose="02020603050405020304" pitchFamily="18" charset="0"/>
              </a:rPr>
              <a:t>entity classes</a:t>
            </a:r>
            <a:r>
              <a:rPr lang="en-US" altLang="en-US" sz="2000" dirty="0">
                <a:cs typeface="Times New Roman" panose="02020603050405020304" pitchFamily="18" charset="0"/>
              </a:rPr>
              <a:t> – loaded to memory from persistent storage</a:t>
            </a:r>
          </a:p>
          <a:p>
            <a:pPr lvl="1">
              <a:spcBef>
                <a:spcPts val="600"/>
              </a:spcBef>
            </a:pPr>
            <a:r>
              <a:rPr lang="en-US" altLang="en-US" sz="2000" dirty="0">
                <a:cs typeface="Times New Roman" panose="02020603050405020304" pitchFamily="18" charset="0"/>
              </a:rPr>
              <a:t>classes that define GUI objects (such as forms or webpages) – </a:t>
            </a:r>
            <a:r>
              <a:rPr lang="en-US" altLang="en-US" sz="2000" b="1" dirty="0">
                <a:cs typeface="Times New Roman" panose="02020603050405020304" pitchFamily="18" charset="0"/>
              </a:rPr>
              <a:t>presentation (boundary) classes</a:t>
            </a:r>
            <a:endParaRPr lang="en-US" altLang="en-US" sz="2000" dirty="0">
              <a:cs typeface="Times New Roman" panose="02020603050405020304" pitchFamily="18" charset="0"/>
            </a:endParaRPr>
          </a:p>
          <a:p>
            <a:pPr lvl="1">
              <a:spcBef>
                <a:spcPts val="600"/>
              </a:spcBef>
            </a:pPr>
            <a:r>
              <a:rPr lang="en-US" altLang="en-US" sz="2000" dirty="0">
                <a:cs typeface="Times New Roman" panose="02020603050405020304" pitchFamily="18" charset="0"/>
              </a:rPr>
              <a:t>classes that control the program’s logic – </a:t>
            </a:r>
            <a:r>
              <a:rPr lang="en-US" altLang="en-US" sz="2000" b="1" dirty="0">
                <a:cs typeface="Times New Roman" panose="02020603050405020304" pitchFamily="18" charset="0"/>
              </a:rPr>
              <a:t>control classes</a:t>
            </a:r>
          </a:p>
          <a:p>
            <a:pPr lvl="1">
              <a:spcBef>
                <a:spcPts val="600"/>
              </a:spcBef>
            </a:pPr>
            <a:r>
              <a:rPr lang="en-US" altLang="en-US" sz="2000" dirty="0">
                <a:cs typeface="Times New Roman" panose="02020603050405020304" pitchFamily="18" charset="0"/>
              </a:rPr>
              <a:t>classes responsible for communication with external data sources – </a:t>
            </a:r>
            <a:r>
              <a:rPr lang="en-US" altLang="en-US" sz="2000" b="1" dirty="0">
                <a:cs typeface="Times New Roman" panose="02020603050405020304" pitchFamily="18" charset="0"/>
              </a:rPr>
              <a:t>resource classes</a:t>
            </a:r>
          </a:p>
          <a:p>
            <a:pPr lvl="1">
              <a:spcBef>
                <a:spcPts val="600"/>
              </a:spcBef>
            </a:pPr>
            <a:r>
              <a:rPr lang="en-US" altLang="en-US" sz="2000" dirty="0">
                <a:cs typeface="Times New Roman" panose="02020603050405020304" pitchFamily="18" charset="0"/>
              </a:rPr>
              <a:t>classes responsible for managing entity objects in memory cache and for conducting business transactions – </a:t>
            </a:r>
            <a:r>
              <a:rPr lang="en-US" altLang="en-US" sz="2000" b="1" dirty="0">
                <a:cs typeface="Times New Roman" panose="02020603050405020304" pitchFamily="18" charset="0"/>
              </a:rPr>
              <a:t>mediator classes</a:t>
            </a:r>
          </a:p>
          <a:p>
            <a:pPr>
              <a:spcBef>
                <a:spcPts val="1200"/>
              </a:spcBef>
            </a:pPr>
            <a:r>
              <a:rPr lang="en-US" altLang="en-US" sz="2400" dirty="0">
                <a:cs typeface="Times New Roman" panose="02020603050405020304" pitchFamily="18" charset="0"/>
              </a:rPr>
              <a:t>Classes other than entity classes may or may not be addressed in requirements analysis</a:t>
            </a:r>
          </a:p>
          <a:p>
            <a:pPr lvl="1">
              <a:spcBef>
                <a:spcPts val="600"/>
              </a:spcBef>
            </a:pPr>
            <a:r>
              <a:rPr lang="en-US" altLang="en-US" sz="2000" dirty="0">
                <a:cs typeface="Times New Roman" panose="02020603050405020304" pitchFamily="18" charset="0"/>
              </a:rPr>
              <a:t>many are left to system design</a:t>
            </a:r>
            <a:endParaRPr lang="en-AU" altLang="en-US" sz="2000" dirty="0">
              <a:cs typeface="Times New Roman" panose="02020603050405020304"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28" name="Footer Placeholder 4"/>
          <p:cNvSpPr>
            <a:spLocks noGrp="1"/>
          </p:cNvSpPr>
          <p:nvPr>
            <p:ph type="ftr" sz="quarter" idx="11"/>
          </p:nvPr>
        </p:nvSpPr>
        <p:spPr/>
        <p:txBody>
          <a:bodyPr/>
          <a:lstStyle/>
          <a:p>
            <a:pPr>
              <a:defRPr/>
            </a:pPr>
            <a:r>
              <a:rPr lang="en-AU" altLang="en-US"/>
              <a:t>Chapter 3 (Maciaszek - RASD 3/e)</a:t>
            </a:r>
          </a:p>
        </p:txBody>
      </p:sp>
      <p:sp>
        <p:nvSpPr>
          <p:cNvPr id="29" name="Slide Number Placeholder 5"/>
          <p:cNvSpPr>
            <a:spLocks noGrp="1"/>
          </p:cNvSpPr>
          <p:nvPr>
            <p:ph type="sldNum" sz="quarter" idx="12"/>
          </p:nvPr>
        </p:nvSpPr>
        <p:spPr/>
        <p:txBody>
          <a:bodyPr/>
          <a:lstStyle/>
          <a:p>
            <a:pPr>
              <a:defRPr/>
            </a:pPr>
            <a:fld id="{D440220E-E414-4718-B979-A24FE33CCC66}" type="slidenum">
              <a:rPr lang="en-AU" altLang="en-US"/>
              <a:pPr>
                <a:defRPr/>
              </a:pPr>
              <a:t>126</a:t>
            </a:fld>
            <a:endParaRPr lang="en-AU" altLang="en-US"/>
          </a:p>
        </p:txBody>
      </p:sp>
      <p:sp>
        <p:nvSpPr>
          <p:cNvPr id="782338" name="Rectangle 2"/>
          <p:cNvSpPr>
            <a:spLocks noGrp="1" noChangeArrowheads="1"/>
          </p:cNvSpPr>
          <p:nvPr>
            <p:ph type="title"/>
          </p:nvPr>
        </p:nvSpPr>
        <p:spPr/>
        <p:txBody>
          <a:bodyPr/>
          <a:lstStyle/>
          <a:p>
            <a:pPr>
              <a:defRPr/>
            </a:pPr>
            <a:r>
              <a:rPr lang="en-US" altLang="en-US" sz="3600" dirty="0"/>
              <a:t>Assignment of requirements to entity classes</a:t>
            </a:r>
          </a:p>
        </p:txBody>
      </p:sp>
      <p:graphicFrame>
        <p:nvGraphicFramePr>
          <p:cNvPr id="782365" name="Group 29"/>
          <p:cNvGraphicFramePr>
            <a:graphicFrameLocks noGrp="1"/>
          </p:cNvGraphicFramePr>
          <p:nvPr>
            <p:extLst>
              <p:ext uri="{D42A27DB-BD31-4B8C-83A1-F6EECF244321}">
                <p14:modId xmlns:p14="http://schemas.microsoft.com/office/powerpoint/2010/main" val="3540398774"/>
              </p:ext>
            </p:extLst>
          </p:nvPr>
        </p:nvGraphicFramePr>
        <p:xfrm>
          <a:off x="1511300" y="1268413"/>
          <a:ext cx="7632700" cy="4846638"/>
        </p:xfrm>
        <a:graphic>
          <a:graphicData uri="http://schemas.openxmlformats.org/drawingml/2006/table">
            <a:tbl>
              <a:tblPr/>
              <a:tblGrid>
                <a:gridCol w="598488">
                  <a:extLst>
                    <a:ext uri="{9D8B030D-6E8A-4147-A177-3AD203B41FA5}">
                      <a16:colId xmlns:a16="http://schemas.microsoft.com/office/drawing/2014/main" val="759884278"/>
                    </a:ext>
                  </a:extLst>
                </a:gridCol>
                <a:gridCol w="4938712">
                  <a:extLst>
                    <a:ext uri="{9D8B030D-6E8A-4147-A177-3AD203B41FA5}">
                      <a16:colId xmlns:a16="http://schemas.microsoft.com/office/drawing/2014/main" val="1443722839"/>
                    </a:ext>
                  </a:extLst>
                </a:gridCol>
                <a:gridCol w="2095500">
                  <a:extLst>
                    <a:ext uri="{9D8B030D-6E8A-4147-A177-3AD203B41FA5}">
                      <a16:colId xmlns:a16="http://schemas.microsoft.com/office/drawing/2014/main" val="2031738405"/>
                    </a:ext>
                  </a:extLst>
                </a:gridCol>
              </a:tblGrid>
              <a:tr h="365784">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cap="flat">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Requirement</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Entity class</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a:noFill/>
                    </a:lnL>
                    <a:lnR cap="flat">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2429769041"/>
                  </a:ext>
                </a:extLst>
              </a:tr>
              <a:tr h="1188798">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cap="flat">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Before a video can be rented out, the system confirms customer’s identity and standing by swiping his/her Video Store membership card over a scanner.</a:t>
                      </a:r>
                    </a:p>
                  </a:txBody>
                  <a:tcPr marT="45723" marB="45723" horzOverflow="overflow">
                    <a:lnL>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ea typeface="Times New Roman" panose="02020603050405020304" pitchFamily="18" charset="0"/>
                          <a:cs typeface="Courier" pitchFamily="49" charset="0"/>
                        </a:rPr>
                        <a:t>Video, Customer, MembershipCard</a:t>
                      </a:r>
                    </a:p>
                  </a:txBody>
                  <a:tcPr marT="45723" marB="45723" horzOverflow="overflow">
                    <a:lnL>
                      <a:noFill/>
                    </a:lnL>
                    <a:lnR cap="flat">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4033334171"/>
                  </a:ext>
                </a:extLst>
              </a:tr>
              <a:tr h="1188798">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cap="flat">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video tape or disk can be swiped over the scanner to obtain its description and price (fee) as part of a customer’s enquiry or rental request.</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pitchFamily="49" charset="0"/>
                        </a:rPr>
                        <a:t>VideoTape</a:t>
                      </a:r>
                      <a:r>
                        <a:rPr kumimoji="0" lang="en-US" altLang="en-US" sz="18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pitchFamily="49" charset="0"/>
                        </a:rPr>
                        <a:t>, </a:t>
                      </a:r>
                      <a:r>
                        <a:rPr kumimoji="0" lang="en-US" altLang="en-US" sz="1800" b="0"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pitchFamily="49" charset="0"/>
                        </a:rPr>
                        <a:t>VideoDisk</a:t>
                      </a:r>
                      <a:r>
                        <a:rPr kumimoji="0" lang="en-US" altLang="en-US" sz="18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pitchFamily="49" charset="0"/>
                        </a:rPr>
                        <a:t>, Customer, Rental</a:t>
                      </a:r>
                    </a:p>
                  </a:txBody>
                  <a:tcPr marT="45723" marB="45723" horzOverflow="overflow">
                    <a:lnL>
                      <a:noFill/>
                    </a:lnL>
                    <a:lnR cap="flat">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665175809"/>
                  </a:ext>
                </a:extLst>
              </a:tr>
              <a:tr h="914460">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cap="flat">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Customer must pay the nominal fee before the video can be rented out. The payment may be in cash or by debit/credit card.</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ea typeface="Times New Roman" panose="02020603050405020304" pitchFamily="18" charset="0"/>
                          <a:cs typeface="Courier" pitchFamily="49" charset="0"/>
                        </a:rPr>
                        <a:t>Customer, Video, Rental, Payment </a:t>
                      </a:r>
                    </a:p>
                  </a:txBody>
                  <a:tcPr marT="45723" marB="45723" horzOverflow="overflow">
                    <a:lnL>
                      <a:noFill/>
                    </a:lnL>
                    <a:lnR cap="flat">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483871157"/>
                  </a:ext>
                </a:extLst>
              </a:tr>
              <a:tr h="1188798">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cap="flat">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system verifies all conditions for renting out the video, acknowledges that the transaction can go ahead and prints the receipt for the customer.</a:t>
                      </a:r>
                      <a:endParaRPr kumimoji="0" lang="en-US" altLang="en-US" sz="1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T="45723" marB="45723" horzOverflow="overflow">
                    <a:lnL>
                      <a:noFill/>
                    </a:lnL>
                    <a:lnR>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a:spcBef>
                          <a:spcPct val="20000"/>
                        </a:spcBef>
                        <a:buClr>
                          <a:schemeClr val="accent1"/>
                        </a:buClr>
                        <a:buSzPct val="75000"/>
                        <a:buFont typeface="Monotype Sorts" charset="2"/>
                        <a:defRPr sz="2400">
                          <a:solidFill>
                            <a:schemeClr val="tx1"/>
                          </a:solidFill>
                          <a:latin typeface="Arial" panose="020B0604020202020204" pitchFamily="34" charset="0"/>
                        </a:defRPr>
                      </a:lvl1pPr>
                      <a:lvl2pPr>
                        <a:spcBef>
                          <a:spcPct val="20000"/>
                        </a:spcBef>
                        <a:buClr>
                          <a:schemeClr val="tx2"/>
                        </a:buClr>
                        <a:defRPr sz="2000">
                          <a:solidFill>
                            <a:schemeClr val="tx1"/>
                          </a:solidFill>
                          <a:latin typeface="Arial" panose="020B0604020202020204" pitchFamily="34" charset="0"/>
                        </a:defRPr>
                      </a:lvl2pPr>
                      <a:lvl3pPr>
                        <a:spcBef>
                          <a:spcPct val="20000"/>
                        </a:spcBef>
                        <a:buClr>
                          <a:schemeClr val="tx2"/>
                        </a:buClr>
                        <a:defRPr>
                          <a:solidFill>
                            <a:schemeClr val="tx1"/>
                          </a:solidFill>
                          <a:effectLst>
                            <a:outerShdw blurRad="38100" dist="38100" dir="2700000" algn="tl">
                              <a:srgbClr val="FFFFFF"/>
                            </a:outerShdw>
                          </a:effectLst>
                          <a:latin typeface="Arial" panose="020B0604020202020204" pitchFamily="34" charset="0"/>
                        </a:defRPr>
                      </a:lvl3pPr>
                      <a:lvl4pPr>
                        <a:spcBef>
                          <a:spcPct val="20000"/>
                        </a:spcBef>
                        <a:buClr>
                          <a:schemeClr val="tx2"/>
                        </a:buClr>
                        <a:defRPr sz="1600">
                          <a:solidFill>
                            <a:schemeClr val="tx1"/>
                          </a:solidFill>
                          <a:latin typeface="Arial" panose="020B0604020202020204" pitchFamily="34" charset="0"/>
                        </a:defRPr>
                      </a:lvl4pPr>
                      <a:lvl5pPr>
                        <a:spcBef>
                          <a:spcPct val="20000"/>
                        </a:spcBef>
                        <a:buClr>
                          <a:schemeClr val="tx2"/>
                        </a:buClr>
                        <a:defRPr sz="1400">
                          <a:solidFill>
                            <a:schemeClr val="tx1"/>
                          </a:solidFill>
                          <a:latin typeface="Arial" panose="020B0604020202020204" pitchFamily="34" charset="0"/>
                        </a:defRPr>
                      </a:lvl5pPr>
                      <a:lvl6pPr eaLnBrk="0" fontAlgn="base" hangingPunct="0">
                        <a:spcBef>
                          <a:spcPct val="20000"/>
                        </a:spcBef>
                        <a:spcAft>
                          <a:spcPct val="0"/>
                        </a:spcAft>
                        <a:buClr>
                          <a:schemeClr val="tx2"/>
                        </a:buClr>
                        <a:defRPr sz="1400">
                          <a:solidFill>
                            <a:schemeClr val="tx1"/>
                          </a:solidFill>
                          <a:latin typeface="Arial" panose="020B0604020202020204" pitchFamily="34" charset="0"/>
                        </a:defRPr>
                      </a:lvl6pPr>
                      <a:lvl7pPr eaLnBrk="0" fontAlgn="base" hangingPunct="0">
                        <a:spcBef>
                          <a:spcPct val="20000"/>
                        </a:spcBef>
                        <a:spcAft>
                          <a:spcPct val="0"/>
                        </a:spcAft>
                        <a:buClr>
                          <a:schemeClr val="tx2"/>
                        </a:buClr>
                        <a:defRPr sz="1400">
                          <a:solidFill>
                            <a:schemeClr val="tx1"/>
                          </a:solidFill>
                          <a:latin typeface="Arial" panose="020B0604020202020204" pitchFamily="34" charset="0"/>
                        </a:defRPr>
                      </a:lvl7pPr>
                      <a:lvl8pPr eaLnBrk="0" fontAlgn="base" hangingPunct="0">
                        <a:spcBef>
                          <a:spcPct val="20000"/>
                        </a:spcBef>
                        <a:spcAft>
                          <a:spcPct val="0"/>
                        </a:spcAft>
                        <a:buClr>
                          <a:schemeClr val="tx2"/>
                        </a:buClr>
                        <a:defRPr sz="1400">
                          <a:solidFill>
                            <a:schemeClr val="tx1"/>
                          </a:solidFill>
                          <a:latin typeface="Arial" panose="020B0604020202020204" pitchFamily="34" charset="0"/>
                        </a:defRPr>
                      </a:lvl8pPr>
                      <a:lvl9pPr eaLnBrk="0" fontAlgn="base" hangingPunct="0">
                        <a:spcBef>
                          <a:spcPct val="20000"/>
                        </a:spcBef>
                        <a:spcAft>
                          <a:spcPct val="0"/>
                        </a:spcAft>
                        <a:buClr>
                          <a:schemeClr val="tx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pitchFamily="49" charset="0"/>
                        </a:rPr>
                        <a:t>Rental, Receipt</a:t>
                      </a:r>
                    </a:p>
                  </a:txBody>
                  <a:tcPr marT="45723" marB="45723" horzOverflow="overflow">
                    <a:lnL>
                      <a:noFill/>
                    </a:lnL>
                    <a:lnR cap="flat">
                      <a:noFill/>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2225543962"/>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F1B5E78F-2C1E-4B38-8CBE-CAB0C276066A}" type="slidenum">
              <a:rPr lang="en-AU" altLang="en-US"/>
              <a:pPr>
                <a:defRPr/>
              </a:pPr>
              <a:t>127</a:t>
            </a:fld>
            <a:endParaRPr lang="en-AU" altLang="en-US"/>
          </a:p>
        </p:txBody>
      </p:sp>
      <p:sp>
        <p:nvSpPr>
          <p:cNvPr id="783362" name="Rectangle 2"/>
          <p:cNvSpPr>
            <a:spLocks noGrp="1" noChangeArrowheads="1"/>
          </p:cNvSpPr>
          <p:nvPr>
            <p:ph type="title"/>
          </p:nvPr>
        </p:nvSpPr>
        <p:spPr/>
        <p:txBody>
          <a:bodyPr/>
          <a:lstStyle/>
          <a:p>
            <a:pPr>
              <a:defRPr/>
            </a:pPr>
            <a:r>
              <a:rPr lang="en-US" altLang="en-US"/>
              <a:t>Classes</a:t>
            </a:r>
            <a:endParaRPr lang="en-AU" altLang="en-US"/>
          </a:p>
        </p:txBody>
      </p:sp>
      <p:sp>
        <p:nvSpPr>
          <p:cNvPr id="34822" name="Rectangle 3"/>
          <p:cNvSpPr>
            <a:spLocks noGrp="1" noChangeArrowheads="1"/>
          </p:cNvSpPr>
          <p:nvPr>
            <p:ph type="body" idx="1"/>
          </p:nvPr>
        </p:nvSpPr>
        <p:spPr/>
        <p:txBody>
          <a:bodyPr/>
          <a:lstStyle/>
          <a:p>
            <a:pPr>
              <a:spcBef>
                <a:spcPts val="1200"/>
              </a:spcBef>
            </a:pPr>
            <a:r>
              <a:rPr lang="en-US" altLang="en-US" dirty="0"/>
              <a:t>Is this a class?</a:t>
            </a:r>
          </a:p>
          <a:p>
            <a:pPr lvl="1">
              <a:spcBef>
                <a:spcPts val="1200"/>
              </a:spcBef>
            </a:pPr>
            <a:r>
              <a:rPr lang="en-US" altLang="en-US" dirty="0">
                <a:cs typeface="Times New Roman" panose="02020603050405020304" pitchFamily="18" charset="0"/>
              </a:rPr>
              <a:t>Is it a container for data? </a:t>
            </a:r>
          </a:p>
          <a:p>
            <a:pPr lvl="1">
              <a:spcBef>
                <a:spcPts val="1200"/>
              </a:spcBef>
            </a:pPr>
            <a:r>
              <a:rPr lang="en-US" altLang="en-US" dirty="0">
                <a:cs typeface="Times New Roman" panose="02020603050405020304" pitchFamily="18" charset="0"/>
              </a:rPr>
              <a:t>Does it have separate attributes that will take on different values? </a:t>
            </a:r>
          </a:p>
          <a:p>
            <a:pPr lvl="1">
              <a:spcBef>
                <a:spcPts val="1200"/>
              </a:spcBef>
            </a:pPr>
            <a:r>
              <a:rPr lang="en-US" altLang="en-US" dirty="0">
                <a:cs typeface="Times New Roman" panose="02020603050405020304" pitchFamily="18" charset="0"/>
              </a:rPr>
              <a:t>Would it have many instance objects? </a:t>
            </a:r>
          </a:p>
          <a:p>
            <a:pPr lvl="1">
              <a:spcBef>
                <a:spcPts val="1200"/>
              </a:spcBef>
            </a:pPr>
            <a:r>
              <a:rPr lang="en-US" altLang="en-US" dirty="0">
                <a:cs typeface="Times New Roman" panose="02020603050405020304" pitchFamily="18" charset="0"/>
              </a:rPr>
              <a:t>Is it in the scope of the application domain?</a:t>
            </a:r>
            <a:r>
              <a:rPr lang="en-AU" altLang="en-US" dirty="0"/>
              <a:t>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6" name="Footer Placeholder 4"/>
          <p:cNvSpPr>
            <a:spLocks noGrp="1"/>
          </p:cNvSpPr>
          <p:nvPr>
            <p:ph type="ftr" sz="quarter" idx="11"/>
          </p:nvPr>
        </p:nvSpPr>
        <p:spPr/>
        <p:txBody>
          <a:bodyPr/>
          <a:lstStyle/>
          <a:p>
            <a:pPr>
              <a:defRPr/>
            </a:pPr>
            <a:r>
              <a:rPr lang="en-AU" altLang="en-US"/>
              <a:t>Chapter 3 (Maciaszek - RASD 3/e)</a:t>
            </a:r>
          </a:p>
        </p:txBody>
      </p:sp>
      <p:sp>
        <p:nvSpPr>
          <p:cNvPr id="7" name="Slide Number Placeholder 5"/>
          <p:cNvSpPr>
            <a:spLocks noGrp="1"/>
          </p:cNvSpPr>
          <p:nvPr>
            <p:ph type="sldNum" sz="quarter" idx="12"/>
          </p:nvPr>
        </p:nvSpPr>
        <p:spPr/>
        <p:txBody>
          <a:bodyPr/>
          <a:lstStyle/>
          <a:p>
            <a:pPr>
              <a:defRPr/>
            </a:pPr>
            <a:fld id="{E7401E2A-5A01-4357-8BC5-5A5A6D1B842A}" type="slidenum">
              <a:rPr lang="en-AU" altLang="en-US"/>
              <a:pPr>
                <a:defRPr/>
              </a:pPr>
              <a:t>128</a:t>
            </a:fld>
            <a:endParaRPr lang="en-AU" altLang="en-US"/>
          </a:p>
        </p:txBody>
      </p:sp>
      <p:sp>
        <p:nvSpPr>
          <p:cNvPr id="784386" name="Rectangle 2"/>
          <p:cNvSpPr>
            <a:spLocks noGrp="1" noChangeArrowheads="1"/>
          </p:cNvSpPr>
          <p:nvPr>
            <p:ph type="title"/>
          </p:nvPr>
        </p:nvSpPr>
        <p:spPr/>
        <p:txBody>
          <a:bodyPr/>
          <a:lstStyle/>
          <a:p>
            <a:pPr>
              <a:defRPr/>
            </a:pPr>
            <a:r>
              <a:rPr lang="en-US" altLang="en-US"/>
              <a:t>Classes</a:t>
            </a:r>
            <a:endParaRPr lang="en-AU" altLang="en-US"/>
          </a:p>
        </p:txBody>
      </p:sp>
      <p:sp>
        <p:nvSpPr>
          <p:cNvPr id="35846" name="Rectangle 3"/>
          <p:cNvSpPr>
            <a:spLocks noChangeArrowheads="1"/>
          </p:cNvSpPr>
          <p:nvPr/>
        </p:nvSpPr>
        <p:spPr bwMode="auto">
          <a:xfrm>
            <a:off x="2924175" y="2319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3584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8" y="1989138"/>
            <a:ext cx="9144000" cy="326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6" name="Footer Placeholder 3"/>
          <p:cNvSpPr>
            <a:spLocks noGrp="1"/>
          </p:cNvSpPr>
          <p:nvPr>
            <p:ph type="ftr" sz="quarter" idx="11"/>
          </p:nvPr>
        </p:nvSpPr>
        <p:spPr/>
        <p:txBody>
          <a:bodyPr/>
          <a:lstStyle/>
          <a:p>
            <a:pPr>
              <a:defRPr/>
            </a:pPr>
            <a:r>
              <a:rPr lang="en-AU" altLang="en-US"/>
              <a:t>Chapter 3 (Maciaszek - RASD 3/e)</a:t>
            </a:r>
          </a:p>
        </p:txBody>
      </p:sp>
      <p:sp>
        <p:nvSpPr>
          <p:cNvPr id="7" name="Slide Number Placeholder 4"/>
          <p:cNvSpPr>
            <a:spLocks noGrp="1"/>
          </p:cNvSpPr>
          <p:nvPr>
            <p:ph type="sldNum" sz="quarter" idx="12"/>
          </p:nvPr>
        </p:nvSpPr>
        <p:spPr/>
        <p:txBody>
          <a:bodyPr/>
          <a:lstStyle/>
          <a:p>
            <a:pPr>
              <a:defRPr/>
            </a:pPr>
            <a:fld id="{6C8B373F-C90A-4134-80E6-D1E060E00474}" type="slidenum">
              <a:rPr lang="en-AU" altLang="en-US"/>
              <a:pPr>
                <a:defRPr/>
              </a:pPr>
              <a:t>129</a:t>
            </a:fld>
            <a:endParaRPr lang="en-AU" altLang="en-US"/>
          </a:p>
        </p:txBody>
      </p:sp>
      <p:sp>
        <p:nvSpPr>
          <p:cNvPr id="785410" name="Rectangle 2"/>
          <p:cNvSpPr>
            <a:spLocks noGrp="1" noChangeArrowheads="1"/>
          </p:cNvSpPr>
          <p:nvPr>
            <p:ph type="title"/>
          </p:nvPr>
        </p:nvSpPr>
        <p:spPr/>
        <p:txBody>
          <a:bodyPr/>
          <a:lstStyle/>
          <a:p>
            <a:pPr>
              <a:defRPr/>
            </a:pPr>
            <a:r>
              <a:rPr lang="en-US" altLang="en-US"/>
              <a:t>Attributes</a:t>
            </a:r>
            <a:endParaRPr lang="en-AU" altLang="en-US"/>
          </a:p>
        </p:txBody>
      </p:sp>
      <p:sp>
        <p:nvSpPr>
          <p:cNvPr id="36870" name="Rectangle 3"/>
          <p:cNvSpPr>
            <a:spLocks noChangeArrowheads="1"/>
          </p:cNvSpPr>
          <p:nvPr/>
        </p:nvSpPr>
        <p:spPr bwMode="auto">
          <a:xfrm>
            <a:off x="2238375" y="1095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3687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71725"/>
            <a:ext cx="95059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6C248A6-485B-4019-8C2C-5CF093BE8A78}"/>
              </a:ext>
            </a:extLst>
          </p:cNvPr>
          <p:cNvSpPr>
            <a:spLocks noGrp="1" noChangeArrowheads="1"/>
          </p:cNvSpPr>
          <p:nvPr>
            <p:ph type="title"/>
          </p:nvPr>
        </p:nvSpPr>
        <p:spPr/>
        <p:txBody>
          <a:bodyPr/>
          <a:lstStyle/>
          <a:p>
            <a:r>
              <a:rPr lang="en-US" altLang="en-US" sz="3400">
                <a:ea typeface="ＭＳ Ｐゴシック" panose="020B0600070205080204" pitchFamily="34" charset="-128"/>
              </a:rPr>
              <a:t>Other models used to describe Software System Development</a:t>
            </a:r>
          </a:p>
        </p:txBody>
      </p:sp>
      <p:sp>
        <p:nvSpPr>
          <p:cNvPr id="253955" name="Rectangle 3">
            <a:extLst>
              <a:ext uri="{FF2B5EF4-FFF2-40B4-BE49-F238E27FC236}">
                <a16:creationId xmlns:a16="http://schemas.microsoft.com/office/drawing/2014/main" id="{91B1B7CF-417D-40D9-B897-C0DAF07E1703}"/>
              </a:ext>
            </a:extLst>
          </p:cNvPr>
          <p:cNvSpPr>
            <a:spLocks noGrp="1" noChangeArrowheads="1"/>
          </p:cNvSpPr>
          <p:nvPr>
            <p:ph type="body" idx="1"/>
          </p:nvPr>
        </p:nvSpPr>
        <p:spPr>
          <a:xfrm>
            <a:off x="533400" y="1295400"/>
            <a:ext cx="6781800" cy="4800600"/>
          </a:xfrm>
        </p:spPr>
        <p:txBody>
          <a:bodyPr/>
          <a:lstStyle/>
          <a:p>
            <a:pPr>
              <a:lnSpc>
                <a:spcPct val="95000"/>
              </a:lnSpc>
              <a:spcBef>
                <a:spcPts val="600"/>
              </a:spcBef>
            </a:pPr>
            <a:r>
              <a:rPr lang="en-US" altLang="en-US" dirty="0">
                <a:solidFill>
                  <a:srgbClr val="0006A3"/>
                </a:solidFill>
                <a:ea typeface="ＭＳ Ｐゴシック" panose="020B0600070205080204" pitchFamily="34" charset="-128"/>
              </a:rPr>
              <a:t>Task Model</a:t>
            </a:r>
            <a:endParaRPr lang="en-US" altLang="en-US" dirty="0">
              <a:ea typeface="ＭＳ Ｐゴシック" panose="020B0600070205080204" pitchFamily="34" charset="-128"/>
            </a:endParaRPr>
          </a:p>
          <a:p>
            <a:pPr lvl="1">
              <a:lnSpc>
                <a:spcPct val="95000"/>
              </a:lnSpc>
              <a:spcBef>
                <a:spcPts val="600"/>
              </a:spcBef>
            </a:pPr>
            <a:r>
              <a:rPr lang="en-US" altLang="en-US" dirty="0">
                <a:solidFill>
                  <a:srgbClr val="FC0128"/>
                </a:solidFill>
                <a:ea typeface="ＭＳ Ｐゴシック" panose="020B0600070205080204" pitchFamily="34" charset="-128"/>
              </a:rPr>
              <a:t>PERT Chart:</a:t>
            </a:r>
            <a:r>
              <a:rPr lang="en-US" altLang="en-US" dirty="0">
                <a:ea typeface="ＭＳ Ｐゴシック" panose="020B0600070205080204" pitchFamily="34" charset="-128"/>
              </a:rPr>
              <a:t> What are the dependencies between tasks?</a:t>
            </a:r>
          </a:p>
          <a:p>
            <a:pPr lvl="1">
              <a:lnSpc>
                <a:spcPct val="95000"/>
              </a:lnSpc>
              <a:spcBef>
                <a:spcPts val="600"/>
              </a:spcBef>
            </a:pPr>
            <a:r>
              <a:rPr lang="en-US" altLang="en-US" dirty="0">
                <a:solidFill>
                  <a:srgbClr val="FC0128"/>
                </a:solidFill>
                <a:ea typeface="ＭＳ Ｐゴシック" panose="020B0600070205080204" pitchFamily="34" charset="-128"/>
              </a:rPr>
              <a:t>Schedule:</a:t>
            </a:r>
            <a:r>
              <a:rPr lang="en-US" altLang="en-US" dirty="0">
                <a:ea typeface="ＭＳ Ｐゴシック" panose="020B0600070205080204" pitchFamily="34" charset="-128"/>
              </a:rPr>
              <a:t> How can this be done within the time limit?</a:t>
            </a:r>
          </a:p>
          <a:p>
            <a:pPr lvl="1">
              <a:lnSpc>
                <a:spcPct val="95000"/>
              </a:lnSpc>
              <a:spcBef>
                <a:spcPts val="600"/>
              </a:spcBef>
            </a:pPr>
            <a:r>
              <a:rPr lang="en-US" altLang="en-US" dirty="0">
                <a:solidFill>
                  <a:srgbClr val="FC0128"/>
                </a:solidFill>
                <a:ea typeface="ＭＳ Ｐゴシック" panose="020B0600070205080204" pitchFamily="34" charset="-128"/>
              </a:rPr>
              <a:t>Organization Chart:</a:t>
            </a:r>
            <a:r>
              <a:rPr lang="en-US" altLang="en-US" dirty="0">
                <a:ea typeface="ＭＳ Ｐゴシック" panose="020B0600070205080204" pitchFamily="34" charset="-128"/>
              </a:rPr>
              <a:t> What are the roles in the project?</a:t>
            </a:r>
          </a:p>
          <a:p>
            <a:pPr>
              <a:lnSpc>
                <a:spcPct val="95000"/>
              </a:lnSpc>
              <a:spcBef>
                <a:spcPts val="600"/>
              </a:spcBef>
            </a:pPr>
            <a:r>
              <a:rPr lang="en-US" altLang="en-US" dirty="0">
                <a:solidFill>
                  <a:srgbClr val="0006A3"/>
                </a:solidFill>
                <a:ea typeface="ＭＳ Ｐゴシック" panose="020B0600070205080204" pitchFamily="34" charset="-128"/>
              </a:rPr>
              <a:t>Issues Model</a:t>
            </a:r>
            <a:endParaRPr lang="en-US" altLang="en-US" dirty="0">
              <a:ea typeface="ＭＳ Ｐゴシック" panose="020B0600070205080204" pitchFamily="34" charset="-128"/>
            </a:endParaRPr>
          </a:p>
          <a:p>
            <a:pPr lvl="1">
              <a:lnSpc>
                <a:spcPct val="95000"/>
              </a:lnSpc>
              <a:spcBef>
                <a:spcPts val="600"/>
              </a:spcBef>
            </a:pPr>
            <a:r>
              <a:rPr lang="en-US" altLang="ja-JP" dirty="0">
                <a:latin typeface="ヒラギノ角ゴ Pro W3" charset="-128"/>
                <a:ea typeface="ＭＳ Ｐゴシック" panose="020B0600070205080204" pitchFamily="34" charset="-128"/>
              </a:rPr>
              <a:t>W</a:t>
            </a:r>
            <a:r>
              <a:rPr lang="en-US" altLang="en-US" dirty="0">
                <a:ea typeface="ＭＳ Ｐゴシック" panose="020B0600070205080204" pitchFamily="34" charset="-128"/>
              </a:rPr>
              <a:t>hat are the open and closed issues? </a:t>
            </a:r>
          </a:p>
          <a:p>
            <a:pPr lvl="2">
              <a:lnSpc>
                <a:spcPct val="95000"/>
              </a:lnSpc>
              <a:spcBef>
                <a:spcPts val="600"/>
              </a:spcBef>
            </a:pPr>
            <a:r>
              <a:rPr lang="en-US" altLang="en-US" dirty="0">
                <a:ea typeface="ＭＳ Ｐゴシック" panose="020B0600070205080204" pitchFamily="34" charset="-128"/>
              </a:rPr>
              <a:t>What blocks me from continuing?</a:t>
            </a:r>
          </a:p>
          <a:p>
            <a:pPr lvl="1">
              <a:lnSpc>
                <a:spcPct val="95000"/>
              </a:lnSpc>
              <a:spcBef>
                <a:spcPts val="600"/>
              </a:spcBef>
            </a:pPr>
            <a:r>
              <a:rPr lang="en-US" altLang="en-US" dirty="0">
                <a:ea typeface="ＭＳ Ｐゴシック" panose="020B0600070205080204" pitchFamily="34" charset="-128"/>
              </a:rPr>
              <a:t>What constraints were imposed by the client?</a:t>
            </a:r>
          </a:p>
          <a:p>
            <a:pPr lvl="1">
              <a:lnSpc>
                <a:spcPct val="95000"/>
              </a:lnSpc>
              <a:spcBef>
                <a:spcPts val="600"/>
              </a:spcBef>
            </a:pPr>
            <a:r>
              <a:rPr lang="en-US" altLang="en-US" dirty="0">
                <a:ea typeface="ＭＳ Ｐゴシック" panose="020B0600070205080204" pitchFamily="34" charset="-128"/>
              </a:rPr>
              <a:t>What resolutions were made?</a:t>
            </a:r>
          </a:p>
          <a:p>
            <a:pPr lvl="2">
              <a:lnSpc>
                <a:spcPct val="95000"/>
              </a:lnSpc>
              <a:spcBef>
                <a:spcPts val="600"/>
              </a:spcBef>
            </a:pPr>
            <a:r>
              <a:rPr lang="en-US" altLang="en-US" dirty="0">
                <a:ea typeface="ＭＳ Ｐゴシック" panose="020B0600070205080204" pitchFamily="34" charset="-128"/>
              </a:rPr>
              <a:t>These lead to action items</a:t>
            </a:r>
          </a:p>
        </p:txBody>
      </p:sp>
    </p:spTree>
    <p:extLst>
      <p:ext uri="{BB962C8B-B14F-4D97-AF65-F5344CB8AC3E}">
        <p14:creationId xmlns:p14="http://schemas.microsoft.com/office/powerpoint/2010/main" val="24401175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Effect transition="in" filter="fade">
                                      <p:cBhvr>
                                        <p:cTn id="7" dur="500"/>
                                        <p:tgtEl>
                                          <p:spTgt spid="2539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955">
                                            <p:txEl>
                                              <p:pRg st="1" end="1"/>
                                            </p:txEl>
                                          </p:spTgt>
                                        </p:tgtEl>
                                        <p:attrNameLst>
                                          <p:attrName>style.visibility</p:attrName>
                                        </p:attrNameLst>
                                      </p:cBhvr>
                                      <p:to>
                                        <p:strVal val="visible"/>
                                      </p:to>
                                    </p:set>
                                    <p:animEffect transition="in" filter="fade">
                                      <p:cBhvr>
                                        <p:cTn id="10" dur="500"/>
                                        <p:tgtEl>
                                          <p:spTgt spid="25395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3955">
                                            <p:txEl>
                                              <p:pRg st="2" end="2"/>
                                            </p:txEl>
                                          </p:spTgt>
                                        </p:tgtEl>
                                        <p:attrNameLst>
                                          <p:attrName>style.visibility</p:attrName>
                                        </p:attrNameLst>
                                      </p:cBhvr>
                                      <p:to>
                                        <p:strVal val="visible"/>
                                      </p:to>
                                    </p:set>
                                    <p:animEffect transition="in" filter="fade">
                                      <p:cBhvr>
                                        <p:cTn id="13" dur="500"/>
                                        <p:tgtEl>
                                          <p:spTgt spid="25395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3955">
                                            <p:txEl>
                                              <p:pRg st="3" end="3"/>
                                            </p:txEl>
                                          </p:spTgt>
                                        </p:tgtEl>
                                        <p:attrNameLst>
                                          <p:attrName>style.visibility</p:attrName>
                                        </p:attrNameLst>
                                      </p:cBhvr>
                                      <p:to>
                                        <p:strVal val="visible"/>
                                      </p:to>
                                    </p:set>
                                    <p:animEffect transition="in" filter="fade">
                                      <p:cBhvr>
                                        <p:cTn id="16" dur="500"/>
                                        <p:tgtEl>
                                          <p:spTgt spid="25395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3955">
                                            <p:txEl>
                                              <p:pRg st="4" end="4"/>
                                            </p:txEl>
                                          </p:spTgt>
                                        </p:tgtEl>
                                        <p:attrNameLst>
                                          <p:attrName>style.visibility</p:attrName>
                                        </p:attrNameLst>
                                      </p:cBhvr>
                                      <p:to>
                                        <p:strVal val="visible"/>
                                      </p:to>
                                    </p:set>
                                    <p:animEffect transition="in" filter="fade">
                                      <p:cBhvr>
                                        <p:cTn id="21" dur="500"/>
                                        <p:tgtEl>
                                          <p:spTgt spid="25395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3955">
                                            <p:txEl>
                                              <p:pRg st="5" end="5"/>
                                            </p:txEl>
                                          </p:spTgt>
                                        </p:tgtEl>
                                        <p:attrNameLst>
                                          <p:attrName>style.visibility</p:attrName>
                                        </p:attrNameLst>
                                      </p:cBhvr>
                                      <p:to>
                                        <p:strVal val="visible"/>
                                      </p:to>
                                    </p:set>
                                    <p:animEffect transition="in" filter="fade">
                                      <p:cBhvr>
                                        <p:cTn id="24" dur="500"/>
                                        <p:tgtEl>
                                          <p:spTgt spid="25395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3955">
                                            <p:txEl>
                                              <p:pRg st="6" end="6"/>
                                            </p:txEl>
                                          </p:spTgt>
                                        </p:tgtEl>
                                        <p:attrNameLst>
                                          <p:attrName>style.visibility</p:attrName>
                                        </p:attrNameLst>
                                      </p:cBhvr>
                                      <p:to>
                                        <p:strVal val="visible"/>
                                      </p:to>
                                    </p:set>
                                    <p:animEffect transition="in" filter="fade">
                                      <p:cBhvr>
                                        <p:cTn id="27" dur="500"/>
                                        <p:tgtEl>
                                          <p:spTgt spid="25395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3955">
                                            <p:txEl>
                                              <p:pRg st="7" end="7"/>
                                            </p:txEl>
                                          </p:spTgt>
                                        </p:tgtEl>
                                        <p:attrNameLst>
                                          <p:attrName>style.visibility</p:attrName>
                                        </p:attrNameLst>
                                      </p:cBhvr>
                                      <p:to>
                                        <p:strVal val="visible"/>
                                      </p:to>
                                    </p:set>
                                    <p:animEffect transition="in" filter="fade">
                                      <p:cBhvr>
                                        <p:cTn id="30" dur="500"/>
                                        <p:tgtEl>
                                          <p:spTgt spid="253955">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3955">
                                            <p:txEl>
                                              <p:pRg st="8" end="8"/>
                                            </p:txEl>
                                          </p:spTgt>
                                        </p:tgtEl>
                                        <p:attrNameLst>
                                          <p:attrName>style.visibility</p:attrName>
                                        </p:attrNameLst>
                                      </p:cBhvr>
                                      <p:to>
                                        <p:strVal val="visible"/>
                                      </p:to>
                                    </p:set>
                                    <p:animEffect transition="in" filter="fade">
                                      <p:cBhvr>
                                        <p:cTn id="33" dur="500"/>
                                        <p:tgtEl>
                                          <p:spTgt spid="253955">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3955">
                                            <p:txEl>
                                              <p:pRg st="9" end="9"/>
                                            </p:txEl>
                                          </p:spTgt>
                                        </p:tgtEl>
                                        <p:attrNameLst>
                                          <p:attrName>style.visibility</p:attrName>
                                        </p:attrNameLst>
                                      </p:cBhvr>
                                      <p:to>
                                        <p:strVal val="visible"/>
                                      </p:to>
                                    </p:set>
                                    <p:animEffect transition="in" filter="fade">
                                      <p:cBhvr>
                                        <p:cTn id="36" dur="500"/>
                                        <p:tgtEl>
                                          <p:spTgt spid="2539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7" name="Footer Placeholder 3"/>
          <p:cNvSpPr>
            <a:spLocks noGrp="1"/>
          </p:cNvSpPr>
          <p:nvPr>
            <p:ph type="ftr" sz="quarter" idx="11"/>
          </p:nvPr>
        </p:nvSpPr>
        <p:spPr/>
        <p:txBody>
          <a:bodyPr/>
          <a:lstStyle/>
          <a:p>
            <a:pPr>
              <a:defRPr/>
            </a:pPr>
            <a:r>
              <a:rPr lang="en-AU" altLang="en-US"/>
              <a:t>Chapter 3 (Maciaszek - RASD 3/e)</a:t>
            </a:r>
          </a:p>
        </p:txBody>
      </p:sp>
      <p:sp>
        <p:nvSpPr>
          <p:cNvPr id="8" name="Slide Number Placeholder 4"/>
          <p:cNvSpPr>
            <a:spLocks noGrp="1"/>
          </p:cNvSpPr>
          <p:nvPr>
            <p:ph type="sldNum" sz="quarter" idx="12"/>
          </p:nvPr>
        </p:nvSpPr>
        <p:spPr/>
        <p:txBody>
          <a:bodyPr/>
          <a:lstStyle/>
          <a:p>
            <a:pPr>
              <a:defRPr/>
            </a:pPr>
            <a:fld id="{68FF0654-0FC4-4DC5-BE4F-3D8FAF592E64}" type="slidenum">
              <a:rPr lang="en-AU" altLang="en-US"/>
              <a:pPr>
                <a:defRPr/>
              </a:pPr>
              <a:t>130</a:t>
            </a:fld>
            <a:endParaRPr lang="en-AU" altLang="en-US"/>
          </a:p>
        </p:txBody>
      </p:sp>
      <p:sp>
        <p:nvSpPr>
          <p:cNvPr id="786434" name="Rectangle 2"/>
          <p:cNvSpPr>
            <a:spLocks noGrp="1" noChangeArrowheads="1"/>
          </p:cNvSpPr>
          <p:nvPr>
            <p:ph type="title"/>
          </p:nvPr>
        </p:nvSpPr>
        <p:spPr/>
        <p:txBody>
          <a:bodyPr/>
          <a:lstStyle/>
          <a:p>
            <a:pPr>
              <a:defRPr/>
            </a:pPr>
            <a:r>
              <a:rPr lang="en-US" altLang="en-US"/>
              <a:t>Associations</a:t>
            </a:r>
            <a:endParaRPr lang="en-AU" altLang="en-US"/>
          </a:p>
        </p:txBody>
      </p:sp>
      <p:sp>
        <p:nvSpPr>
          <p:cNvPr id="37894" name="Rectangle 3"/>
          <p:cNvSpPr>
            <a:spLocks noChangeArrowheads="1"/>
          </p:cNvSpPr>
          <p:nvPr/>
        </p:nvSpPr>
        <p:spPr bwMode="auto">
          <a:xfrm>
            <a:off x="2162175" y="1752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3789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84313"/>
            <a:ext cx="9324975" cy="450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6" name="Text Box 5"/>
          <p:cNvSpPr txBox="1">
            <a:spLocks noChangeArrowheads="1"/>
          </p:cNvSpPr>
          <p:nvPr/>
        </p:nvSpPr>
        <p:spPr bwMode="auto">
          <a:xfrm>
            <a:off x="4284663" y="2106613"/>
            <a:ext cx="40591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2000" dirty="0">
                <a:latin typeface="+mn-lt"/>
              </a:rPr>
              <a:t>Is there a need for an association </a:t>
            </a:r>
          </a:p>
          <a:p>
            <a:r>
              <a:rPr lang="en-US" altLang="en-US" sz="2000" dirty="0">
                <a:latin typeface="+mn-lt"/>
              </a:rPr>
              <a:t>between Customer and Payment?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6" name="Footer Placeholder 3"/>
          <p:cNvSpPr>
            <a:spLocks noGrp="1"/>
          </p:cNvSpPr>
          <p:nvPr>
            <p:ph type="ftr" sz="quarter" idx="11"/>
          </p:nvPr>
        </p:nvSpPr>
        <p:spPr/>
        <p:txBody>
          <a:bodyPr/>
          <a:lstStyle/>
          <a:p>
            <a:pPr>
              <a:defRPr/>
            </a:pPr>
            <a:r>
              <a:rPr lang="en-AU" altLang="en-US"/>
              <a:t>Chapter 3 (Maciaszek - RASD 3/e)</a:t>
            </a:r>
          </a:p>
        </p:txBody>
      </p:sp>
      <p:sp>
        <p:nvSpPr>
          <p:cNvPr id="7" name="Slide Number Placeholder 4"/>
          <p:cNvSpPr>
            <a:spLocks noGrp="1"/>
          </p:cNvSpPr>
          <p:nvPr>
            <p:ph type="sldNum" sz="quarter" idx="12"/>
          </p:nvPr>
        </p:nvSpPr>
        <p:spPr/>
        <p:txBody>
          <a:bodyPr/>
          <a:lstStyle/>
          <a:p>
            <a:pPr>
              <a:defRPr/>
            </a:pPr>
            <a:fld id="{DC90E364-0B7E-4306-84BF-C29D6A568ADB}" type="slidenum">
              <a:rPr lang="en-AU" altLang="en-US"/>
              <a:pPr>
                <a:defRPr/>
              </a:pPr>
              <a:t>131</a:t>
            </a:fld>
            <a:endParaRPr lang="en-AU" altLang="en-US"/>
          </a:p>
        </p:txBody>
      </p:sp>
      <p:sp>
        <p:nvSpPr>
          <p:cNvPr id="787458" name="Rectangle 2"/>
          <p:cNvSpPr>
            <a:spLocks noGrp="1" noChangeArrowheads="1"/>
          </p:cNvSpPr>
          <p:nvPr>
            <p:ph type="title"/>
          </p:nvPr>
        </p:nvSpPr>
        <p:spPr/>
        <p:txBody>
          <a:bodyPr/>
          <a:lstStyle/>
          <a:p>
            <a:pPr>
              <a:defRPr/>
            </a:pPr>
            <a:r>
              <a:rPr lang="en-US" altLang="en-US"/>
              <a:t>Aggregations</a:t>
            </a:r>
            <a:endParaRPr lang="en-AU" altLang="en-US"/>
          </a:p>
        </p:txBody>
      </p:sp>
      <p:sp>
        <p:nvSpPr>
          <p:cNvPr id="38918" name="Rectangle 3"/>
          <p:cNvSpPr>
            <a:spLocks noChangeArrowheads="1"/>
          </p:cNvSpPr>
          <p:nvPr/>
        </p:nvSpPr>
        <p:spPr bwMode="auto">
          <a:xfrm>
            <a:off x="2190750" y="1838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3891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2708275"/>
            <a:ext cx="9075738" cy="182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6" name="Footer Placeholder 3"/>
          <p:cNvSpPr>
            <a:spLocks noGrp="1"/>
          </p:cNvSpPr>
          <p:nvPr>
            <p:ph type="ftr" sz="quarter" idx="11"/>
          </p:nvPr>
        </p:nvSpPr>
        <p:spPr/>
        <p:txBody>
          <a:bodyPr/>
          <a:lstStyle/>
          <a:p>
            <a:pPr>
              <a:defRPr/>
            </a:pPr>
            <a:r>
              <a:rPr lang="en-AU" altLang="en-US"/>
              <a:t>Chapter 3 (Maciaszek - RASD 3/e)</a:t>
            </a:r>
          </a:p>
        </p:txBody>
      </p:sp>
      <p:sp>
        <p:nvSpPr>
          <p:cNvPr id="7" name="Slide Number Placeholder 4"/>
          <p:cNvSpPr>
            <a:spLocks noGrp="1"/>
          </p:cNvSpPr>
          <p:nvPr>
            <p:ph type="sldNum" sz="quarter" idx="12"/>
          </p:nvPr>
        </p:nvSpPr>
        <p:spPr/>
        <p:txBody>
          <a:bodyPr/>
          <a:lstStyle/>
          <a:p>
            <a:pPr>
              <a:defRPr/>
            </a:pPr>
            <a:fld id="{49FB057B-51F3-45AF-AA1A-D000F7ED9180}" type="slidenum">
              <a:rPr lang="en-AU" altLang="en-US"/>
              <a:pPr>
                <a:defRPr/>
              </a:pPr>
              <a:t>132</a:t>
            </a:fld>
            <a:endParaRPr lang="en-AU" altLang="en-US"/>
          </a:p>
        </p:txBody>
      </p:sp>
      <p:sp>
        <p:nvSpPr>
          <p:cNvPr id="788482" name="Rectangle 2"/>
          <p:cNvSpPr>
            <a:spLocks noGrp="1" noChangeArrowheads="1"/>
          </p:cNvSpPr>
          <p:nvPr>
            <p:ph type="title"/>
          </p:nvPr>
        </p:nvSpPr>
        <p:spPr/>
        <p:txBody>
          <a:bodyPr/>
          <a:lstStyle/>
          <a:p>
            <a:pPr>
              <a:defRPr/>
            </a:pPr>
            <a:r>
              <a:rPr lang="en-US" altLang="en-US"/>
              <a:t>Generalizations</a:t>
            </a:r>
            <a:endParaRPr lang="en-AU" altLang="en-US"/>
          </a:p>
        </p:txBody>
      </p:sp>
      <p:sp>
        <p:nvSpPr>
          <p:cNvPr id="39942" name="Rectangle 3"/>
          <p:cNvSpPr>
            <a:spLocks noChangeArrowheads="1"/>
          </p:cNvSpPr>
          <p:nvPr/>
        </p:nvSpPr>
        <p:spPr bwMode="auto">
          <a:xfrm>
            <a:off x="238125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3994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8" y="1250950"/>
            <a:ext cx="9324975"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6" name="Footer Placeholder 3"/>
          <p:cNvSpPr>
            <a:spLocks noGrp="1"/>
          </p:cNvSpPr>
          <p:nvPr>
            <p:ph type="ftr" sz="quarter" idx="11"/>
          </p:nvPr>
        </p:nvSpPr>
        <p:spPr/>
        <p:txBody>
          <a:bodyPr/>
          <a:lstStyle/>
          <a:p>
            <a:pPr>
              <a:defRPr/>
            </a:pPr>
            <a:r>
              <a:rPr lang="en-AU" altLang="en-US"/>
              <a:t>Chapter 3 (Maciaszek - RASD 3/e)</a:t>
            </a:r>
          </a:p>
        </p:txBody>
      </p:sp>
      <p:sp>
        <p:nvSpPr>
          <p:cNvPr id="7" name="Slide Number Placeholder 4"/>
          <p:cNvSpPr>
            <a:spLocks noGrp="1"/>
          </p:cNvSpPr>
          <p:nvPr>
            <p:ph type="sldNum" sz="quarter" idx="12"/>
          </p:nvPr>
        </p:nvSpPr>
        <p:spPr/>
        <p:txBody>
          <a:bodyPr/>
          <a:lstStyle/>
          <a:p>
            <a:pPr>
              <a:defRPr/>
            </a:pPr>
            <a:fld id="{58EF37A3-1B87-422C-B172-5083333B5EA1}" type="slidenum">
              <a:rPr lang="en-AU" altLang="en-US"/>
              <a:pPr>
                <a:defRPr/>
              </a:pPr>
              <a:t>133</a:t>
            </a:fld>
            <a:endParaRPr lang="en-AU" altLang="en-US"/>
          </a:p>
        </p:txBody>
      </p:sp>
      <p:sp>
        <p:nvSpPr>
          <p:cNvPr id="789506" name="Rectangle 2"/>
          <p:cNvSpPr>
            <a:spLocks noGrp="1" noChangeArrowheads="1"/>
          </p:cNvSpPr>
          <p:nvPr>
            <p:ph type="title"/>
          </p:nvPr>
        </p:nvSpPr>
        <p:spPr/>
        <p:txBody>
          <a:bodyPr/>
          <a:lstStyle/>
          <a:p>
            <a:pPr>
              <a:defRPr/>
            </a:pPr>
            <a:r>
              <a:rPr lang="en-US" altLang="en-US" dirty="0"/>
              <a:t>Class diagram – excerpt</a:t>
            </a:r>
            <a:endParaRPr lang="en-AU" altLang="en-US" dirty="0"/>
          </a:p>
        </p:txBody>
      </p:sp>
      <p:sp>
        <p:nvSpPr>
          <p:cNvPr id="40966" name="Rectangle 3"/>
          <p:cNvSpPr>
            <a:spLocks noChangeArrowheads="1"/>
          </p:cNvSpPr>
          <p:nvPr/>
        </p:nvSpPr>
        <p:spPr bwMode="auto">
          <a:xfrm>
            <a:off x="2095500" y="847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4096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50" y="1700213"/>
            <a:ext cx="8243888" cy="391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1A5BA870-7C27-4E99-9FE9-652ED237233C}" type="slidenum">
              <a:rPr lang="en-AU" altLang="en-US"/>
              <a:pPr>
                <a:defRPr/>
              </a:pPr>
              <a:t>134</a:t>
            </a:fld>
            <a:endParaRPr lang="en-AU" altLang="en-US"/>
          </a:p>
        </p:txBody>
      </p:sp>
      <p:sp>
        <p:nvSpPr>
          <p:cNvPr id="821250" name="Rectangle 2"/>
          <p:cNvSpPr>
            <a:spLocks noGrp="1" noChangeArrowheads="1"/>
          </p:cNvSpPr>
          <p:nvPr>
            <p:ph type="title"/>
          </p:nvPr>
        </p:nvSpPr>
        <p:spPr/>
        <p:txBody>
          <a:bodyPr/>
          <a:lstStyle/>
          <a:p>
            <a:pPr>
              <a:defRPr/>
            </a:pPr>
            <a:r>
              <a:rPr lang="en-US" altLang="en-US"/>
              <a:t>Review Quiz 3.3</a:t>
            </a:r>
          </a:p>
        </p:txBody>
      </p:sp>
      <p:sp>
        <p:nvSpPr>
          <p:cNvPr id="41990" name="Rectangle 3"/>
          <p:cNvSpPr>
            <a:spLocks noGrp="1" noChangeArrowheads="1"/>
          </p:cNvSpPr>
          <p:nvPr>
            <p:ph type="body" idx="1"/>
          </p:nvPr>
        </p:nvSpPr>
        <p:spPr/>
        <p:txBody>
          <a:bodyPr/>
          <a:lstStyle/>
          <a:p>
            <a:pPr marL="533400" indent="-533400">
              <a:spcBef>
                <a:spcPts val="1800"/>
              </a:spcBef>
              <a:buClr>
                <a:srgbClr val="0000CC"/>
              </a:buClr>
              <a:buFont typeface="Monotype Sorts" charset="2"/>
              <a:buAutoNum type="arabicPeriod"/>
            </a:pPr>
            <a:r>
              <a:rPr lang="en-US" altLang="en-US" dirty="0"/>
              <a:t>Are the notions of an entity class and a business object synonymous?</a:t>
            </a:r>
          </a:p>
          <a:p>
            <a:pPr marL="533400" indent="-533400">
              <a:spcBef>
                <a:spcPts val="1800"/>
              </a:spcBef>
              <a:buClr>
                <a:srgbClr val="0000CC"/>
              </a:buClr>
              <a:buFont typeface="Monotype Sorts" charset="2"/>
              <a:buAutoNum type="arabicPeriod"/>
            </a:pPr>
            <a:r>
              <a:rPr lang="en-US" altLang="en-US" dirty="0"/>
              <a:t>Does the concept of multiplicity apply to aggregation?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p:txBody>
          <a:bodyPr/>
          <a:lstStyle/>
          <a:p>
            <a:pPr algn="ctr"/>
            <a:r>
              <a:rPr lang="en-US" altLang="en-US"/>
              <a:t>4. The interaction view</a:t>
            </a:r>
          </a:p>
        </p:txBody>
      </p:sp>
      <p:sp>
        <p:nvSpPr>
          <p:cNvPr id="44035" name="Rectangle 3"/>
          <p:cNvSpPr>
            <a:spLocks noGrp="1" noChangeArrowheads="1"/>
          </p:cNvSpPr>
          <p:nvPr>
            <p:ph type="subTitle" idx="1"/>
          </p:nvPr>
        </p:nvSpPr>
        <p:spPr/>
        <p:txBody>
          <a:bodyPr/>
          <a:lstStyle/>
          <a:p>
            <a:pPr>
              <a:lnSpc>
                <a:spcPct val="90000"/>
              </a:lnSpc>
              <a:buFont typeface="Monotype Sorts" charset="2"/>
              <a:buChar char="n"/>
            </a:pPr>
            <a:r>
              <a:rPr lang="en-US" altLang="en-US" sz="2000"/>
              <a:t>  captures the interactions between objects, which need to communicate in order to execute a use case or part of it</a:t>
            </a:r>
          </a:p>
          <a:p>
            <a:pPr>
              <a:lnSpc>
                <a:spcPct val="90000"/>
              </a:lnSpc>
              <a:buFont typeface="Monotype Sorts" charset="2"/>
              <a:buChar char="n"/>
            </a:pPr>
            <a:r>
              <a:rPr lang="en-US" altLang="en-US" sz="2000"/>
              <a:t> used in more advanced stages of requirements analysis, when a basic class model is known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D778C2E2-41B9-4D31-96E4-9756B97BC27D}" type="slidenum">
              <a:rPr lang="en-AU" altLang="en-US"/>
              <a:pPr>
                <a:defRPr/>
              </a:pPr>
              <a:t>136</a:t>
            </a:fld>
            <a:endParaRPr lang="en-AU" altLang="en-US"/>
          </a:p>
        </p:txBody>
      </p:sp>
      <p:sp>
        <p:nvSpPr>
          <p:cNvPr id="790530" name="Rectangle 2"/>
          <p:cNvSpPr>
            <a:spLocks noGrp="1" noChangeArrowheads="1"/>
          </p:cNvSpPr>
          <p:nvPr>
            <p:ph type="title"/>
          </p:nvPr>
        </p:nvSpPr>
        <p:spPr/>
        <p:txBody>
          <a:bodyPr/>
          <a:lstStyle/>
          <a:p>
            <a:pPr>
              <a:defRPr/>
            </a:pPr>
            <a:r>
              <a:rPr lang="en-US" altLang="en-US"/>
              <a:t>Interaction modeling</a:t>
            </a:r>
            <a:endParaRPr lang="en-AU" altLang="en-US"/>
          </a:p>
        </p:txBody>
      </p:sp>
      <p:sp>
        <p:nvSpPr>
          <p:cNvPr id="45062" name="Rectangle 3"/>
          <p:cNvSpPr>
            <a:spLocks noGrp="1" noChangeArrowheads="1"/>
          </p:cNvSpPr>
          <p:nvPr>
            <p:ph type="body" idx="1"/>
          </p:nvPr>
        </p:nvSpPr>
        <p:spPr/>
        <p:txBody>
          <a:bodyPr/>
          <a:lstStyle/>
          <a:p>
            <a:pPr>
              <a:spcBef>
                <a:spcPts val="1200"/>
              </a:spcBef>
            </a:pPr>
            <a:r>
              <a:rPr lang="en-US" altLang="en-US" sz="2400" dirty="0">
                <a:cs typeface="Times New Roman" panose="02020603050405020304" pitchFamily="18" charset="0"/>
              </a:rPr>
              <a:t>Captures interactions between objects needed to execute a use case or part of it</a:t>
            </a:r>
          </a:p>
          <a:p>
            <a:pPr>
              <a:spcBef>
                <a:spcPts val="1200"/>
              </a:spcBef>
            </a:pPr>
            <a:r>
              <a:rPr lang="en-US" altLang="en-US" sz="2400" dirty="0">
                <a:cs typeface="Times New Roman" panose="02020603050405020304" pitchFamily="18" charset="0"/>
              </a:rPr>
              <a:t>Shows the sequencing of events (messages) between collaborating objects</a:t>
            </a:r>
          </a:p>
          <a:p>
            <a:pPr>
              <a:spcBef>
                <a:spcPts val="1200"/>
              </a:spcBef>
            </a:pPr>
            <a:r>
              <a:rPr lang="en-US" altLang="en-US" sz="2400" dirty="0">
                <a:cs typeface="Times New Roman" panose="02020603050405020304" pitchFamily="18" charset="0"/>
              </a:rPr>
              <a:t>Used in more advanced stages of requirements analysis</a:t>
            </a:r>
          </a:p>
          <a:p>
            <a:pPr lvl="1">
              <a:spcBef>
                <a:spcPts val="600"/>
              </a:spcBef>
            </a:pPr>
            <a:r>
              <a:rPr lang="en-US" altLang="en-US" sz="2000" dirty="0">
                <a:cs typeface="Times New Roman" panose="02020603050405020304" pitchFamily="18" charset="0"/>
              </a:rPr>
              <a:t>basic class model is required</a:t>
            </a:r>
          </a:p>
          <a:p>
            <a:pPr lvl="2">
              <a:spcBef>
                <a:spcPts val="600"/>
              </a:spcBef>
            </a:pPr>
            <a:r>
              <a:rPr lang="en-US" altLang="en-US" sz="1600" dirty="0">
                <a:cs typeface="Times New Roman" panose="02020603050405020304" pitchFamily="18" charset="0"/>
              </a:rPr>
              <a:t>references to objects are backed by the class model</a:t>
            </a:r>
          </a:p>
          <a:p>
            <a:pPr lvl="1">
              <a:spcBef>
                <a:spcPts val="600"/>
              </a:spcBef>
            </a:pPr>
            <a:r>
              <a:rPr lang="en-US" altLang="en-US" sz="2000" dirty="0">
                <a:cs typeface="Times New Roman" panose="02020603050405020304" pitchFamily="18" charset="0"/>
              </a:rPr>
              <a:t>very useful design tool</a:t>
            </a:r>
          </a:p>
          <a:p>
            <a:pPr>
              <a:spcBef>
                <a:spcPts val="1200"/>
              </a:spcBef>
            </a:pPr>
            <a:r>
              <a:rPr lang="en-US" altLang="en-US" sz="2400" dirty="0">
                <a:cs typeface="Times New Roman" panose="02020603050405020304" pitchFamily="18" charset="0"/>
              </a:rPr>
              <a:t>Two kinds of interaction diagrams</a:t>
            </a:r>
          </a:p>
          <a:p>
            <a:pPr lvl="1">
              <a:spcBef>
                <a:spcPts val="600"/>
              </a:spcBef>
            </a:pPr>
            <a:r>
              <a:rPr lang="en-US" altLang="en-US" sz="2000" b="1" dirty="0">
                <a:cs typeface="Times New Roman" panose="02020603050405020304" pitchFamily="18" charset="0"/>
              </a:rPr>
              <a:t>Sequence diagram</a:t>
            </a:r>
            <a:r>
              <a:rPr lang="en-US" altLang="en-US" sz="2000" dirty="0">
                <a:cs typeface="Times New Roman" panose="02020603050405020304" pitchFamily="18" charset="0"/>
              </a:rPr>
              <a:t> – concentrates on time sequences </a:t>
            </a:r>
          </a:p>
          <a:p>
            <a:pPr lvl="1">
              <a:spcBef>
                <a:spcPts val="600"/>
              </a:spcBef>
            </a:pPr>
            <a:r>
              <a:rPr lang="en-US" altLang="en-US" sz="2000" b="1" dirty="0">
                <a:cs typeface="Times New Roman" panose="02020603050405020304" pitchFamily="18" charset="0"/>
              </a:rPr>
              <a:t>Communication diagram</a:t>
            </a:r>
            <a:r>
              <a:rPr lang="en-US" altLang="en-US" sz="2000" dirty="0">
                <a:cs typeface="Times New Roman" panose="02020603050405020304" pitchFamily="18" charset="0"/>
              </a:rPr>
              <a:t> – emphasizes object relationships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05C6B448-D1A3-4AC3-B725-E20575101603}" type="slidenum">
              <a:rPr lang="en-AU" altLang="en-US"/>
              <a:pPr>
                <a:defRPr/>
              </a:pPr>
              <a:t>137</a:t>
            </a:fld>
            <a:endParaRPr lang="en-AU" altLang="en-US"/>
          </a:p>
        </p:txBody>
      </p:sp>
      <p:sp>
        <p:nvSpPr>
          <p:cNvPr id="791554" name="Rectangle 2"/>
          <p:cNvSpPr>
            <a:spLocks noGrp="1" noChangeArrowheads="1"/>
          </p:cNvSpPr>
          <p:nvPr>
            <p:ph type="title"/>
          </p:nvPr>
        </p:nvSpPr>
        <p:spPr/>
        <p:txBody>
          <a:bodyPr/>
          <a:lstStyle/>
          <a:p>
            <a:pPr>
              <a:defRPr/>
            </a:pPr>
            <a:r>
              <a:rPr lang="en-US" altLang="en-US"/>
              <a:t>Interactions</a:t>
            </a:r>
            <a:endParaRPr lang="en-AU" altLang="en-US"/>
          </a:p>
        </p:txBody>
      </p:sp>
      <p:sp>
        <p:nvSpPr>
          <p:cNvPr id="46086" name="Rectangle 3"/>
          <p:cNvSpPr>
            <a:spLocks noGrp="1" noChangeArrowheads="1"/>
          </p:cNvSpPr>
          <p:nvPr>
            <p:ph type="body" idx="1"/>
          </p:nvPr>
        </p:nvSpPr>
        <p:spPr>
          <a:xfrm>
            <a:off x="1371600" y="990600"/>
            <a:ext cx="7543800" cy="5257800"/>
          </a:xfrm>
        </p:spPr>
        <p:txBody>
          <a:bodyPr/>
          <a:lstStyle/>
          <a:p>
            <a:r>
              <a:rPr lang="en-US" altLang="en-US" sz="2400" b="1" dirty="0">
                <a:cs typeface="Times New Roman" panose="02020603050405020304" pitchFamily="18" charset="0"/>
              </a:rPr>
              <a:t>Interaction</a:t>
            </a:r>
            <a:r>
              <a:rPr lang="en-US" altLang="en-US" sz="2400" dirty="0">
                <a:cs typeface="Times New Roman" panose="02020603050405020304" pitchFamily="18" charset="0"/>
              </a:rPr>
              <a:t> – set of events (messages) in some behavior that are exchanged between roles (objects) across links </a:t>
            </a:r>
          </a:p>
          <a:p>
            <a:pPr>
              <a:spcBef>
                <a:spcPts val="1200"/>
              </a:spcBef>
            </a:pPr>
            <a:r>
              <a:rPr lang="en-US" altLang="en-US" sz="2400" dirty="0">
                <a:cs typeface="Times New Roman" panose="02020603050405020304" pitchFamily="18" charset="0"/>
              </a:rPr>
              <a:t>Sequence Diagram </a:t>
            </a:r>
          </a:p>
          <a:p>
            <a:pPr lvl="1"/>
            <a:r>
              <a:rPr lang="en-US" altLang="en-US" sz="2000" dirty="0">
                <a:cs typeface="Times New Roman" panose="02020603050405020304" pitchFamily="18" charset="0"/>
              </a:rPr>
              <a:t>Roles – horizontal dimension </a:t>
            </a:r>
          </a:p>
          <a:p>
            <a:pPr lvl="1"/>
            <a:r>
              <a:rPr lang="en-US" altLang="en-US" sz="2000" dirty="0">
                <a:cs typeface="Times New Roman" panose="02020603050405020304" pitchFamily="18" charset="0"/>
              </a:rPr>
              <a:t>Message sequence – top to bottom on vertical dimension </a:t>
            </a:r>
          </a:p>
          <a:p>
            <a:pPr lvl="1"/>
            <a:r>
              <a:rPr lang="en-US" altLang="en-US" sz="2000" dirty="0">
                <a:cs typeface="Times New Roman" panose="02020603050405020304" pitchFamily="18" charset="0"/>
              </a:rPr>
              <a:t>Each vertical line –object’s </a:t>
            </a:r>
            <a:r>
              <a:rPr lang="en-US" altLang="en-US" sz="2000" b="1" dirty="0">
                <a:cs typeface="Times New Roman" panose="02020603050405020304" pitchFamily="18" charset="0"/>
              </a:rPr>
              <a:t>lifeline</a:t>
            </a:r>
          </a:p>
          <a:p>
            <a:pPr lvl="1"/>
            <a:r>
              <a:rPr lang="en-US" altLang="en-US" sz="2000" b="1" dirty="0">
                <a:cs typeface="Times New Roman" panose="02020603050405020304" pitchFamily="18" charset="0"/>
              </a:rPr>
              <a:t>Activation </a:t>
            </a:r>
            <a:r>
              <a:rPr lang="en-US" altLang="en-US" sz="2000" dirty="0">
                <a:cs typeface="Times New Roman" panose="02020603050405020304" pitchFamily="18" charset="0"/>
              </a:rPr>
              <a:t>– a method invoked on a lifeline</a:t>
            </a:r>
          </a:p>
          <a:p>
            <a:pPr lvl="1"/>
            <a:r>
              <a:rPr lang="en-US" altLang="en-US" sz="2000" dirty="0">
                <a:cs typeface="Times New Roman" panose="02020603050405020304" pitchFamily="18" charset="0"/>
              </a:rPr>
              <a:t>Arrow – </a:t>
            </a:r>
            <a:r>
              <a:rPr lang="en-US" altLang="en-US" sz="2000" b="1" dirty="0">
                <a:cs typeface="Times New Roman" panose="02020603050405020304" pitchFamily="18" charset="0"/>
              </a:rPr>
              <a:t>message</a:t>
            </a:r>
            <a:r>
              <a:rPr lang="en-US" altLang="en-US" sz="2000" dirty="0">
                <a:cs typeface="Times New Roman" panose="02020603050405020304" pitchFamily="18" charset="0"/>
              </a:rPr>
              <a:t> from a calling object (sender) to an operation (method) in the called object (target)</a:t>
            </a:r>
          </a:p>
          <a:p>
            <a:pPr lvl="1"/>
            <a:r>
              <a:rPr lang="en-US" altLang="en-US" sz="2000" dirty="0">
                <a:cs typeface="Times New Roman" panose="02020603050405020304" pitchFamily="18" charset="0"/>
              </a:rPr>
              <a:t>Showing the </a:t>
            </a:r>
            <a:r>
              <a:rPr lang="en-US" altLang="en-US" sz="2000" b="1" dirty="0">
                <a:cs typeface="Times New Roman" panose="02020603050405020304" pitchFamily="18" charset="0"/>
              </a:rPr>
              <a:t>return</a:t>
            </a:r>
            <a:r>
              <a:rPr lang="en-US" altLang="en-US" sz="2000" dirty="0">
                <a:cs typeface="Times New Roman" panose="02020603050405020304" pitchFamily="18" charset="0"/>
              </a:rPr>
              <a:t> of control from the target to the sender is not necessary</a:t>
            </a:r>
          </a:p>
          <a:p>
            <a:pPr lvl="1"/>
            <a:r>
              <a:rPr lang="en-US" altLang="en-US" sz="2000" b="1" dirty="0">
                <a:cs typeface="Times New Roman" panose="02020603050405020304" pitchFamily="18" charset="0"/>
              </a:rPr>
              <a:t>Iteration marker</a:t>
            </a:r>
            <a:r>
              <a:rPr lang="en-US" altLang="en-US" sz="2000" dirty="0">
                <a:cs typeface="Times New Roman" panose="02020603050405020304" pitchFamily="18" charset="0"/>
              </a:rPr>
              <a:t> – an asterisk in front of the message label – indicates iterating over a collection</a:t>
            </a:r>
            <a:endParaRPr lang="en-AU" altLang="en-US" sz="20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6" name="Footer Placeholder 3"/>
          <p:cNvSpPr>
            <a:spLocks noGrp="1"/>
          </p:cNvSpPr>
          <p:nvPr>
            <p:ph type="ftr" sz="quarter" idx="11"/>
          </p:nvPr>
        </p:nvSpPr>
        <p:spPr/>
        <p:txBody>
          <a:bodyPr/>
          <a:lstStyle/>
          <a:p>
            <a:pPr>
              <a:defRPr/>
            </a:pPr>
            <a:r>
              <a:rPr lang="en-AU" altLang="en-US"/>
              <a:t>Chapter 3 (Maciaszek - RASD 3/e)</a:t>
            </a:r>
          </a:p>
        </p:txBody>
      </p:sp>
      <p:sp>
        <p:nvSpPr>
          <p:cNvPr id="7" name="Slide Number Placeholder 4"/>
          <p:cNvSpPr>
            <a:spLocks noGrp="1"/>
          </p:cNvSpPr>
          <p:nvPr>
            <p:ph type="sldNum" sz="quarter" idx="12"/>
          </p:nvPr>
        </p:nvSpPr>
        <p:spPr/>
        <p:txBody>
          <a:bodyPr/>
          <a:lstStyle/>
          <a:p>
            <a:pPr>
              <a:defRPr/>
            </a:pPr>
            <a:fld id="{52273E45-8C08-45EF-8141-ED969B6273EE}" type="slidenum">
              <a:rPr lang="en-AU" altLang="en-US"/>
              <a:pPr>
                <a:defRPr/>
              </a:pPr>
              <a:t>138</a:t>
            </a:fld>
            <a:endParaRPr lang="en-AU" altLang="en-US"/>
          </a:p>
        </p:txBody>
      </p:sp>
      <p:sp>
        <p:nvSpPr>
          <p:cNvPr id="792578" name="Rectangle 2"/>
          <p:cNvSpPr>
            <a:spLocks noGrp="1" noChangeArrowheads="1"/>
          </p:cNvSpPr>
          <p:nvPr>
            <p:ph type="title"/>
          </p:nvPr>
        </p:nvSpPr>
        <p:spPr/>
        <p:txBody>
          <a:bodyPr/>
          <a:lstStyle/>
          <a:p>
            <a:pPr>
              <a:defRPr/>
            </a:pPr>
            <a:r>
              <a:rPr lang="en-US" altLang="en-US" sz="4000"/>
              <a:t>Sequence diagram for “verify customer”</a:t>
            </a:r>
            <a:endParaRPr lang="en-AU" altLang="en-US" sz="4000"/>
          </a:p>
        </p:txBody>
      </p:sp>
      <p:sp>
        <p:nvSpPr>
          <p:cNvPr id="47110" name="Rectangle 3"/>
          <p:cNvSpPr>
            <a:spLocks noChangeArrowheads="1"/>
          </p:cNvSpPr>
          <p:nvPr/>
        </p:nvSpPr>
        <p:spPr bwMode="auto">
          <a:xfrm>
            <a:off x="1985963" y="2166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4711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981075"/>
            <a:ext cx="9144000" cy="544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6" name="Footer Placeholder 3"/>
          <p:cNvSpPr>
            <a:spLocks noGrp="1"/>
          </p:cNvSpPr>
          <p:nvPr>
            <p:ph type="ftr" sz="quarter" idx="11"/>
          </p:nvPr>
        </p:nvSpPr>
        <p:spPr/>
        <p:txBody>
          <a:bodyPr/>
          <a:lstStyle/>
          <a:p>
            <a:pPr>
              <a:defRPr/>
            </a:pPr>
            <a:r>
              <a:rPr lang="en-AU" altLang="en-US"/>
              <a:t>Chapter 3 (Maciaszek - RASD 3/e)</a:t>
            </a:r>
          </a:p>
        </p:txBody>
      </p:sp>
      <p:sp>
        <p:nvSpPr>
          <p:cNvPr id="7" name="Slide Number Placeholder 4"/>
          <p:cNvSpPr>
            <a:spLocks noGrp="1"/>
          </p:cNvSpPr>
          <p:nvPr>
            <p:ph type="sldNum" sz="quarter" idx="12"/>
          </p:nvPr>
        </p:nvSpPr>
        <p:spPr/>
        <p:txBody>
          <a:bodyPr/>
          <a:lstStyle/>
          <a:p>
            <a:pPr>
              <a:defRPr/>
            </a:pPr>
            <a:fld id="{E3C17472-F004-4728-B9A1-86416172DCCB}" type="slidenum">
              <a:rPr lang="en-AU" altLang="en-US"/>
              <a:pPr>
                <a:defRPr/>
              </a:pPr>
              <a:t>139</a:t>
            </a:fld>
            <a:endParaRPr lang="en-AU" altLang="en-US"/>
          </a:p>
        </p:txBody>
      </p:sp>
      <p:sp>
        <p:nvSpPr>
          <p:cNvPr id="793602" name="Rectangle 2"/>
          <p:cNvSpPr>
            <a:spLocks noGrp="1" noChangeArrowheads="1"/>
          </p:cNvSpPr>
          <p:nvPr>
            <p:ph type="title"/>
          </p:nvPr>
        </p:nvSpPr>
        <p:spPr/>
        <p:txBody>
          <a:bodyPr/>
          <a:lstStyle/>
          <a:p>
            <a:pPr>
              <a:defRPr/>
            </a:pPr>
            <a:r>
              <a:rPr lang="en-US" altLang="en-US" sz="3600" dirty="0"/>
              <a:t>Communication diagram for “verify customer”</a:t>
            </a:r>
            <a:endParaRPr lang="en-AU" altLang="en-US" sz="3600" dirty="0"/>
          </a:p>
        </p:txBody>
      </p:sp>
      <p:sp>
        <p:nvSpPr>
          <p:cNvPr id="48134" name="Rectangle 3"/>
          <p:cNvSpPr>
            <a:spLocks noChangeArrowheads="1"/>
          </p:cNvSpPr>
          <p:nvPr/>
        </p:nvSpPr>
        <p:spPr bwMode="auto">
          <a:xfrm>
            <a:off x="2171700" y="1266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4813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25538"/>
            <a:ext cx="9324975" cy="523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7524B3D-5830-4EC0-A221-77BC29EB1353}"/>
              </a:ext>
            </a:extLst>
          </p:cNvPr>
          <p:cNvSpPr>
            <a:spLocks noGrp="1" noChangeArrowheads="1"/>
          </p:cNvSpPr>
          <p:nvPr>
            <p:ph type="title"/>
          </p:nvPr>
        </p:nvSpPr>
        <p:spPr>
          <a:noFill/>
        </p:spPr>
        <p:txBody>
          <a:bodyPr/>
          <a:lstStyle/>
          <a:p>
            <a:r>
              <a:rPr lang="en-US" altLang="en-US" sz="3400">
                <a:ea typeface="ＭＳ Ｐゴシック" panose="020B0600070205080204" pitchFamily="34" charset="-128"/>
              </a:rPr>
              <a:t>Issue-Modeling</a:t>
            </a:r>
          </a:p>
        </p:txBody>
      </p:sp>
      <p:sp>
        <p:nvSpPr>
          <p:cNvPr id="38915" name="Rectangle 3">
            <a:extLst>
              <a:ext uri="{FF2B5EF4-FFF2-40B4-BE49-F238E27FC236}">
                <a16:creationId xmlns:a16="http://schemas.microsoft.com/office/drawing/2014/main" id="{586DB569-30F9-44DD-A1D2-30651FD2C06D}"/>
              </a:ext>
            </a:extLst>
          </p:cNvPr>
          <p:cNvSpPr>
            <a:spLocks noChangeArrowheads="1"/>
          </p:cNvSpPr>
          <p:nvPr/>
        </p:nvSpPr>
        <p:spPr bwMode="auto">
          <a:xfrm>
            <a:off x="3810000" y="1066800"/>
            <a:ext cx="1600200" cy="1143000"/>
          </a:xfrm>
          <a:prstGeom prst="rect">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Issue: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What is the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Center of the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Universe?</a:t>
            </a:r>
          </a:p>
        </p:txBody>
      </p:sp>
      <p:grpSp>
        <p:nvGrpSpPr>
          <p:cNvPr id="2" name="Group 4">
            <a:extLst>
              <a:ext uri="{FF2B5EF4-FFF2-40B4-BE49-F238E27FC236}">
                <a16:creationId xmlns:a16="http://schemas.microsoft.com/office/drawing/2014/main" id="{DD160ACC-740C-4A5A-9D3A-DEF7113A4F27}"/>
              </a:ext>
            </a:extLst>
          </p:cNvPr>
          <p:cNvGrpSpPr>
            <a:grpSpLocks/>
          </p:cNvGrpSpPr>
          <p:nvPr/>
        </p:nvGrpSpPr>
        <p:grpSpPr bwMode="auto">
          <a:xfrm>
            <a:off x="2209800" y="2209800"/>
            <a:ext cx="2362200" cy="1447800"/>
            <a:chOff x="1392" y="1392"/>
            <a:chExt cx="1488" cy="912"/>
          </a:xfrm>
        </p:grpSpPr>
        <p:sp>
          <p:nvSpPr>
            <p:cNvPr id="38932" name="Rectangle 5">
              <a:extLst>
                <a:ext uri="{FF2B5EF4-FFF2-40B4-BE49-F238E27FC236}">
                  <a16:creationId xmlns:a16="http://schemas.microsoft.com/office/drawing/2014/main" id="{4D9E0012-EA09-4AF7-89DE-5981504EB64F}"/>
                </a:ext>
              </a:extLst>
            </p:cNvPr>
            <p:cNvSpPr>
              <a:spLocks noChangeArrowheads="1"/>
            </p:cNvSpPr>
            <p:nvPr/>
          </p:nvSpPr>
          <p:spPr bwMode="auto">
            <a:xfrm>
              <a:off x="1392" y="1728"/>
              <a:ext cx="1008" cy="576"/>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Proposal1: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The earth!</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sp>
          <p:nvSpPr>
            <p:cNvPr id="38933" name="Line 6">
              <a:extLst>
                <a:ext uri="{FF2B5EF4-FFF2-40B4-BE49-F238E27FC236}">
                  <a16:creationId xmlns:a16="http://schemas.microsoft.com/office/drawing/2014/main" id="{9059A42F-DE6C-4722-877C-A22810C1D8BB}"/>
                </a:ext>
              </a:extLst>
            </p:cNvPr>
            <p:cNvSpPr>
              <a:spLocks noChangeShapeType="1"/>
            </p:cNvSpPr>
            <p:nvPr/>
          </p:nvSpPr>
          <p:spPr bwMode="auto">
            <a:xfrm flipH="1">
              <a:off x="1968" y="1392"/>
              <a:ext cx="912"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3" name="Group 7">
            <a:extLst>
              <a:ext uri="{FF2B5EF4-FFF2-40B4-BE49-F238E27FC236}">
                <a16:creationId xmlns:a16="http://schemas.microsoft.com/office/drawing/2014/main" id="{5CDC9898-96F3-48F2-9A7C-E576C0E37634}"/>
              </a:ext>
            </a:extLst>
          </p:cNvPr>
          <p:cNvGrpSpPr>
            <a:grpSpLocks/>
          </p:cNvGrpSpPr>
          <p:nvPr/>
        </p:nvGrpSpPr>
        <p:grpSpPr bwMode="auto">
          <a:xfrm>
            <a:off x="4724400" y="2209800"/>
            <a:ext cx="2590800" cy="1371600"/>
            <a:chOff x="2976" y="1392"/>
            <a:chExt cx="1632" cy="864"/>
          </a:xfrm>
        </p:grpSpPr>
        <p:sp>
          <p:nvSpPr>
            <p:cNvPr id="38930" name="Rectangle 8">
              <a:extLst>
                <a:ext uri="{FF2B5EF4-FFF2-40B4-BE49-F238E27FC236}">
                  <a16:creationId xmlns:a16="http://schemas.microsoft.com/office/drawing/2014/main" id="{6E0F814D-6264-45BB-891D-D4B5F871CBAD}"/>
                </a:ext>
              </a:extLst>
            </p:cNvPr>
            <p:cNvSpPr>
              <a:spLocks noChangeArrowheads="1"/>
            </p:cNvSpPr>
            <p:nvPr/>
          </p:nvSpPr>
          <p:spPr bwMode="auto">
            <a:xfrm>
              <a:off x="3600" y="1728"/>
              <a:ext cx="1008" cy="528"/>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Proposal2: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The sun</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sp>
          <p:nvSpPr>
            <p:cNvPr id="38931" name="Line 9">
              <a:extLst>
                <a:ext uri="{FF2B5EF4-FFF2-40B4-BE49-F238E27FC236}">
                  <a16:creationId xmlns:a16="http://schemas.microsoft.com/office/drawing/2014/main" id="{9CA21CCF-7A58-4766-998F-6384ACD2E5E0}"/>
                </a:ext>
              </a:extLst>
            </p:cNvPr>
            <p:cNvSpPr>
              <a:spLocks noChangeShapeType="1"/>
            </p:cNvSpPr>
            <p:nvPr/>
          </p:nvSpPr>
          <p:spPr bwMode="auto">
            <a:xfrm>
              <a:off x="2976" y="1392"/>
              <a:ext cx="110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 name="Group 10">
            <a:extLst>
              <a:ext uri="{FF2B5EF4-FFF2-40B4-BE49-F238E27FC236}">
                <a16:creationId xmlns:a16="http://schemas.microsoft.com/office/drawing/2014/main" id="{91326A49-F407-476A-A6DF-00FDFE58ECEB}"/>
              </a:ext>
            </a:extLst>
          </p:cNvPr>
          <p:cNvGrpSpPr>
            <a:grpSpLocks/>
          </p:cNvGrpSpPr>
          <p:nvPr/>
        </p:nvGrpSpPr>
        <p:grpSpPr bwMode="auto">
          <a:xfrm>
            <a:off x="6515100" y="3581400"/>
            <a:ext cx="2324100" cy="1524000"/>
            <a:chOff x="4104" y="2112"/>
            <a:chExt cx="1464" cy="960"/>
          </a:xfrm>
        </p:grpSpPr>
        <p:sp>
          <p:nvSpPr>
            <p:cNvPr id="256011" name="Rectangle 11">
              <a:extLst>
                <a:ext uri="{FF2B5EF4-FFF2-40B4-BE49-F238E27FC236}">
                  <a16:creationId xmlns:a16="http://schemas.microsoft.com/office/drawing/2014/main" id="{F0A15684-EA61-4638-875B-70BD6616075B}"/>
                </a:ext>
              </a:extLst>
            </p:cNvPr>
            <p:cNvSpPr>
              <a:spLocks noChangeArrowheads="1"/>
            </p:cNvSpPr>
            <p:nvPr/>
          </p:nvSpPr>
          <p:spPr bwMode="auto">
            <a:xfrm>
              <a:off x="4416" y="2496"/>
              <a:ext cx="1152" cy="576"/>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Copernicus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says so. </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cxnSp>
          <p:nvCxnSpPr>
            <p:cNvPr id="38929" name="AutoShape 12">
              <a:extLst>
                <a:ext uri="{FF2B5EF4-FFF2-40B4-BE49-F238E27FC236}">
                  <a16:creationId xmlns:a16="http://schemas.microsoft.com/office/drawing/2014/main" id="{E5E43124-B2B1-4440-86F1-ACF28A2BBF6D}"/>
                </a:ext>
              </a:extLst>
            </p:cNvPr>
            <p:cNvCxnSpPr>
              <a:cxnSpLocks noChangeShapeType="1"/>
              <a:stCxn id="38930" idx="2"/>
              <a:endCxn id="256011" idx="0"/>
            </p:cNvCxnSpPr>
            <p:nvPr/>
          </p:nvCxnSpPr>
          <p:spPr bwMode="auto">
            <a:xfrm>
              <a:off x="4104" y="2112"/>
              <a:ext cx="888" cy="38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5" name="Group 13">
            <a:extLst>
              <a:ext uri="{FF2B5EF4-FFF2-40B4-BE49-F238E27FC236}">
                <a16:creationId xmlns:a16="http://schemas.microsoft.com/office/drawing/2014/main" id="{FE2F778E-208D-4C05-9FDF-1608D80B0AE1}"/>
              </a:ext>
            </a:extLst>
          </p:cNvPr>
          <p:cNvGrpSpPr>
            <a:grpSpLocks/>
          </p:cNvGrpSpPr>
          <p:nvPr/>
        </p:nvGrpSpPr>
        <p:grpSpPr bwMode="auto">
          <a:xfrm>
            <a:off x="381000" y="3657600"/>
            <a:ext cx="2628900" cy="1524000"/>
            <a:chOff x="240" y="2160"/>
            <a:chExt cx="1656" cy="960"/>
          </a:xfrm>
        </p:grpSpPr>
        <p:sp>
          <p:nvSpPr>
            <p:cNvPr id="256014" name="Rectangle 14">
              <a:extLst>
                <a:ext uri="{FF2B5EF4-FFF2-40B4-BE49-F238E27FC236}">
                  <a16:creationId xmlns:a16="http://schemas.microsoft.com/office/drawing/2014/main" id="{6C528418-7275-4558-8EDC-48BCC6AB34E2}"/>
                </a:ext>
              </a:extLst>
            </p:cNvPr>
            <p:cNvSpPr>
              <a:spLocks noChangeArrowheads="1"/>
            </p:cNvSpPr>
            <p:nvPr/>
          </p:nvSpPr>
          <p:spPr bwMode="auto">
            <a:xfrm>
              <a:off x="240" y="2400"/>
              <a:ext cx="1008" cy="720"/>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Aristotle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says so. </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cxnSp>
          <p:nvCxnSpPr>
            <p:cNvPr id="38927" name="AutoShape 15">
              <a:extLst>
                <a:ext uri="{FF2B5EF4-FFF2-40B4-BE49-F238E27FC236}">
                  <a16:creationId xmlns:a16="http://schemas.microsoft.com/office/drawing/2014/main" id="{577D99C4-128C-4718-B9C0-3D76A15BABE6}"/>
                </a:ext>
              </a:extLst>
            </p:cNvPr>
            <p:cNvCxnSpPr>
              <a:cxnSpLocks noChangeShapeType="1"/>
              <a:stCxn id="38932" idx="2"/>
              <a:endCxn id="256014" idx="0"/>
            </p:cNvCxnSpPr>
            <p:nvPr/>
          </p:nvCxnSpPr>
          <p:spPr bwMode="auto">
            <a:xfrm flipH="1">
              <a:off x="744" y="2160"/>
              <a:ext cx="1152" cy="2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6" name="Group 16">
            <a:extLst>
              <a:ext uri="{FF2B5EF4-FFF2-40B4-BE49-F238E27FC236}">
                <a16:creationId xmlns:a16="http://schemas.microsoft.com/office/drawing/2014/main" id="{1558AD9E-69C1-497F-B6D2-3DB5FF619FA4}"/>
              </a:ext>
            </a:extLst>
          </p:cNvPr>
          <p:cNvGrpSpPr>
            <a:grpSpLocks/>
          </p:cNvGrpSpPr>
          <p:nvPr/>
        </p:nvGrpSpPr>
        <p:grpSpPr bwMode="auto">
          <a:xfrm>
            <a:off x="1524000" y="3657600"/>
            <a:ext cx="2286000" cy="2667000"/>
            <a:chOff x="960" y="2160"/>
            <a:chExt cx="1440" cy="1680"/>
          </a:xfrm>
        </p:grpSpPr>
        <p:sp>
          <p:nvSpPr>
            <p:cNvPr id="256017" name="Rectangle 17">
              <a:extLst>
                <a:ext uri="{FF2B5EF4-FFF2-40B4-BE49-F238E27FC236}">
                  <a16:creationId xmlns:a16="http://schemas.microsoft.com/office/drawing/2014/main" id="{11052C7B-1917-44A7-A347-8FBC99E26EDF}"/>
                </a:ext>
              </a:extLst>
            </p:cNvPr>
            <p:cNvSpPr>
              <a:spLocks noChangeArrowheads="1"/>
            </p:cNvSpPr>
            <p:nvPr/>
          </p:nvSpPr>
          <p:spPr bwMode="auto">
            <a:xfrm>
              <a:off x="960" y="3216"/>
              <a:ext cx="1440" cy="624"/>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Change will disturb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the people.</a:t>
              </a:r>
              <a:endPar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endParaRPr>
            </a:p>
          </p:txBody>
        </p:sp>
        <p:cxnSp>
          <p:nvCxnSpPr>
            <p:cNvPr id="38925" name="AutoShape 18">
              <a:extLst>
                <a:ext uri="{FF2B5EF4-FFF2-40B4-BE49-F238E27FC236}">
                  <a16:creationId xmlns:a16="http://schemas.microsoft.com/office/drawing/2014/main" id="{15F14305-F50E-478C-9C97-696D95303912}"/>
                </a:ext>
              </a:extLst>
            </p:cNvPr>
            <p:cNvCxnSpPr>
              <a:cxnSpLocks noChangeShapeType="1"/>
              <a:stCxn id="38932" idx="2"/>
              <a:endCxn id="256017" idx="0"/>
            </p:cNvCxnSpPr>
            <p:nvPr/>
          </p:nvCxnSpPr>
          <p:spPr bwMode="auto">
            <a:xfrm flipH="1">
              <a:off x="1680" y="2160"/>
              <a:ext cx="216" cy="105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7" name="Group 19">
            <a:extLst>
              <a:ext uri="{FF2B5EF4-FFF2-40B4-BE49-F238E27FC236}">
                <a16:creationId xmlns:a16="http://schemas.microsoft.com/office/drawing/2014/main" id="{9EF02E89-6928-41EA-9DC0-210354B90901}"/>
              </a:ext>
            </a:extLst>
          </p:cNvPr>
          <p:cNvGrpSpPr>
            <a:grpSpLocks/>
          </p:cNvGrpSpPr>
          <p:nvPr/>
        </p:nvGrpSpPr>
        <p:grpSpPr bwMode="auto">
          <a:xfrm>
            <a:off x="3009900" y="3657600"/>
            <a:ext cx="3390900" cy="1905000"/>
            <a:chOff x="1896" y="2160"/>
            <a:chExt cx="2136" cy="1200"/>
          </a:xfrm>
        </p:grpSpPr>
        <p:sp>
          <p:nvSpPr>
            <p:cNvPr id="256020" name="Rectangle 20">
              <a:extLst>
                <a:ext uri="{FF2B5EF4-FFF2-40B4-BE49-F238E27FC236}">
                  <a16:creationId xmlns:a16="http://schemas.microsoft.com/office/drawing/2014/main" id="{BE4CA50C-6C87-472E-AED9-834899A80852}"/>
                </a:ext>
              </a:extLst>
            </p:cNvPr>
            <p:cNvSpPr>
              <a:spLocks noChangeArrowheads="1"/>
            </p:cNvSpPr>
            <p:nvPr/>
          </p:nvSpPr>
          <p:spPr bwMode="auto">
            <a:xfrm>
              <a:off x="2496" y="2640"/>
              <a:ext cx="1536" cy="720"/>
            </a:xfrm>
            <a:prstGeom prst="rect">
              <a:avLst/>
            </a:prstGeom>
            <a:gradFill rotWithShape="0">
              <a:gsLst>
                <a:gs pos="0">
                  <a:schemeClr val="bg1">
                    <a:gamma/>
                    <a:shade val="46275"/>
                    <a:invGamma/>
                  </a:schemeClr>
                </a:gs>
                <a:gs pos="100000">
                  <a:schemeClr val="bg1"/>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Con: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Jupiter’s moons rotate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around Jupiter, not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around Earth.</a:t>
              </a:r>
              <a:endParaRPr kumimoji="0" lang="en-US" altLang="en-US" sz="2800" b="0"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endParaRPr>
            </a:p>
          </p:txBody>
        </p:sp>
        <p:cxnSp>
          <p:nvCxnSpPr>
            <p:cNvPr id="38923" name="AutoShape 21">
              <a:extLst>
                <a:ext uri="{FF2B5EF4-FFF2-40B4-BE49-F238E27FC236}">
                  <a16:creationId xmlns:a16="http://schemas.microsoft.com/office/drawing/2014/main" id="{E1A9085B-BF1F-4E22-AF0B-B63927524E48}"/>
                </a:ext>
              </a:extLst>
            </p:cNvPr>
            <p:cNvCxnSpPr>
              <a:cxnSpLocks noChangeShapeType="1"/>
              <a:stCxn id="38932" idx="2"/>
              <a:endCxn id="256020" idx="0"/>
            </p:cNvCxnSpPr>
            <p:nvPr/>
          </p:nvCxnSpPr>
          <p:spPr bwMode="auto">
            <a:xfrm>
              <a:off x="1896" y="2160"/>
              <a:ext cx="1368" cy="48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785147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B6DFE8EF-98BA-4932-BD11-ECF00AD3DFB2}" type="slidenum">
              <a:rPr lang="en-AU" altLang="en-US"/>
              <a:pPr>
                <a:defRPr/>
              </a:pPr>
              <a:t>140</a:t>
            </a:fld>
            <a:endParaRPr lang="en-AU" altLang="en-US"/>
          </a:p>
        </p:txBody>
      </p:sp>
      <p:sp>
        <p:nvSpPr>
          <p:cNvPr id="794626" name="Rectangle 2"/>
          <p:cNvSpPr>
            <a:spLocks noGrp="1" noChangeArrowheads="1"/>
          </p:cNvSpPr>
          <p:nvPr>
            <p:ph type="title"/>
          </p:nvPr>
        </p:nvSpPr>
        <p:spPr/>
        <p:txBody>
          <a:bodyPr/>
          <a:lstStyle/>
          <a:p>
            <a:pPr>
              <a:defRPr/>
            </a:pPr>
            <a:r>
              <a:rPr lang="en-US" altLang="en-US"/>
              <a:t>Methods (operations)</a:t>
            </a:r>
            <a:endParaRPr lang="en-AU" altLang="en-US"/>
          </a:p>
        </p:txBody>
      </p:sp>
      <p:sp>
        <p:nvSpPr>
          <p:cNvPr id="49158" name="Rectangle 3"/>
          <p:cNvSpPr>
            <a:spLocks noGrp="1" noChangeArrowheads="1"/>
          </p:cNvSpPr>
          <p:nvPr>
            <p:ph type="body" idx="1"/>
          </p:nvPr>
        </p:nvSpPr>
        <p:spPr/>
        <p:txBody>
          <a:bodyPr/>
          <a:lstStyle/>
          <a:p>
            <a:pPr>
              <a:spcBef>
                <a:spcPts val="600"/>
              </a:spcBef>
            </a:pPr>
            <a:r>
              <a:rPr lang="en-US" altLang="en-US" sz="2400" dirty="0">
                <a:cs typeface="Times New Roman" panose="02020603050405020304" pitchFamily="18" charset="0"/>
              </a:rPr>
              <a:t>Examining the interactions can lead to the discovery of methods</a:t>
            </a:r>
          </a:p>
          <a:p>
            <a:pPr lvl="1">
              <a:spcBef>
                <a:spcPts val="600"/>
              </a:spcBef>
            </a:pPr>
            <a:r>
              <a:rPr lang="en-US" altLang="en-US" sz="2000" dirty="0">
                <a:cs typeface="Times New Roman" panose="02020603050405020304" pitchFamily="18" charset="0"/>
              </a:rPr>
              <a:t>Each </a:t>
            </a:r>
            <a:r>
              <a:rPr lang="en-US" altLang="en-US" sz="2000" b="1" dirty="0">
                <a:cs typeface="Times New Roman" panose="02020603050405020304" pitchFamily="18" charset="0"/>
              </a:rPr>
              <a:t>message</a:t>
            </a:r>
            <a:r>
              <a:rPr lang="en-US" altLang="en-US" sz="2000" dirty="0">
                <a:cs typeface="Times New Roman" panose="02020603050405020304" pitchFamily="18" charset="0"/>
              </a:rPr>
              <a:t> invokes a method on the called object</a:t>
            </a:r>
          </a:p>
          <a:p>
            <a:pPr lvl="1">
              <a:spcBef>
                <a:spcPts val="600"/>
              </a:spcBef>
            </a:pPr>
            <a:r>
              <a:rPr lang="en-US" altLang="en-US" sz="2000" dirty="0">
                <a:cs typeface="Times New Roman" panose="02020603050405020304" pitchFamily="18" charset="0"/>
              </a:rPr>
              <a:t>The method has the same name as the message</a:t>
            </a:r>
          </a:p>
          <a:p>
            <a:pPr>
              <a:spcBef>
                <a:spcPts val="1200"/>
              </a:spcBef>
            </a:pPr>
            <a:r>
              <a:rPr lang="en-US" altLang="en-US" sz="2400" dirty="0">
                <a:cs typeface="Times New Roman" panose="02020603050405020304" pitchFamily="18" charset="0"/>
              </a:rPr>
              <a:t>The presence of a message in a sequence diagram stipulates the need for a relationship in the class diagram</a:t>
            </a:r>
            <a:endParaRPr lang="en-AU" altLang="en-US" sz="24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8" name="Footer Placeholder 3"/>
          <p:cNvSpPr>
            <a:spLocks noGrp="1"/>
          </p:cNvSpPr>
          <p:nvPr>
            <p:ph type="ftr" sz="quarter" idx="11"/>
          </p:nvPr>
        </p:nvSpPr>
        <p:spPr/>
        <p:txBody>
          <a:bodyPr/>
          <a:lstStyle/>
          <a:p>
            <a:pPr>
              <a:defRPr/>
            </a:pPr>
            <a:r>
              <a:rPr lang="en-AU" altLang="en-US"/>
              <a:t>Chapter 3 (Maciaszek - RASD 3/e)</a:t>
            </a:r>
          </a:p>
        </p:txBody>
      </p:sp>
      <p:sp>
        <p:nvSpPr>
          <p:cNvPr id="9" name="Slide Number Placeholder 4"/>
          <p:cNvSpPr>
            <a:spLocks noGrp="1"/>
          </p:cNvSpPr>
          <p:nvPr>
            <p:ph type="sldNum" sz="quarter" idx="12"/>
          </p:nvPr>
        </p:nvSpPr>
        <p:spPr/>
        <p:txBody>
          <a:bodyPr/>
          <a:lstStyle/>
          <a:p>
            <a:pPr>
              <a:defRPr/>
            </a:pPr>
            <a:fld id="{77DA5DE1-8818-4DA8-87CE-1AD08A579219}" type="slidenum">
              <a:rPr lang="en-AU" altLang="en-US"/>
              <a:pPr>
                <a:defRPr/>
              </a:pPr>
              <a:t>141</a:t>
            </a:fld>
            <a:endParaRPr lang="en-AU" altLang="en-US"/>
          </a:p>
        </p:txBody>
      </p:sp>
      <p:sp>
        <p:nvSpPr>
          <p:cNvPr id="795650" name="Rectangle 2"/>
          <p:cNvSpPr>
            <a:spLocks noGrp="1" noChangeArrowheads="1"/>
          </p:cNvSpPr>
          <p:nvPr>
            <p:ph type="title"/>
          </p:nvPr>
        </p:nvSpPr>
        <p:spPr/>
        <p:txBody>
          <a:bodyPr/>
          <a:lstStyle/>
          <a:p>
            <a:pPr>
              <a:defRPr/>
            </a:pPr>
            <a:r>
              <a:rPr lang="en-US" altLang="en-US"/>
              <a:t>Adding methods to classes</a:t>
            </a:r>
            <a:endParaRPr lang="en-AU" altLang="en-US"/>
          </a:p>
        </p:txBody>
      </p:sp>
      <p:sp>
        <p:nvSpPr>
          <p:cNvPr id="50182" name="Rectangle 3"/>
          <p:cNvSpPr>
            <a:spLocks noChangeArrowheads="1"/>
          </p:cNvSpPr>
          <p:nvPr/>
        </p:nvSpPr>
        <p:spPr bwMode="auto">
          <a:xfrm>
            <a:off x="2776538"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5018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981075"/>
            <a:ext cx="8316912"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4149725"/>
            <a:ext cx="838835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5" name="AutoShape 7"/>
          <p:cNvSpPr>
            <a:spLocks noChangeArrowheads="1"/>
          </p:cNvSpPr>
          <p:nvPr/>
        </p:nvSpPr>
        <p:spPr bwMode="auto">
          <a:xfrm>
            <a:off x="4284663" y="3573463"/>
            <a:ext cx="503237" cy="576262"/>
          </a:xfrm>
          <a:prstGeom prst="downArrow">
            <a:avLst>
              <a:gd name="adj1" fmla="val 50000"/>
              <a:gd name="adj2" fmla="val 28628"/>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D483E9F8-BAF8-4C65-BA0C-20E692EE106B}" type="slidenum">
              <a:rPr lang="en-AU" altLang="en-US"/>
              <a:pPr>
                <a:defRPr/>
              </a:pPr>
              <a:t>142</a:t>
            </a:fld>
            <a:endParaRPr lang="en-AU" altLang="en-US"/>
          </a:p>
        </p:txBody>
      </p:sp>
      <p:sp>
        <p:nvSpPr>
          <p:cNvPr id="823298" name="Rectangle 2"/>
          <p:cNvSpPr>
            <a:spLocks noGrp="1" noChangeArrowheads="1"/>
          </p:cNvSpPr>
          <p:nvPr>
            <p:ph type="title"/>
          </p:nvPr>
        </p:nvSpPr>
        <p:spPr/>
        <p:txBody>
          <a:bodyPr/>
          <a:lstStyle/>
          <a:p>
            <a:pPr>
              <a:defRPr/>
            </a:pPr>
            <a:r>
              <a:rPr lang="en-US" altLang="en-US"/>
              <a:t>Review Quiz 3.4</a:t>
            </a:r>
          </a:p>
        </p:txBody>
      </p:sp>
      <p:sp>
        <p:nvSpPr>
          <p:cNvPr id="51206" name="Rectangle 3"/>
          <p:cNvSpPr>
            <a:spLocks noGrp="1" noChangeArrowheads="1"/>
          </p:cNvSpPr>
          <p:nvPr>
            <p:ph type="body" idx="1"/>
          </p:nvPr>
        </p:nvSpPr>
        <p:spPr/>
        <p:txBody>
          <a:bodyPr/>
          <a:lstStyle/>
          <a:p>
            <a:pPr marL="533400" indent="-533400">
              <a:spcBef>
                <a:spcPts val="1800"/>
              </a:spcBef>
              <a:buClr>
                <a:srgbClr val="0000CC"/>
              </a:buClr>
              <a:buFont typeface="Monotype Sorts" charset="2"/>
              <a:buAutoNum type="arabicPeriod"/>
            </a:pPr>
            <a:r>
              <a:rPr lang="en-US" altLang="en-US" dirty="0"/>
              <a:t>Is the modeling element of lifeline present in sequence diagrams or in communication diagrams?</a:t>
            </a:r>
          </a:p>
          <a:p>
            <a:pPr marL="533400" indent="-533400">
              <a:spcBef>
                <a:spcPts val="1800"/>
              </a:spcBef>
              <a:buClr>
                <a:srgbClr val="0000CC"/>
              </a:buClr>
              <a:buFont typeface="Monotype Sorts" charset="2"/>
              <a:buAutoNum type="arabicPeriod"/>
            </a:pPr>
            <a:r>
              <a:rPr lang="en-US" altLang="en-US" dirty="0"/>
              <a:t>Are the concepts of message and method the same?</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ctrTitle"/>
          </p:nvPr>
        </p:nvSpPr>
        <p:spPr/>
        <p:txBody>
          <a:bodyPr/>
          <a:lstStyle/>
          <a:p>
            <a:pPr algn="ctr"/>
            <a:r>
              <a:rPr lang="en-US" altLang="en-US"/>
              <a:t>5. The state machine view</a:t>
            </a:r>
          </a:p>
        </p:txBody>
      </p:sp>
      <p:sp>
        <p:nvSpPr>
          <p:cNvPr id="53251" name="Rectangle 3"/>
          <p:cNvSpPr>
            <a:spLocks noGrp="1" noChangeArrowheads="1"/>
          </p:cNvSpPr>
          <p:nvPr>
            <p:ph type="subTitle" idx="1"/>
          </p:nvPr>
        </p:nvSpPr>
        <p:spPr/>
        <p:txBody>
          <a:bodyPr/>
          <a:lstStyle/>
          <a:p>
            <a:pPr>
              <a:lnSpc>
                <a:spcPct val="90000"/>
              </a:lnSpc>
              <a:buFont typeface="Monotype Sorts" charset="2"/>
              <a:buChar char="n"/>
            </a:pPr>
            <a:r>
              <a:rPr lang="en-US" altLang="en-US"/>
              <a:t>  specifies dynamic changes in a class</a:t>
            </a:r>
          </a:p>
          <a:p>
            <a:pPr>
              <a:lnSpc>
                <a:spcPct val="90000"/>
              </a:lnSpc>
              <a:buFont typeface="Monotype Sorts" charset="2"/>
              <a:buChar char="n"/>
            </a:pPr>
            <a:r>
              <a:rPr lang="en-US" altLang="en-US"/>
              <a:t> describes various states in which objects of the class can be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2F37F8C9-C7C3-41E1-B9F0-D94F545D66C9}" type="slidenum">
              <a:rPr lang="en-AU" altLang="en-US"/>
              <a:pPr>
                <a:defRPr/>
              </a:pPr>
              <a:t>144</a:t>
            </a:fld>
            <a:endParaRPr lang="en-AU" altLang="en-US"/>
          </a:p>
        </p:txBody>
      </p:sp>
      <p:sp>
        <p:nvSpPr>
          <p:cNvPr id="796674" name="Rectangle 2"/>
          <p:cNvSpPr>
            <a:spLocks noGrp="1" noChangeArrowheads="1"/>
          </p:cNvSpPr>
          <p:nvPr>
            <p:ph type="title"/>
          </p:nvPr>
        </p:nvSpPr>
        <p:spPr/>
        <p:txBody>
          <a:bodyPr/>
          <a:lstStyle/>
          <a:p>
            <a:pPr>
              <a:defRPr/>
            </a:pPr>
            <a:r>
              <a:rPr lang="en-US" altLang="en-US"/>
              <a:t>State machine modeling</a:t>
            </a:r>
            <a:endParaRPr lang="en-AU" altLang="en-US"/>
          </a:p>
        </p:txBody>
      </p:sp>
      <p:sp>
        <p:nvSpPr>
          <p:cNvPr id="54278" name="Rectangle 3"/>
          <p:cNvSpPr>
            <a:spLocks noGrp="1" noChangeArrowheads="1"/>
          </p:cNvSpPr>
          <p:nvPr>
            <p:ph type="body" idx="1"/>
          </p:nvPr>
        </p:nvSpPr>
        <p:spPr/>
        <p:txBody>
          <a:bodyPr/>
          <a:lstStyle/>
          <a:p>
            <a:pPr>
              <a:spcBef>
                <a:spcPts val="1200"/>
              </a:spcBef>
            </a:pPr>
            <a:r>
              <a:rPr lang="en-US" altLang="en-US" sz="2400" dirty="0">
                <a:cs typeface="Times New Roman" panose="02020603050405020304" pitchFamily="18" charset="0"/>
              </a:rPr>
              <a:t>Captures dynamic changes of class states</a:t>
            </a:r>
          </a:p>
          <a:p>
            <a:pPr lvl="1">
              <a:spcBef>
                <a:spcPts val="600"/>
              </a:spcBef>
            </a:pPr>
            <a:r>
              <a:rPr lang="en-US" altLang="en-US" sz="2000" dirty="0">
                <a:cs typeface="Times New Roman" panose="02020603050405020304" pitchFamily="18" charset="0"/>
              </a:rPr>
              <a:t>life history of </a:t>
            </a:r>
            <a:r>
              <a:rPr lang="en-US" altLang="en-US" sz="2000" dirty="0" err="1">
                <a:cs typeface="Times New Roman" panose="02020603050405020304" pitchFamily="18" charset="0"/>
              </a:rPr>
              <a:t>object’s</a:t>
            </a:r>
            <a:r>
              <a:rPr lang="en-US" altLang="en-US" sz="2000" dirty="0">
                <a:cs typeface="Times New Roman" panose="02020603050405020304" pitchFamily="18" charset="0"/>
              </a:rPr>
              <a:t> of the class</a:t>
            </a:r>
          </a:p>
          <a:p>
            <a:pPr>
              <a:spcBef>
                <a:spcPts val="1200"/>
              </a:spcBef>
            </a:pPr>
            <a:r>
              <a:rPr lang="en-US" altLang="en-US" sz="2400" dirty="0">
                <a:cs typeface="Times New Roman" panose="02020603050405020304" pitchFamily="18" charset="0"/>
              </a:rPr>
              <a:t>These dynamic changes describe typically the behavior of an object across several use cases</a:t>
            </a:r>
          </a:p>
          <a:p>
            <a:pPr>
              <a:spcBef>
                <a:spcPts val="1200"/>
              </a:spcBef>
            </a:pPr>
            <a:r>
              <a:rPr lang="en-US" altLang="en-US" sz="2400" b="1" dirty="0">
                <a:cs typeface="Times New Roman" panose="02020603050405020304" pitchFamily="18" charset="0"/>
              </a:rPr>
              <a:t>State</a:t>
            </a:r>
            <a:r>
              <a:rPr lang="en-US" altLang="en-US" sz="2400" dirty="0">
                <a:cs typeface="Times New Roman" panose="02020603050405020304" pitchFamily="18" charset="0"/>
              </a:rPr>
              <a:t> of an object – designated by the current values of the object’s attributes</a:t>
            </a:r>
          </a:p>
          <a:p>
            <a:pPr>
              <a:spcBef>
                <a:spcPts val="1200"/>
              </a:spcBef>
            </a:pPr>
            <a:r>
              <a:rPr lang="en-US" altLang="en-US" sz="2400" b="1" dirty="0">
                <a:cs typeface="Times New Roman" panose="02020603050405020304" pitchFamily="18" charset="0"/>
              </a:rPr>
              <a:t>State machine diagram</a:t>
            </a:r>
            <a:r>
              <a:rPr lang="en-US" altLang="en-US" sz="2400" dirty="0">
                <a:cs typeface="Times New Roman" panose="02020603050405020304" pitchFamily="18" charset="0"/>
              </a:rPr>
              <a:t> – a bipartite graph of </a:t>
            </a:r>
          </a:p>
          <a:p>
            <a:pPr lvl="1">
              <a:spcBef>
                <a:spcPts val="600"/>
              </a:spcBef>
            </a:pPr>
            <a:r>
              <a:rPr lang="en-US" altLang="en-US" sz="2000" b="1" dirty="0">
                <a:cs typeface="Times New Roman" panose="02020603050405020304" pitchFamily="18" charset="0"/>
              </a:rPr>
              <a:t>states</a:t>
            </a:r>
            <a:r>
              <a:rPr lang="en-US" altLang="en-US" sz="2000" dirty="0">
                <a:cs typeface="Times New Roman" panose="02020603050405020304" pitchFamily="18" charset="0"/>
              </a:rPr>
              <a:t> (rounded rectangles)</a:t>
            </a:r>
            <a:endParaRPr lang="en-US" altLang="en-US" sz="2000" b="1" dirty="0">
              <a:cs typeface="Times New Roman" panose="02020603050405020304" pitchFamily="18" charset="0"/>
            </a:endParaRPr>
          </a:p>
          <a:p>
            <a:pPr lvl="1">
              <a:spcBef>
                <a:spcPts val="600"/>
              </a:spcBef>
            </a:pPr>
            <a:r>
              <a:rPr lang="en-US" altLang="en-US" sz="2000" b="1" dirty="0">
                <a:cs typeface="Times New Roman" panose="02020603050405020304" pitchFamily="18" charset="0"/>
              </a:rPr>
              <a:t>transitions</a:t>
            </a:r>
            <a:r>
              <a:rPr lang="en-US" altLang="en-US" sz="2000" dirty="0">
                <a:cs typeface="Times New Roman" panose="02020603050405020304" pitchFamily="18" charset="0"/>
              </a:rPr>
              <a:t> (arrows) caused by </a:t>
            </a:r>
            <a:r>
              <a:rPr lang="en-US" altLang="en-US" sz="2000" b="1" dirty="0">
                <a:cs typeface="Times New Roman" panose="02020603050405020304" pitchFamily="18" charset="0"/>
              </a:rPr>
              <a:t>events</a:t>
            </a:r>
          </a:p>
          <a:p>
            <a:pPr>
              <a:spcBef>
                <a:spcPts val="1200"/>
              </a:spcBef>
            </a:pPr>
            <a:r>
              <a:rPr lang="en-US" altLang="en-US" sz="2400" dirty="0">
                <a:cs typeface="Times New Roman" panose="02020603050405020304" pitchFamily="18" charset="0"/>
              </a:rPr>
              <a:t>State machine diagram may model </a:t>
            </a:r>
            <a:r>
              <a:rPr lang="en-US" altLang="en-US" sz="2400" b="1" dirty="0">
                <a:cs typeface="Times New Roman" panose="02020603050405020304" pitchFamily="18" charset="0"/>
              </a:rPr>
              <a:t>business rules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33" name="Footer Placeholder 3"/>
          <p:cNvSpPr>
            <a:spLocks noGrp="1"/>
          </p:cNvSpPr>
          <p:nvPr>
            <p:ph type="ftr" sz="quarter" idx="11"/>
          </p:nvPr>
        </p:nvSpPr>
        <p:spPr/>
        <p:txBody>
          <a:bodyPr/>
          <a:lstStyle/>
          <a:p>
            <a:pPr>
              <a:defRPr/>
            </a:pPr>
            <a:r>
              <a:rPr lang="en-AU" altLang="en-US"/>
              <a:t>Chapter 3 (Maciaszek - RASD 3/e)</a:t>
            </a:r>
          </a:p>
        </p:txBody>
      </p:sp>
      <p:sp>
        <p:nvSpPr>
          <p:cNvPr id="34" name="Slide Number Placeholder 4"/>
          <p:cNvSpPr>
            <a:spLocks noGrp="1"/>
          </p:cNvSpPr>
          <p:nvPr>
            <p:ph type="sldNum" sz="quarter" idx="12"/>
          </p:nvPr>
        </p:nvSpPr>
        <p:spPr/>
        <p:txBody>
          <a:bodyPr/>
          <a:lstStyle/>
          <a:p>
            <a:pPr>
              <a:defRPr/>
            </a:pPr>
            <a:fld id="{0FE53B5F-0DBF-4D1C-B30C-40638F4F2777}" type="slidenum">
              <a:rPr lang="en-AU" altLang="en-US"/>
              <a:pPr>
                <a:defRPr/>
              </a:pPr>
              <a:t>145</a:t>
            </a:fld>
            <a:endParaRPr lang="en-AU" altLang="en-US"/>
          </a:p>
        </p:txBody>
      </p:sp>
      <p:sp>
        <p:nvSpPr>
          <p:cNvPr id="797698" name="Rectangle 2"/>
          <p:cNvSpPr>
            <a:spLocks noGrp="1" noChangeArrowheads="1"/>
          </p:cNvSpPr>
          <p:nvPr>
            <p:ph type="title"/>
          </p:nvPr>
        </p:nvSpPr>
        <p:spPr/>
        <p:txBody>
          <a:bodyPr/>
          <a:lstStyle/>
          <a:p>
            <a:pPr>
              <a:defRPr/>
            </a:pPr>
            <a:r>
              <a:rPr lang="en-US" altLang="en-US"/>
              <a:t>States and events</a:t>
            </a:r>
            <a:endParaRPr lang="en-AU" altLang="en-US"/>
          </a:p>
        </p:txBody>
      </p:sp>
      <p:sp>
        <p:nvSpPr>
          <p:cNvPr id="55302" name="Rectangle 3"/>
          <p:cNvSpPr>
            <a:spLocks noChangeArrowheads="1"/>
          </p:cNvSpPr>
          <p:nvPr/>
        </p:nvSpPr>
        <p:spPr bwMode="auto">
          <a:xfrm>
            <a:off x="1995488" y="1890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grpSp>
        <p:nvGrpSpPr>
          <p:cNvPr id="55303" name="Group 4"/>
          <p:cNvGrpSpPr>
            <a:grpSpLocks/>
          </p:cNvGrpSpPr>
          <p:nvPr/>
        </p:nvGrpSpPr>
        <p:grpSpPr bwMode="auto">
          <a:xfrm>
            <a:off x="1981200" y="1143000"/>
            <a:ext cx="5588000" cy="5181600"/>
            <a:chOff x="1208" y="937"/>
            <a:chExt cx="3181" cy="2947"/>
          </a:xfrm>
        </p:grpSpPr>
        <p:sp>
          <p:nvSpPr>
            <p:cNvPr id="55304" name="AutoShape 5"/>
            <p:cNvSpPr>
              <a:spLocks noChangeArrowheads="1"/>
            </p:cNvSpPr>
            <p:nvPr/>
          </p:nvSpPr>
          <p:spPr bwMode="auto">
            <a:xfrm>
              <a:off x="1208" y="1529"/>
              <a:ext cx="1035" cy="462"/>
            </a:xfrm>
            <a:prstGeom prst="roundRect">
              <a:avLst>
                <a:gd name="adj" fmla="val 16278"/>
              </a:avLst>
            </a:prstGeom>
            <a:solidFill>
              <a:srgbClr val="FFFFCC"/>
            </a:solidFill>
            <a:ln w="0">
              <a:solidFill>
                <a:srgbClr val="990033"/>
              </a:solidFill>
              <a:round/>
              <a:headEnd/>
              <a:tailEnd/>
            </a:ln>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55305" name="Rectangle 6"/>
            <p:cNvSpPr>
              <a:spLocks noChangeArrowheads="1"/>
            </p:cNvSpPr>
            <p:nvPr/>
          </p:nvSpPr>
          <p:spPr bwMode="auto">
            <a:xfrm>
              <a:off x="1510" y="1593"/>
              <a:ext cx="41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AU" altLang="en-US" sz="1800">
                  <a:solidFill>
                    <a:srgbClr val="000000"/>
                  </a:solidFill>
                  <a:latin typeface="Arial" panose="020B0604020202020204" pitchFamily="34" charset="0"/>
                </a:rPr>
                <a:t>Unpaid</a:t>
              </a:r>
              <a:endParaRPr lang="en-AU" altLang="en-US" b="1"/>
            </a:p>
          </p:txBody>
        </p:sp>
        <p:sp>
          <p:nvSpPr>
            <p:cNvPr id="55306" name="AutoShape 7"/>
            <p:cNvSpPr>
              <a:spLocks noChangeArrowheads="1"/>
            </p:cNvSpPr>
            <p:nvPr/>
          </p:nvSpPr>
          <p:spPr bwMode="auto">
            <a:xfrm>
              <a:off x="3354" y="1529"/>
              <a:ext cx="1035" cy="462"/>
            </a:xfrm>
            <a:prstGeom prst="roundRect">
              <a:avLst>
                <a:gd name="adj" fmla="val 16278"/>
              </a:avLst>
            </a:prstGeom>
            <a:solidFill>
              <a:srgbClr val="FFFFCC"/>
            </a:solidFill>
            <a:ln w="0">
              <a:solidFill>
                <a:srgbClr val="990033"/>
              </a:solidFill>
              <a:round/>
              <a:headEnd/>
              <a:tailEnd/>
            </a:ln>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55307" name="Rectangle 8"/>
            <p:cNvSpPr>
              <a:spLocks noChangeArrowheads="1"/>
            </p:cNvSpPr>
            <p:nvPr/>
          </p:nvSpPr>
          <p:spPr bwMode="auto">
            <a:xfrm>
              <a:off x="3526" y="1593"/>
              <a:ext cx="629"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AU" altLang="en-US" sz="1800">
                  <a:solidFill>
                    <a:srgbClr val="000000"/>
                  </a:solidFill>
                  <a:latin typeface="Arial" panose="020B0604020202020204" pitchFamily="34" charset="0"/>
                </a:rPr>
                <a:t>Partly Paid</a:t>
              </a:r>
              <a:endParaRPr lang="en-AU" altLang="en-US" b="1"/>
            </a:p>
          </p:txBody>
        </p:sp>
        <p:sp>
          <p:nvSpPr>
            <p:cNvPr id="55308" name="AutoShape 9"/>
            <p:cNvSpPr>
              <a:spLocks noChangeArrowheads="1"/>
            </p:cNvSpPr>
            <p:nvPr/>
          </p:nvSpPr>
          <p:spPr bwMode="auto">
            <a:xfrm>
              <a:off x="3354" y="2733"/>
              <a:ext cx="1035" cy="463"/>
            </a:xfrm>
            <a:prstGeom prst="roundRect">
              <a:avLst>
                <a:gd name="adj" fmla="val 16278"/>
              </a:avLst>
            </a:prstGeom>
            <a:solidFill>
              <a:srgbClr val="FFFFCC"/>
            </a:solidFill>
            <a:ln w="0">
              <a:solidFill>
                <a:srgbClr val="990033"/>
              </a:solidFill>
              <a:round/>
              <a:headEnd/>
              <a:tailEnd/>
            </a:ln>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55309" name="Rectangle 10"/>
            <p:cNvSpPr>
              <a:spLocks noChangeArrowheads="1"/>
            </p:cNvSpPr>
            <p:nvPr/>
          </p:nvSpPr>
          <p:spPr bwMode="auto">
            <a:xfrm>
              <a:off x="3559" y="2809"/>
              <a:ext cx="572"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AU" altLang="en-US" sz="1800">
                  <a:solidFill>
                    <a:srgbClr val="000000"/>
                  </a:solidFill>
                  <a:latin typeface="Arial" panose="020B0604020202020204" pitchFamily="34" charset="0"/>
                </a:rPr>
                <a:t>Fully Paid</a:t>
              </a:r>
              <a:endParaRPr lang="en-AU" altLang="en-US" b="1"/>
            </a:p>
          </p:txBody>
        </p:sp>
        <p:sp>
          <p:nvSpPr>
            <p:cNvPr id="55310" name="Line 11"/>
            <p:cNvSpPr>
              <a:spLocks noChangeShapeType="1"/>
            </p:cNvSpPr>
            <p:nvPr/>
          </p:nvSpPr>
          <p:spPr bwMode="auto">
            <a:xfrm>
              <a:off x="2243" y="1754"/>
              <a:ext cx="1111" cy="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11" name="Line 12"/>
            <p:cNvSpPr>
              <a:spLocks noChangeShapeType="1"/>
            </p:cNvSpPr>
            <p:nvPr/>
          </p:nvSpPr>
          <p:spPr bwMode="auto">
            <a:xfrm flipH="1">
              <a:off x="3235" y="1754"/>
              <a:ext cx="119" cy="5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12" name="Line 13"/>
            <p:cNvSpPr>
              <a:spLocks noChangeShapeType="1"/>
            </p:cNvSpPr>
            <p:nvPr/>
          </p:nvSpPr>
          <p:spPr bwMode="auto">
            <a:xfrm flipH="1" flipV="1">
              <a:off x="3235" y="1711"/>
              <a:ext cx="119"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13" name="Rectangle 14"/>
            <p:cNvSpPr>
              <a:spLocks noChangeArrowheads="1"/>
            </p:cNvSpPr>
            <p:nvPr/>
          </p:nvSpPr>
          <p:spPr bwMode="auto">
            <a:xfrm>
              <a:off x="2319" y="1518"/>
              <a:ext cx="889"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AU" altLang="en-US" sz="1800">
                  <a:solidFill>
                    <a:srgbClr val="000000"/>
                  </a:solidFill>
                  <a:latin typeface="Arial" panose="020B0604020202020204" pitchFamily="34" charset="0"/>
                </a:rPr>
                <a:t>partial payment</a:t>
              </a:r>
              <a:endParaRPr lang="en-AU" altLang="en-US" b="1"/>
            </a:p>
          </p:txBody>
        </p:sp>
        <p:sp>
          <p:nvSpPr>
            <p:cNvPr id="55314" name="Line 15"/>
            <p:cNvSpPr>
              <a:spLocks noChangeShapeType="1"/>
            </p:cNvSpPr>
            <p:nvPr/>
          </p:nvSpPr>
          <p:spPr bwMode="auto">
            <a:xfrm>
              <a:off x="3871" y="1991"/>
              <a:ext cx="1" cy="742"/>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15" name="Line 16"/>
            <p:cNvSpPr>
              <a:spLocks noChangeShapeType="1"/>
            </p:cNvSpPr>
            <p:nvPr/>
          </p:nvSpPr>
          <p:spPr bwMode="auto">
            <a:xfrm flipV="1">
              <a:off x="3871" y="2615"/>
              <a:ext cx="54" cy="11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16" name="Line 17"/>
            <p:cNvSpPr>
              <a:spLocks noChangeShapeType="1"/>
            </p:cNvSpPr>
            <p:nvPr/>
          </p:nvSpPr>
          <p:spPr bwMode="auto">
            <a:xfrm flipH="1" flipV="1">
              <a:off x="3818" y="2615"/>
              <a:ext cx="53" cy="11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17" name="Rectangle 18"/>
            <p:cNvSpPr>
              <a:spLocks noChangeArrowheads="1"/>
            </p:cNvSpPr>
            <p:nvPr/>
          </p:nvSpPr>
          <p:spPr bwMode="auto">
            <a:xfrm>
              <a:off x="3613" y="2282"/>
              <a:ext cx="774"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AU" altLang="en-US" sz="1800">
                  <a:solidFill>
                    <a:srgbClr val="000000"/>
                  </a:solidFill>
                  <a:latin typeface="Arial" panose="020B0604020202020204" pitchFamily="34" charset="0"/>
                </a:rPr>
                <a:t>final payment</a:t>
              </a:r>
              <a:endParaRPr lang="en-AU" altLang="en-US" b="1"/>
            </a:p>
          </p:txBody>
        </p:sp>
        <p:sp>
          <p:nvSpPr>
            <p:cNvPr id="55318" name="Line 19"/>
            <p:cNvSpPr>
              <a:spLocks noChangeShapeType="1"/>
            </p:cNvSpPr>
            <p:nvPr/>
          </p:nvSpPr>
          <p:spPr bwMode="auto">
            <a:xfrm>
              <a:off x="2125" y="1991"/>
              <a:ext cx="1337" cy="742"/>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19" name="Line 20"/>
            <p:cNvSpPr>
              <a:spLocks noChangeShapeType="1"/>
            </p:cNvSpPr>
            <p:nvPr/>
          </p:nvSpPr>
          <p:spPr bwMode="auto">
            <a:xfrm flipH="1" flipV="1">
              <a:off x="3386" y="2626"/>
              <a:ext cx="76" cy="10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20" name="Line 21"/>
            <p:cNvSpPr>
              <a:spLocks noChangeShapeType="1"/>
            </p:cNvSpPr>
            <p:nvPr/>
          </p:nvSpPr>
          <p:spPr bwMode="auto">
            <a:xfrm flipH="1" flipV="1">
              <a:off x="3332" y="2723"/>
              <a:ext cx="130" cy="1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21" name="Rectangle 22"/>
            <p:cNvSpPr>
              <a:spLocks noChangeArrowheads="1"/>
            </p:cNvSpPr>
            <p:nvPr/>
          </p:nvSpPr>
          <p:spPr bwMode="auto">
            <a:xfrm>
              <a:off x="2523" y="2102"/>
              <a:ext cx="77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AU" altLang="en-US" sz="1800" dirty="0">
                  <a:solidFill>
                    <a:srgbClr val="000000"/>
                  </a:solidFill>
                  <a:latin typeface="Arial" panose="020B0604020202020204" pitchFamily="34" charset="0"/>
                </a:rPr>
                <a:t>final payment</a:t>
              </a:r>
              <a:endParaRPr lang="en-AU" altLang="en-US" b="1" dirty="0"/>
            </a:p>
          </p:txBody>
        </p:sp>
        <p:sp>
          <p:nvSpPr>
            <p:cNvPr id="55322" name="Oval 23"/>
            <p:cNvSpPr>
              <a:spLocks noChangeArrowheads="1"/>
            </p:cNvSpPr>
            <p:nvPr/>
          </p:nvSpPr>
          <p:spPr bwMode="auto">
            <a:xfrm>
              <a:off x="1618" y="937"/>
              <a:ext cx="205" cy="215"/>
            </a:xfrm>
            <a:prstGeom prst="ellipse">
              <a:avLst/>
            </a:prstGeom>
            <a:solidFill>
              <a:srgbClr val="000000"/>
            </a:solidFill>
            <a:ln w="0">
              <a:solidFill>
                <a:srgbClr val="990033"/>
              </a:solidFill>
              <a:round/>
              <a:headEnd/>
              <a:tailEnd/>
            </a:ln>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55323" name="Line 24"/>
            <p:cNvSpPr>
              <a:spLocks noChangeShapeType="1"/>
            </p:cNvSpPr>
            <p:nvPr/>
          </p:nvSpPr>
          <p:spPr bwMode="auto">
            <a:xfrm>
              <a:off x="1726" y="1152"/>
              <a:ext cx="1" cy="377"/>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24" name="Line 25"/>
            <p:cNvSpPr>
              <a:spLocks noChangeShapeType="1"/>
            </p:cNvSpPr>
            <p:nvPr/>
          </p:nvSpPr>
          <p:spPr bwMode="auto">
            <a:xfrm flipV="1">
              <a:off x="1726" y="1410"/>
              <a:ext cx="43" cy="11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25" name="Line 26"/>
            <p:cNvSpPr>
              <a:spLocks noChangeShapeType="1"/>
            </p:cNvSpPr>
            <p:nvPr/>
          </p:nvSpPr>
          <p:spPr bwMode="auto">
            <a:xfrm flipH="1" flipV="1">
              <a:off x="1672" y="1410"/>
              <a:ext cx="54" cy="11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26" name="Oval 27"/>
            <p:cNvSpPr>
              <a:spLocks noChangeArrowheads="1"/>
            </p:cNvSpPr>
            <p:nvPr/>
          </p:nvSpPr>
          <p:spPr bwMode="auto">
            <a:xfrm>
              <a:off x="3731" y="3594"/>
              <a:ext cx="291" cy="290"/>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55327" name="Oval 28"/>
            <p:cNvSpPr>
              <a:spLocks noChangeArrowheads="1"/>
            </p:cNvSpPr>
            <p:nvPr/>
          </p:nvSpPr>
          <p:spPr bwMode="auto">
            <a:xfrm>
              <a:off x="3774" y="3637"/>
              <a:ext cx="205" cy="204"/>
            </a:xfrm>
            <a:prstGeom prst="ellipse">
              <a:avLst/>
            </a:prstGeom>
            <a:solidFill>
              <a:srgbClr val="000000"/>
            </a:solidFill>
            <a:ln w="0">
              <a:solidFill>
                <a:srgbClr val="990033"/>
              </a:solidFill>
              <a:round/>
              <a:headEnd/>
              <a:tailEnd/>
            </a:ln>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sp>
          <p:nvSpPr>
            <p:cNvPr id="55328" name="Line 29"/>
            <p:cNvSpPr>
              <a:spLocks noChangeShapeType="1"/>
            </p:cNvSpPr>
            <p:nvPr/>
          </p:nvSpPr>
          <p:spPr bwMode="auto">
            <a:xfrm>
              <a:off x="3871" y="3196"/>
              <a:ext cx="1" cy="39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29" name="Line 30"/>
            <p:cNvSpPr>
              <a:spLocks noChangeShapeType="1"/>
            </p:cNvSpPr>
            <p:nvPr/>
          </p:nvSpPr>
          <p:spPr bwMode="auto">
            <a:xfrm flipV="1">
              <a:off x="3871" y="3465"/>
              <a:ext cx="54" cy="12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330" name="Line 31"/>
            <p:cNvSpPr>
              <a:spLocks noChangeShapeType="1"/>
            </p:cNvSpPr>
            <p:nvPr/>
          </p:nvSpPr>
          <p:spPr bwMode="auto">
            <a:xfrm flipH="1" flipV="1">
              <a:off x="3818" y="3465"/>
              <a:ext cx="53" cy="12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C7AEF1CA-CC1D-4F82-AE7A-C210B11BEBEB}" type="slidenum">
              <a:rPr lang="en-AU" altLang="en-US"/>
              <a:pPr>
                <a:defRPr/>
              </a:pPr>
              <a:t>146</a:t>
            </a:fld>
            <a:endParaRPr lang="en-AU" altLang="en-US"/>
          </a:p>
        </p:txBody>
      </p:sp>
      <p:sp>
        <p:nvSpPr>
          <p:cNvPr id="798722" name="Rectangle 2"/>
          <p:cNvSpPr>
            <a:spLocks noGrp="1" noChangeArrowheads="1"/>
          </p:cNvSpPr>
          <p:nvPr>
            <p:ph type="title"/>
          </p:nvPr>
        </p:nvSpPr>
        <p:spPr/>
        <p:txBody>
          <a:bodyPr/>
          <a:lstStyle/>
          <a:p>
            <a:pPr>
              <a:defRPr/>
            </a:pPr>
            <a:r>
              <a:rPr lang="en-US" altLang="en-US"/>
              <a:t>State machine diagram</a:t>
            </a:r>
            <a:endParaRPr lang="en-AU" altLang="en-US"/>
          </a:p>
        </p:txBody>
      </p:sp>
      <p:sp>
        <p:nvSpPr>
          <p:cNvPr id="56326" name="Rectangle 3"/>
          <p:cNvSpPr>
            <a:spLocks noGrp="1" noChangeArrowheads="1"/>
          </p:cNvSpPr>
          <p:nvPr>
            <p:ph type="body" idx="1"/>
          </p:nvPr>
        </p:nvSpPr>
        <p:spPr/>
        <p:txBody>
          <a:bodyPr/>
          <a:lstStyle/>
          <a:p>
            <a:pPr>
              <a:spcBef>
                <a:spcPts val="600"/>
              </a:spcBef>
            </a:pPr>
            <a:r>
              <a:rPr lang="en-US" altLang="en-US" sz="2400" dirty="0">
                <a:cs typeface="Times New Roman" panose="02020603050405020304" pitchFamily="18" charset="0"/>
              </a:rPr>
              <a:t>Normally attached to a class, but can be attached to other modeling concepts, e.g. a use case</a:t>
            </a:r>
          </a:p>
          <a:p>
            <a:pPr>
              <a:spcBef>
                <a:spcPts val="1200"/>
              </a:spcBef>
            </a:pPr>
            <a:r>
              <a:rPr lang="en-US" altLang="en-US" sz="2400" dirty="0">
                <a:cs typeface="Times New Roman" panose="02020603050405020304" pitchFamily="18" charset="0"/>
              </a:rPr>
              <a:t>When attached to a class, the diagram determines how objects of that class react to events</a:t>
            </a:r>
          </a:p>
          <a:p>
            <a:pPr lvl="1">
              <a:spcBef>
                <a:spcPts val="600"/>
              </a:spcBef>
            </a:pPr>
            <a:r>
              <a:rPr lang="en-US" altLang="en-US" sz="2000" dirty="0">
                <a:cs typeface="Times New Roman" panose="02020603050405020304" pitchFamily="18" charset="0"/>
              </a:rPr>
              <a:t>Determines – for each object state – what </a:t>
            </a:r>
            <a:r>
              <a:rPr lang="en-US" altLang="en-US" sz="2000" b="1" dirty="0">
                <a:cs typeface="Times New Roman" panose="02020603050405020304" pitchFamily="18" charset="0"/>
              </a:rPr>
              <a:t>action</a:t>
            </a:r>
            <a:r>
              <a:rPr lang="en-US" altLang="en-US" sz="2000" dirty="0">
                <a:cs typeface="Times New Roman" panose="02020603050405020304" pitchFamily="18" charset="0"/>
              </a:rPr>
              <a:t> the object will perform when it receives an event</a:t>
            </a:r>
          </a:p>
          <a:p>
            <a:pPr lvl="1">
              <a:spcBef>
                <a:spcPts val="600"/>
              </a:spcBef>
            </a:pPr>
            <a:r>
              <a:rPr lang="en-US" altLang="en-US" sz="2000" dirty="0">
                <a:cs typeface="Times New Roman" panose="02020603050405020304" pitchFamily="18" charset="0"/>
              </a:rPr>
              <a:t>The same object may perform a different action for the same event depending on the object’s state</a:t>
            </a:r>
          </a:p>
          <a:p>
            <a:pPr lvl="1">
              <a:spcBef>
                <a:spcPts val="600"/>
              </a:spcBef>
            </a:pPr>
            <a:r>
              <a:rPr lang="en-US" altLang="en-US" sz="2000" dirty="0">
                <a:cs typeface="Times New Roman" panose="02020603050405020304" pitchFamily="18" charset="0"/>
              </a:rPr>
              <a:t>The action’s execution will typically cause a state change</a:t>
            </a:r>
          </a:p>
          <a:p>
            <a:pPr>
              <a:spcBef>
                <a:spcPts val="1200"/>
              </a:spcBef>
            </a:pPr>
            <a:r>
              <a:rPr lang="en-US" altLang="en-US" sz="2400" dirty="0">
                <a:cs typeface="Times New Roman" panose="02020603050405020304" pitchFamily="18" charset="0"/>
              </a:rPr>
              <a:t>The complete description of a </a:t>
            </a:r>
            <a:r>
              <a:rPr lang="en-US" altLang="en-US" sz="2400" b="1" dirty="0">
                <a:cs typeface="Times New Roman" panose="02020603050405020304" pitchFamily="18" charset="0"/>
              </a:rPr>
              <a:t>transition</a:t>
            </a:r>
            <a:r>
              <a:rPr lang="en-US" altLang="en-US" sz="2400" dirty="0">
                <a:cs typeface="Times New Roman" panose="02020603050405020304" pitchFamily="18" charset="0"/>
              </a:rPr>
              <a:t> consists of three parts</a:t>
            </a:r>
          </a:p>
          <a:p>
            <a:pPr>
              <a:spcBef>
                <a:spcPts val="600"/>
              </a:spcBef>
              <a:buFont typeface="Monotype Sorts" charset="2"/>
              <a:buNone/>
            </a:pPr>
            <a:r>
              <a:rPr lang="en-US" altLang="en-US" sz="2000" i="1" dirty="0">
                <a:latin typeface="Courier New" panose="02070309020205020404" pitchFamily="49" charset="0"/>
                <a:cs typeface="Courier New" panose="02070309020205020404" pitchFamily="49" charset="0"/>
              </a:rPr>
              <a:t>event (parameters) [guard] / action</a:t>
            </a:r>
            <a:endParaRPr lang="en-US" altLang="en-US" sz="2400" i="1" dirty="0">
              <a:cs typeface="Times New Roman" panose="0202060305040502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altLang="en-US"/>
              <a:t>© Pearson Education 2007</a:t>
            </a:r>
            <a:endParaRPr lang="en-AU" altLang="en-US"/>
          </a:p>
        </p:txBody>
      </p:sp>
      <p:sp>
        <p:nvSpPr>
          <p:cNvPr id="6" name="Footer Placeholder 3"/>
          <p:cNvSpPr>
            <a:spLocks noGrp="1"/>
          </p:cNvSpPr>
          <p:nvPr>
            <p:ph type="ftr" sz="quarter" idx="11"/>
          </p:nvPr>
        </p:nvSpPr>
        <p:spPr/>
        <p:txBody>
          <a:bodyPr/>
          <a:lstStyle/>
          <a:p>
            <a:pPr>
              <a:defRPr/>
            </a:pPr>
            <a:r>
              <a:rPr lang="en-AU" altLang="en-US"/>
              <a:t>Chapter 3 (Maciaszek - RASD 3/e)</a:t>
            </a:r>
          </a:p>
        </p:txBody>
      </p:sp>
      <p:sp>
        <p:nvSpPr>
          <p:cNvPr id="7" name="Slide Number Placeholder 4"/>
          <p:cNvSpPr>
            <a:spLocks noGrp="1"/>
          </p:cNvSpPr>
          <p:nvPr>
            <p:ph type="sldNum" sz="quarter" idx="12"/>
          </p:nvPr>
        </p:nvSpPr>
        <p:spPr/>
        <p:txBody>
          <a:bodyPr/>
          <a:lstStyle/>
          <a:p>
            <a:pPr>
              <a:defRPr/>
            </a:pPr>
            <a:fld id="{1918FD84-4BC5-41A2-AF21-7D3C4D5713E4}" type="slidenum">
              <a:rPr lang="en-AU" altLang="en-US"/>
              <a:pPr>
                <a:defRPr/>
              </a:pPr>
              <a:t>147</a:t>
            </a:fld>
            <a:endParaRPr lang="en-AU" altLang="en-US"/>
          </a:p>
        </p:txBody>
      </p:sp>
      <p:sp>
        <p:nvSpPr>
          <p:cNvPr id="799746" name="Rectangle 2"/>
          <p:cNvSpPr>
            <a:spLocks noGrp="1" noChangeArrowheads="1"/>
          </p:cNvSpPr>
          <p:nvPr>
            <p:ph type="title"/>
          </p:nvPr>
        </p:nvSpPr>
        <p:spPr/>
        <p:txBody>
          <a:bodyPr/>
          <a:lstStyle/>
          <a:p>
            <a:pPr>
              <a:defRPr/>
            </a:pPr>
            <a:r>
              <a:rPr lang="en-US" altLang="en-US" dirty="0" err="1"/>
              <a:t>Statechart</a:t>
            </a:r>
            <a:r>
              <a:rPr lang="en-US" altLang="en-US" dirty="0"/>
              <a:t> diagram – excerpt</a:t>
            </a:r>
            <a:endParaRPr lang="en-AU" altLang="en-US" dirty="0"/>
          </a:p>
        </p:txBody>
      </p:sp>
      <p:sp>
        <p:nvSpPr>
          <p:cNvPr id="57350" name="Rectangle 3"/>
          <p:cNvSpPr>
            <a:spLocks noChangeArrowheads="1"/>
          </p:cNvSpPr>
          <p:nvPr/>
        </p:nvSpPr>
        <p:spPr bwMode="auto">
          <a:xfrm>
            <a:off x="2028825" y="1238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AU" altLang="en-US"/>
          </a:p>
        </p:txBody>
      </p:sp>
      <p:pic>
        <p:nvPicPr>
          <p:cNvPr id="5735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0" y="1124744"/>
            <a:ext cx="7272338" cy="528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A9BF5638-844D-4D5C-934F-959865650D94}" type="slidenum">
              <a:rPr lang="en-AU" altLang="en-US"/>
              <a:pPr>
                <a:defRPr/>
              </a:pPr>
              <a:t>148</a:t>
            </a:fld>
            <a:endParaRPr lang="en-AU" altLang="en-US"/>
          </a:p>
        </p:txBody>
      </p:sp>
      <p:sp>
        <p:nvSpPr>
          <p:cNvPr id="825346" name="Rectangle 2"/>
          <p:cNvSpPr>
            <a:spLocks noGrp="1" noChangeArrowheads="1"/>
          </p:cNvSpPr>
          <p:nvPr>
            <p:ph type="title"/>
          </p:nvPr>
        </p:nvSpPr>
        <p:spPr/>
        <p:txBody>
          <a:bodyPr/>
          <a:lstStyle/>
          <a:p>
            <a:pPr>
              <a:defRPr/>
            </a:pPr>
            <a:r>
              <a:rPr lang="en-US" altLang="en-US"/>
              <a:t>Review Quiz 3.5</a:t>
            </a:r>
          </a:p>
        </p:txBody>
      </p:sp>
      <p:sp>
        <p:nvSpPr>
          <p:cNvPr id="58374" name="Rectangle 3"/>
          <p:cNvSpPr>
            <a:spLocks noGrp="1" noChangeArrowheads="1"/>
          </p:cNvSpPr>
          <p:nvPr>
            <p:ph type="body" idx="1"/>
          </p:nvPr>
        </p:nvSpPr>
        <p:spPr/>
        <p:txBody>
          <a:bodyPr/>
          <a:lstStyle/>
          <a:p>
            <a:pPr marL="533400" indent="-533400">
              <a:spcBef>
                <a:spcPts val="1800"/>
              </a:spcBef>
              <a:buClr>
                <a:srgbClr val="0000CC"/>
              </a:buClr>
              <a:buFont typeface="Monotype Sorts" charset="2"/>
              <a:buAutoNum type="arabicPeriod"/>
            </a:pPr>
            <a:r>
              <a:rPr lang="en-US" altLang="en-US" dirty="0"/>
              <a:t>Can the state of an object depend on that object’s association links?</a:t>
            </a:r>
          </a:p>
          <a:p>
            <a:pPr marL="533400" indent="-533400">
              <a:spcBef>
                <a:spcPts val="1800"/>
              </a:spcBef>
              <a:buClr>
                <a:srgbClr val="0000CC"/>
              </a:buClr>
              <a:buFont typeface="Monotype Sorts" charset="2"/>
              <a:buAutoNum type="arabicPeriod"/>
            </a:pPr>
            <a:r>
              <a:rPr lang="en-US" altLang="en-US" dirty="0"/>
              <a:t>How is a guard different from an event?</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ctrTitle"/>
          </p:nvPr>
        </p:nvSpPr>
        <p:spPr/>
        <p:txBody>
          <a:bodyPr/>
          <a:lstStyle/>
          <a:p>
            <a:pPr algn="ctr"/>
            <a:r>
              <a:rPr lang="en-US" altLang="en-US"/>
              <a:t>The implementation view</a:t>
            </a:r>
          </a:p>
        </p:txBody>
      </p:sp>
      <p:sp>
        <p:nvSpPr>
          <p:cNvPr id="60419" name="Rectangle 3"/>
          <p:cNvSpPr>
            <a:spLocks noGrp="1" noChangeArrowheads="1"/>
          </p:cNvSpPr>
          <p:nvPr>
            <p:ph type="subTitle" idx="1"/>
          </p:nvPr>
        </p:nvSpPr>
        <p:spPr/>
        <p:txBody>
          <a:bodyPr/>
          <a:lstStyle/>
          <a:p>
            <a:pPr>
              <a:buFont typeface="Monotype Sorts" charset="2"/>
              <a:buChar char="n"/>
            </a:pPr>
            <a:r>
              <a:rPr lang="en-US" altLang="en-US" sz="2400"/>
              <a:t>  architectural/structural modeling of the physical implementation of a system</a:t>
            </a:r>
          </a:p>
          <a:p>
            <a:pPr>
              <a:buFont typeface="Monotype Sorts" charset="2"/>
              <a:buChar char="n"/>
            </a:pPr>
            <a:r>
              <a:rPr lang="en-US" altLang="en-US" sz="2400"/>
              <a:t> provides a connection between the logical and physical structure of the system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6B34E50-8827-4569-85ED-77C0278DFB61}"/>
              </a:ext>
            </a:extLst>
          </p:cNvPr>
          <p:cNvSpPr>
            <a:spLocks noGrp="1" noChangeArrowheads="1"/>
          </p:cNvSpPr>
          <p:nvPr>
            <p:ph type="title"/>
          </p:nvPr>
        </p:nvSpPr>
        <p:spPr>
          <a:noFill/>
        </p:spPr>
        <p:txBody>
          <a:bodyPr/>
          <a:lstStyle/>
          <a:p>
            <a:r>
              <a:rPr lang="en-US" altLang="en-US" sz="3400">
                <a:ea typeface="ＭＳ Ｐゴシック" panose="020B0600070205080204" pitchFamily="34" charset="-128"/>
              </a:rPr>
              <a:t>Issue-Modeling</a:t>
            </a:r>
          </a:p>
        </p:txBody>
      </p:sp>
      <p:sp>
        <p:nvSpPr>
          <p:cNvPr id="40963" name="Rectangle 3">
            <a:extLst>
              <a:ext uri="{FF2B5EF4-FFF2-40B4-BE49-F238E27FC236}">
                <a16:creationId xmlns:a16="http://schemas.microsoft.com/office/drawing/2014/main" id="{7B2DB47F-7C9B-41D7-9F49-8F7D2D967B59}"/>
              </a:ext>
            </a:extLst>
          </p:cNvPr>
          <p:cNvSpPr>
            <a:spLocks noChangeArrowheads="1"/>
          </p:cNvSpPr>
          <p:nvPr/>
        </p:nvSpPr>
        <p:spPr bwMode="auto">
          <a:xfrm>
            <a:off x="3810000" y="1066800"/>
            <a:ext cx="1600200" cy="1143000"/>
          </a:xfrm>
          <a:prstGeom prst="rect">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Issue: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What is the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Center of the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Universe?</a:t>
            </a:r>
          </a:p>
        </p:txBody>
      </p:sp>
      <p:grpSp>
        <p:nvGrpSpPr>
          <p:cNvPr id="40964" name="Group 4">
            <a:extLst>
              <a:ext uri="{FF2B5EF4-FFF2-40B4-BE49-F238E27FC236}">
                <a16:creationId xmlns:a16="http://schemas.microsoft.com/office/drawing/2014/main" id="{513BE0B3-C106-49D6-94BD-441645E46EE1}"/>
              </a:ext>
            </a:extLst>
          </p:cNvPr>
          <p:cNvGrpSpPr>
            <a:grpSpLocks/>
          </p:cNvGrpSpPr>
          <p:nvPr/>
        </p:nvGrpSpPr>
        <p:grpSpPr bwMode="auto">
          <a:xfrm>
            <a:off x="2209800" y="2209800"/>
            <a:ext cx="2362200" cy="1447800"/>
            <a:chOff x="1392" y="1392"/>
            <a:chExt cx="1488" cy="912"/>
          </a:xfrm>
        </p:grpSpPr>
        <p:sp>
          <p:nvSpPr>
            <p:cNvPr id="40983" name="Rectangle 5">
              <a:extLst>
                <a:ext uri="{FF2B5EF4-FFF2-40B4-BE49-F238E27FC236}">
                  <a16:creationId xmlns:a16="http://schemas.microsoft.com/office/drawing/2014/main" id="{4BCB7ED0-C627-4BC3-BCE6-AE8EF2B1331C}"/>
                </a:ext>
              </a:extLst>
            </p:cNvPr>
            <p:cNvSpPr>
              <a:spLocks noChangeArrowheads="1"/>
            </p:cNvSpPr>
            <p:nvPr/>
          </p:nvSpPr>
          <p:spPr bwMode="auto">
            <a:xfrm>
              <a:off x="1392" y="1728"/>
              <a:ext cx="1008" cy="576"/>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Proposal1: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The earth!</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sp>
          <p:nvSpPr>
            <p:cNvPr id="40984" name="Line 6">
              <a:extLst>
                <a:ext uri="{FF2B5EF4-FFF2-40B4-BE49-F238E27FC236}">
                  <a16:creationId xmlns:a16="http://schemas.microsoft.com/office/drawing/2014/main" id="{328E895B-7159-47D5-8711-CCFC16C82631}"/>
                </a:ext>
              </a:extLst>
            </p:cNvPr>
            <p:cNvSpPr>
              <a:spLocks noChangeShapeType="1"/>
            </p:cNvSpPr>
            <p:nvPr/>
          </p:nvSpPr>
          <p:spPr bwMode="auto">
            <a:xfrm flipH="1">
              <a:off x="1968" y="1392"/>
              <a:ext cx="912"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0965" name="Group 7">
            <a:extLst>
              <a:ext uri="{FF2B5EF4-FFF2-40B4-BE49-F238E27FC236}">
                <a16:creationId xmlns:a16="http://schemas.microsoft.com/office/drawing/2014/main" id="{33C98E73-56F8-4CC4-B5A3-76D9D939B783}"/>
              </a:ext>
            </a:extLst>
          </p:cNvPr>
          <p:cNvGrpSpPr>
            <a:grpSpLocks/>
          </p:cNvGrpSpPr>
          <p:nvPr/>
        </p:nvGrpSpPr>
        <p:grpSpPr bwMode="auto">
          <a:xfrm>
            <a:off x="4724400" y="2209800"/>
            <a:ext cx="2590800" cy="1371600"/>
            <a:chOff x="2976" y="1392"/>
            <a:chExt cx="1632" cy="864"/>
          </a:xfrm>
        </p:grpSpPr>
        <p:sp>
          <p:nvSpPr>
            <p:cNvPr id="40981" name="Rectangle 8">
              <a:extLst>
                <a:ext uri="{FF2B5EF4-FFF2-40B4-BE49-F238E27FC236}">
                  <a16:creationId xmlns:a16="http://schemas.microsoft.com/office/drawing/2014/main" id="{FEF459AD-CF43-42F0-AC1A-3F19B4683B21}"/>
                </a:ext>
              </a:extLst>
            </p:cNvPr>
            <p:cNvSpPr>
              <a:spLocks noChangeArrowheads="1"/>
            </p:cNvSpPr>
            <p:nvPr/>
          </p:nvSpPr>
          <p:spPr bwMode="auto">
            <a:xfrm>
              <a:off x="3600" y="1728"/>
              <a:ext cx="1008" cy="528"/>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Proposal2: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The sun</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sp>
          <p:nvSpPr>
            <p:cNvPr id="40982" name="Line 9">
              <a:extLst>
                <a:ext uri="{FF2B5EF4-FFF2-40B4-BE49-F238E27FC236}">
                  <a16:creationId xmlns:a16="http://schemas.microsoft.com/office/drawing/2014/main" id="{63627A45-7DA1-479A-BA9B-E5B873CECC40}"/>
                </a:ext>
              </a:extLst>
            </p:cNvPr>
            <p:cNvSpPr>
              <a:spLocks noChangeShapeType="1"/>
            </p:cNvSpPr>
            <p:nvPr/>
          </p:nvSpPr>
          <p:spPr bwMode="auto">
            <a:xfrm>
              <a:off x="2976" y="1392"/>
              <a:ext cx="110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0966" name="Group 10">
            <a:extLst>
              <a:ext uri="{FF2B5EF4-FFF2-40B4-BE49-F238E27FC236}">
                <a16:creationId xmlns:a16="http://schemas.microsoft.com/office/drawing/2014/main" id="{79CB169A-1136-4E29-BD97-3B9982E3E5B3}"/>
              </a:ext>
            </a:extLst>
          </p:cNvPr>
          <p:cNvGrpSpPr>
            <a:grpSpLocks/>
          </p:cNvGrpSpPr>
          <p:nvPr/>
        </p:nvGrpSpPr>
        <p:grpSpPr bwMode="auto">
          <a:xfrm>
            <a:off x="6515100" y="3581400"/>
            <a:ext cx="2324100" cy="1524000"/>
            <a:chOff x="4104" y="2112"/>
            <a:chExt cx="1464" cy="960"/>
          </a:xfrm>
        </p:grpSpPr>
        <p:sp>
          <p:nvSpPr>
            <p:cNvPr id="258059" name="Rectangle 11">
              <a:extLst>
                <a:ext uri="{FF2B5EF4-FFF2-40B4-BE49-F238E27FC236}">
                  <a16:creationId xmlns:a16="http://schemas.microsoft.com/office/drawing/2014/main" id="{98C1193F-84FE-4B37-B699-FC17035D5D2B}"/>
                </a:ext>
              </a:extLst>
            </p:cNvPr>
            <p:cNvSpPr>
              <a:spLocks noChangeArrowheads="1"/>
            </p:cNvSpPr>
            <p:nvPr/>
          </p:nvSpPr>
          <p:spPr bwMode="auto">
            <a:xfrm>
              <a:off x="4416" y="2496"/>
              <a:ext cx="1152" cy="576"/>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Copernicus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says so. </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cxnSp>
          <p:nvCxnSpPr>
            <p:cNvPr id="40980" name="AutoShape 12">
              <a:extLst>
                <a:ext uri="{FF2B5EF4-FFF2-40B4-BE49-F238E27FC236}">
                  <a16:creationId xmlns:a16="http://schemas.microsoft.com/office/drawing/2014/main" id="{14DFE82F-A143-48BF-A4AC-5B9BC87A83A7}"/>
                </a:ext>
              </a:extLst>
            </p:cNvPr>
            <p:cNvCxnSpPr>
              <a:cxnSpLocks noChangeShapeType="1"/>
              <a:stCxn id="40981" idx="2"/>
              <a:endCxn id="258059" idx="0"/>
            </p:cNvCxnSpPr>
            <p:nvPr/>
          </p:nvCxnSpPr>
          <p:spPr bwMode="auto">
            <a:xfrm>
              <a:off x="4104" y="2112"/>
              <a:ext cx="888" cy="38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0967" name="Group 13">
            <a:extLst>
              <a:ext uri="{FF2B5EF4-FFF2-40B4-BE49-F238E27FC236}">
                <a16:creationId xmlns:a16="http://schemas.microsoft.com/office/drawing/2014/main" id="{3FADC2E3-31B1-465F-BEA7-D4B36E123474}"/>
              </a:ext>
            </a:extLst>
          </p:cNvPr>
          <p:cNvGrpSpPr>
            <a:grpSpLocks/>
          </p:cNvGrpSpPr>
          <p:nvPr/>
        </p:nvGrpSpPr>
        <p:grpSpPr bwMode="auto">
          <a:xfrm>
            <a:off x="381000" y="3657600"/>
            <a:ext cx="2628900" cy="1524000"/>
            <a:chOff x="240" y="2160"/>
            <a:chExt cx="1656" cy="960"/>
          </a:xfrm>
        </p:grpSpPr>
        <p:sp>
          <p:nvSpPr>
            <p:cNvPr id="258062" name="Rectangle 14">
              <a:extLst>
                <a:ext uri="{FF2B5EF4-FFF2-40B4-BE49-F238E27FC236}">
                  <a16:creationId xmlns:a16="http://schemas.microsoft.com/office/drawing/2014/main" id="{DED648AE-324F-4418-A7BC-0CE888C242AA}"/>
                </a:ext>
              </a:extLst>
            </p:cNvPr>
            <p:cNvSpPr>
              <a:spLocks noChangeArrowheads="1"/>
            </p:cNvSpPr>
            <p:nvPr/>
          </p:nvSpPr>
          <p:spPr bwMode="auto">
            <a:xfrm>
              <a:off x="240" y="2400"/>
              <a:ext cx="1008" cy="720"/>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Aristotle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says so. </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cxnSp>
          <p:nvCxnSpPr>
            <p:cNvPr id="40978" name="AutoShape 15">
              <a:extLst>
                <a:ext uri="{FF2B5EF4-FFF2-40B4-BE49-F238E27FC236}">
                  <a16:creationId xmlns:a16="http://schemas.microsoft.com/office/drawing/2014/main" id="{ACE740FC-5BE5-410A-8670-B2466CC87171}"/>
                </a:ext>
              </a:extLst>
            </p:cNvPr>
            <p:cNvCxnSpPr>
              <a:cxnSpLocks noChangeShapeType="1"/>
              <a:stCxn id="40983" idx="2"/>
              <a:endCxn id="258062" idx="0"/>
            </p:cNvCxnSpPr>
            <p:nvPr/>
          </p:nvCxnSpPr>
          <p:spPr bwMode="auto">
            <a:xfrm flipH="1">
              <a:off x="744" y="2160"/>
              <a:ext cx="1152" cy="2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0968" name="Group 16">
            <a:extLst>
              <a:ext uri="{FF2B5EF4-FFF2-40B4-BE49-F238E27FC236}">
                <a16:creationId xmlns:a16="http://schemas.microsoft.com/office/drawing/2014/main" id="{762781BB-EBED-4876-8A46-76BA9EDB2750}"/>
              </a:ext>
            </a:extLst>
          </p:cNvPr>
          <p:cNvGrpSpPr>
            <a:grpSpLocks/>
          </p:cNvGrpSpPr>
          <p:nvPr/>
        </p:nvGrpSpPr>
        <p:grpSpPr bwMode="auto">
          <a:xfrm>
            <a:off x="1524000" y="3657600"/>
            <a:ext cx="2286000" cy="2667000"/>
            <a:chOff x="960" y="2160"/>
            <a:chExt cx="1440" cy="1680"/>
          </a:xfrm>
        </p:grpSpPr>
        <p:sp>
          <p:nvSpPr>
            <p:cNvPr id="258065" name="Rectangle 17">
              <a:extLst>
                <a:ext uri="{FF2B5EF4-FFF2-40B4-BE49-F238E27FC236}">
                  <a16:creationId xmlns:a16="http://schemas.microsoft.com/office/drawing/2014/main" id="{4E1DB83F-EA22-4556-8DA8-CBA44CC6D275}"/>
                </a:ext>
              </a:extLst>
            </p:cNvPr>
            <p:cNvSpPr>
              <a:spLocks noChangeArrowheads="1"/>
            </p:cNvSpPr>
            <p:nvPr/>
          </p:nvSpPr>
          <p:spPr bwMode="auto">
            <a:xfrm>
              <a:off x="960" y="3216"/>
              <a:ext cx="1440" cy="624"/>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Change will disturb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the people.</a:t>
              </a:r>
              <a:endPar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endParaRPr>
            </a:p>
          </p:txBody>
        </p:sp>
        <p:cxnSp>
          <p:nvCxnSpPr>
            <p:cNvPr id="40976" name="AutoShape 18">
              <a:extLst>
                <a:ext uri="{FF2B5EF4-FFF2-40B4-BE49-F238E27FC236}">
                  <a16:creationId xmlns:a16="http://schemas.microsoft.com/office/drawing/2014/main" id="{76B4ABF2-0C9B-46A2-A7BC-FC63BA0C1060}"/>
                </a:ext>
              </a:extLst>
            </p:cNvPr>
            <p:cNvCxnSpPr>
              <a:cxnSpLocks noChangeShapeType="1"/>
              <a:stCxn id="40983" idx="2"/>
              <a:endCxn id="258065" idx="0"/>
            </p:cNvCxnSpPr>
            <p:nvPr/>
          </p:nvCxnSpPr>
          <p:spPr bwMode="auto">
            <a:xfrm flipH="1">
              <a:off x="1680" y="2160"/>
              <a:ext cx="216" cy="105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0969" name="Group 19">
            <a:extLst>
              <a:ext uri="{FF2B5EF4-FFF2-40B4-BE49-F238E27FC236}">
                <a16:creationId xmlns:a16="http://schemas.microsoft.com/office/drawing/2014/main" id="{EF2F1791-EF15-4726-813D-88050907554B}"/>
              </a:ext>
            </a:extLst>
          </p:cNvPr>
          <p:cNvGrpSpPr>
            <a:grpSpLocks/>
          </p:cNvGrpSpPr>
          <p:nvPr/>
        </p:nvGrpSpPr>
        <p:grpSpPr bwMode="auto">
          <a:xfrm>
            <a:off x="3009900" y="3657600"/>
            <a:ext cx="3390900" cy="1905000"/>
            <a:chOff x="1896" y="2160"/>
            <a:chExt cx="2136" cy="1200"/>
          </a:xfrm>
        </p:grpSpPr>
        <p:sp>
          <p:nvSpPr>
            <p:cNvPr id="258068" name="Rectangle 20">
              <a:extLst>
                <a:ext uri="{FF2B5EF4-FFF2-40B4-BE49-F238E27FC236}">
                  <a16:creationId xmlns:a16="http://schemas.microsoft.com/office/drawing/2014/main" id="{713D1B36-0D37-4DD3-8192-CBD4D2E01FBE}"/>
                </a:ext>
              </a:extLst>
            </p:cNvPr>
            <p:cNvSpPr>
              <a:spLocks noChangeArrowheads="1"/>
            </p:cNvSpPr>
            <p:nvPr/>
          </p:nvSpPr>
          <p:spPr bwMode="auto">
            <a:xfrm>
              <a:off x="2496" y="2640"/>
              <a:ext cx="1536" cy="720"/>
            </a:xfrm>
            <a:prstGeom prst="rect">
              <a:avLst/>
            </a:prstGeom>
            <a:gradFill rotWithShape="0">
              <a:gsLst>
                <a:gs pos="0">
                  <a:schemeClr val="bg1">
                    <a:gamma/>
                    <a:shade val="46275"/>
                    <a:invGamma/>
                  </a:schemeClr>
                </a:gs>
                <a:gs pos="100000">
                  <a:schemeClr val="bg1"/>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Con: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Jupiter’s moons rotate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around Jupiter, not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around Earth.</a:t>
              </a:r>
              <a:endParaRPr kumimoji="0" lang="en-US" altLang="en-US" sz="2800" b="0"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endParaRPr>
            </a:p>
          </p:txBody>
        </p:sp>
        <p:cxnSp>
          <p:nvCxnSpPr>
            <p:cNvPr id="40974" name="AutoShape 21">
              <a:extLst>
                <a:ext uri="{FF2B5EF4-FFF2-40B4-BE49-F238E27FC236}">
                  <a16:creationId xmlns:a16="http://schemas.microsoft.com/office/drawing/2014/main" id="{A3402D20-7A92-436E-A59F-C00BAF95573E}"/>
                </a:ext>
              </a:extLst>
            </p:cNvPr>
            <p:cNvCxnSpPr>
              <a:cxnSpLocks noChangeShapeType="1"/>
              <a:stCxn id="40983" idx="2"/>
              <a:endCxn id="258068" idx="0"/>
            </p:cNvCxnSpPr>
            <p:nvPr/>
          </p:nvCxnSpPr>
          <p:spPr bwMode="auto">
            <a:xfrm>
              <a:off x="1896" y="2160"/>
              <a:ext cx="1368" cy="48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0970" name="Group 22">
            <a:extLst>
              <a:ext uri="{FF2B5EF4-FFF2-40B4-BE49-F238E27FC236}">
                <a16:creationId xmlns:a16="http://schemas.microsoft.com/office/drawing/2014/main" id="{6BFA9207-30A8-47AB-A457-9C16EEC8259A}"/>
              </a:ext>
            </a:extLst>
          </p:cNvPr>
          <p:cNvGrpSpPr>
            <a:grpSpLocks/>
          </p:cNvGrpSpPr>
          <p:nvPr/>
        </p:nvGrpSpPr>
        <p:grpSpPr bwMode="auto">
          <a:xfrm>
            <a:off x="5410200" y="1371600"/>
            <a:ext cx="3200400" cy="1219200"/>
            <a:chOff x="3408" y="576"/>
            <a:chExt cx="2016" cy="768"/>
          </a:xfrm>
        </p:grpSpPr>
        <p:sp>
          <p:nvSpPr>
            <p:cNvPr id="40971" name="Rectangle 23">
              <a:extLst>
                <a:ext uri="{FF2B5EF4-FFF2-40B4-BE49-F238E27FC236}">
                  <a16:creationId xmlns:a16="http://schemas.microsoft.com/office/drawing/2014/main" id="{59A4FD44-A646-4EFA-BF3A-10D014414D77}"/>
                </a:ext>
              </a:extLst>
            </p:cNvPr>
            <p:cNvSpPr>
              <a:spLocks noChangeArrowheads="1"/>
            </p:cNvSpPr>
            <p:nvPr/>
          </p:nvSpPr>
          <p:spPr bwMode="auto">
            <a:xfrm>
              <a:off x="3888" y="576"/>
              <a:ext cx="1536" cy="768"/>
            </a:xfrm>
            <a:prstGeom prst="rect">
              <a:avLst/>
            </a:prstGeom>
            <a:solidFill>
              <a:srgbClr val="3D0BF3"/>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Resolution (1615):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The church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decides proposal 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is right</a:t>
              </a:r>
            </a:p>
          </p:txBody>
        </p:sp>
        <p:cxnSp>
          <p:nvCxnSpPr>
            <p:cNvPr id="40972" name="AutoShape 24">
              <a:extLst>
                <a:ext uri="{FF2B5EF4-FFF2-40B4-BE49-F238E27FC236}">
                  <a16:creationId xmlns:a16="http://schemas.microsoft.com/office/drawing/2014/main" id="{2ECDF142-A062-4E59-95FC-13A0A63EFA76}"/>
                </a:ext>
              </a:extLst>
            </p:cNvPr>
            <p:cNvCxnSpPr>
              <a:cxnSpLocks noChangeShapeType="1"/>
              <a:stCxn id="40963" idx="3"/>
              <a:endCxn id="40971" idx="1"/>
            </p:cNvCxnSpPr>
            <p:nvPr/>
          </p:nvCxnSpPr>
          <p:spPr bwMode="auto">
            <a:xfrm>
              <a:off x="3408" y="888"/>
              <a:ext cx="480" cy="7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940287281"/>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701006C7-E834-4C8B-B0C5-6E740C9AE0C9}" type="slidenum">
              <a:rPr lang="en-AU" altLang="en-US"/>
              <a:pPr>
                <a:defRPr/>
              </a:pPr>
              <a:t>150</a:t>
            </a:fld>
            <a:endParaRPr lang="en-AU" altLang="en-US"/>
          </a:p>
        </p:txBody>
      </p:sp>
      <p:sp>
        <p:nvSpPr>
          <p:cNvPr id="800770" name="Rectangle 2"/>
          <p:cNvSpPr>
            <a:spLocks noGrp="1" noChangeArrowheads="1"/>
          </p:cNvSpPr>
          <p:nvPr>
            <p:ph type="title"/>
          </p:nvPr>
        </p:nvSpPr>
        <p:spPr/>
        <p:txBody>
          <a:bodyPr/>
          <a:lstStyle/>
          <a:p>
            <a:pPr>
              <a:defRPr/>
            </a:pPr>
            <a:r>
              <a:rPr lang="en-US" altLang="en-US"/>
              <a:t>Implementation models</a:t>
            </a:r>
          </a:p>
        </p:txBody>
      </p:sp>
      <p:sp>
        <p:nvSpPr>
          <p:cNvPr id="61446" name="Rectangle 3"/>
          <p:cNvSpPr>
            <a:spLocks noGrp="1" noChangeArrowheads="1"/>
          </p:cNvSpPr>
          <p:nvPr>
            <p:ph type="body" idx="1"/>
          </p:nvPr>
        </p:nvSpPr>
        <p:spPr/>
        <p:txBody>
          <a:bodyPr/>
          <a:lstStyle/>
          <a:p>
            <a:pPr>
              <a:lnSpc>
                <a:spcPct val="95000"/>
              </a:lnSpc>
            </a:pPr>
            <a:r>
              <a:rPr lang="en-US" altLang="en-US" b="1" dirty="0"/>
              <a:t>Component</a:t>
            </a:r>
            <a:r>
              <a:rPr lang="en-US" altLang="en-US" dirty="0"/>
              <a:t> – modular, deployable, and replaceable part of a system that encapsulates implementation and exposes a set of interfaces </a:t>
            </a:r>
          </a:p>
          <a:p>
            <a:pPr lvl="1">
              <a:lnSpc>
                <a:spcPct val="95000"/>
              </a:lnSpc>
            </a:pPr>
            <a:r>
              <a:rPr lang="en-US" altLang="en-US" dirty="0">
                <a:sym typeface="Symbol" panose="05050102010706020507" pitchFamily="18" charset="2"/>
              </a:rPr>
              <a:t> </a:t>
            </a:r>
            <a:r>
              <a:rPr lang="en-US" altLang="en-US" b="1" dirty="0">
                <a:sym typeface="Symbol" panose="05050102010706020507" pitchFamily="18" charset="2"/>
              </a:rPr>
              <a:t>component diagram</a:t>
            </a:r>
          </a:p>
          <a:p>
            <a:pPr>
              <a:lnSpc>
                <a:spcPct val="95000"/>
              </a:lnSpc>
              <a:spcBef>
                <a:spcPts val="1200"/>
              </a:spcBef>
            </a:pPr>
            <a:r>
              <a:rPr lang="en-US" altLang="en-US" b="1" dirty="0"/>
              <a:t>Node</a:t>
            </a:r>
            <a:r>
              <a:rPr lang="en-US" altLang="en-US" dirty="0"/>
              <a:t> – physical object that represents a processing resource, generally, having at least a memory and often processing capability as well </a:t>
            </a:r>
          </a:p>
          <a:p>
            <a:pPr lvl="1">
              <a:lnSpc>
                <a:spcPct val="95000"/>
              </a:lnSpc>
            </a:pPr>
            <a:r>
              <a:rPr lang="en-US" altLang="en-US" dirty="0"/>
              <a:t>includes computing devices but also human resources or mechanical processing resources</a:t>
            </a:r>
          </a:p>
          <a:p>
            <a:pPr lvl="1">
              <a:lnSpc>
                <a:spcPct val="95000"/>
              </a:lnSpc>
            </a:pPr>
            <a:r>
              <a:rPr lang="en-US" altLang="en-US" dirty="0">
                <a:sym typeface="Symbol" panose="05050102010706020507" pitchFamily="18" charset="2"/>
              </a:rPr>
              <a:t> </a:t>
            </a:r>
            <a:r>
              <a:rPr lang="en-US" altLang="en-US" b="1" dirty="0">
                <a:sym typeface="Symbol" panose="05050102010706020507" pitchFamily="18" charset="2"/>
              </a:rPr>
              <a:t>deployment diagram</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52E74C15-2150-4980-BF20-6BDA69EAA7DB}" type="slidenum">
              <a:rPr lang="en-AU" altLang="en-US"/>
              <a:pPr>
                <a:defRPr/>
              </a:pPr>
              <a:t>151</a:t>
            </a:fld>
            <a:endParaRPr lang="en-AU" altLang="en-US"/>
          </a:p>
        </p:txBody>
      </p:sp>
      <p:sp>
        <p:nvSpPr>
          <p:cNvPr id="801794" name="Rectangle 2"/>
          <p:cNvSpPr>
            <a:spLocks noGrp="1" noChangeArrowheads="1"/>
          </p:cNvSpPr>
          <p:nvPr>
            <p:ph type="title"/>
          </p:nvPr>
        </p:nvSpPr>
        <p:spPr/>
        <p:txBody>
          <a:bodyPr/>
          <a:lstStyle/>
          <a:p>
            <a:pPr>
              <a:defRPr/>
            </a:pPr>
            <a:r>
              <a:rPr lang="en-US" altLang="en-US"/>
              <a:t>Subsystems and packages</a:t>
            </a:r>
          </a:p>
        </p:txBody>
      </p:sp>
      <p:sp>
        <p:nvSpPr>
          <p:cNvPr id="62470" name="Rectangle 3"/>
          <p:cNvSpPr>
            <a:spLocks noGrp="1" noChangeArrowheads="1"/>
          </p:cNvSpPr>
          <p:nvPr>
            <p:ph type="body" idx="1"/>
          </p:nvPr>
        </p:nvSpPr>
        <p:spPr/>
        <p:txBody>
          <a:bodyPr/>
          <a:lstStyle/>
          <a:p>
            <a:pPr>
              <a:lnSpc>
                <a:spcPct val="80000"/>
              </a:lnSpc>
            </a:pPr>
            <a:r>
              <a:rPr lang="en-US" altLang="en-US" sz="2400"/>
              <a:t>“divida et impera” (divide-and-conquer)</a:t>
            </a:r>
          </a:p>
          <a:p>
            <a:pPr>
              <a:lnSpc>
                <a:spcPct val="80000"/>
              </a:lnSpc>
            </a:pPr>
            <a:r>
              <a:rPr lang="en-US" altLang="en-US" sz="2400" b="1"/>
              <a:t>Subsystem</a:t>
            </a:r>
          </a:p>
          <a:p>
            <a:pPr lvl="1">
              <a:lnSpc>
                <a:spcPct val="80000"/>
              </a:lnSpc>
            </a:pPr>
            <a:r>
              <a:rPr lang="en-US" altLang="en-US" sz="2000"/>
              <a:t>encapsulates some part of system behavior</a:t>
            </a:r>
          </a:p>
          <a:p>
            <a:pPr lvl="1">
              <a:lnSpc>
                <a:spcPct val="80000"/>
              </a:lnSpc>
            </a:pPr>
            <a:r>
              <a:rPr lang="en-US" altLang="en-US" sz="2000"/>
              <a:t>its services are the result of the services provided by its classes</a:t>
            </a:r>
          </a:p>
          <a:p>
            <a:pPr lvl="1">
              <a:lnSpc>
                <a:spcPct val="80000"/>
              </a:lnSpc>
            </a:pPr>
            <a:r>
              <a:rPr lang="en-US" altLang="en-US" sz="2000"/>
              <a:t>its services are defined using interfaces</a:t>
            </a:r>
          </a:p>
          <a:p>
            <a:pPr>
              <a:lnSpc>
                <a:spcPct val="80000"/>
              </a:lnSpc>
            </a:pPr>
            <a:r>
              <a:rPr lang="en-US" altLang="en-US" sz="2400" b="1"/>
              <a:t>Package</a:t>
            </a:r>
          </a:p>
          <a:p>
            <a:pPr lvl="1">
              <a:lnSpc>
                <a:spcPct val="80000"/>
              </a:lnSpc>
            </a:pPr>
            <a:r>
              <a:rPr lang="en-US" altLang="en-US" sz="2000"/>
              <a:t>grouping of modeling elements</a:t>
            </a:r>
          </a:p>
          <a:p>
            <a:pPr lvl="1">
              <a:lnSpc>
                <a:spcPct val="80000"/>
              </a:lnSpc>
            </a:pPr>
            <a:r>
              <a:rPr lang="en-US" altLang="en-US" sz="2000"/>
              <a:t>like subsystem, its services are the result of the services provided by its classes</a:t>
            </a:r>
          </a:p>
          <a:p>
            <a:pPr lvl="1">
              <a:lnSpc>
                <a:spcPct val="80000"/>
              </a:lnSpc>
            </a:pPr>
            <a:r>
              <a:rPr lang="en-US" altLang="en-US" sz="2000"/>
              <a:t>unlike subsystem, its services are not exposed using interfaces</a:t>
            </a:r>
          </a:p>
          <a:p>
            <a:pPr>
              <a:lnSpc>
                <a:spcPct val="80000"/>
              </a:lnSpc>
            </a:pPr>
            <a:r>
              <a:rPr lang="en-US" altLang="en-US" sz="2400"/>
              <a:t>“The difference between a subsystem and a package is that, for a package, a client asks </a:t>
            </a:r>
            <a:r>
              <a:rPr lang="en-US" altLang="en-US" sz="2400" i="1"/>
              <a:t>some element inside the package</a:t>
            </a:r>
            <a:r>
              <a:rPr lang="en-US" altLang="en-US" sz="2400"/>
              <a:t> to fulfill a behavior; for a subsystem, a client asks </a:t>
            </a:r>
            <a:r>
              <a:rPr lang="en-US" altLang="en-US" sz="2400" i="1"/>
              <a:t>the subsystem itself</a:t>
            </a:r>
            <a:r>
              <a:rPr lang="en-US" altLang="en-US" sz="2400"/>
              <a:t> to fulfill the behavior.” from Ferm (2003, p.2)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17" name="Footer Placeholder 4"/>
          <p:cNvSpPr>
            <a:spLocks noGrp="1"/>
          </p:cNvSpPr>
          <p:nvPr>
            <p:ph type="ftr" sz="quarter" idx="11"/>
          </p:nvPr>
        </p:nvSpPr>
        <p:spPr/>
        <p:txBody>
          <a:bodyPr/>
          <a:lstStyle/>
          <a:p>
            <a:pPr>
              <a:defRPr/>
            </a:pPr>
            <a:r>
              <a:rPr lang="en-AU" altLang="en-US"/>
              <a:t>Chapter 3 (Maciaszek - RASD 3/e)</a:t>
            </a:r>
          </a:p>
        </p:txBody>
      </p:sp>
      <p:sp>
        <p:nvSpPr>
          <p:cNvPr id="18" name="Slide Number Placeholder 5"/>
          <p:cNvSpPr>
            <a:spLocks noGrp="1"/>
          </p:cNvSpPr>
          <p:nvPr>
            <p:ph type="sldNum" sz="quarter" idx="12"/>
          </p:nvPr>
        </p:nvSpPr>
        <p:spPr/>
        <p:txBody>
          <a:bodyPr/>
          <a:lstStyle/>
          <a:p>
            <a:pPr>
              <a:defRPr/>
            </a:pPr>
            <a:fld id="{8BE0C5FC-E574-4935-9338-F0F8A7CE7A65}" type="slidenum">
              <a:rPr lang="en-AU" altLang="en-US"/>
              <a:pPr>
                <a:defRPr/>
              </a:pPr>
              <a:t>152</a:t>
            </a:fld>
            <a:endParaRPr lang="en-AU" altLang="en-US"/>
          </a:p>
        </p:txBody>
      </p:sp>
      <p:sp>
        <p:nvSpPr>
          <p:cNvPr id="802818" name="Rectangle 2"/>
          <p:cNvSpPr>
            <a:spLocks noGrp="1" noChangeArrowheads="1"/>
          </p:cNvSpPr>
          <p:nvPr>
            <p:ph type="title"/>
          </p:nvPr>
        </p:nvSpPr>
        <p:spPr/>
        <p:txBody>
          <a:bodyPr/>
          <a:lstStyle/>
          <a:p>
            <a:pPr>
              <a:defRPr/>
            </a:pPr>
            <a:r>
              <a:rPr lang="en-US" altLang="en-US"/>
              <a:t>Subsystems and packages</a:t>
            </a:r>
          </a:p>
        </p:txBody>
      </p:sp>
      <p:grpSp>
        <p:nvGrpSpPr>
          <p:cNvPr id="63494" name="Group 60"/>
          <p:cNvGrpSpPr>
            <a:grpSpLocks/>
          </p:cNvGrpSpPr>
          <p:nvPr/>
        </p:nvGrpSpPr>
        <p:grpSpPr bwMode="auto">
          <a:xfrm>
            <a:off x="7232650" y="1095375"/>
            <a:ext cx="1173163" cy="782638"/>
            <a:chOff x="4669" y="781"/>
            <a:chExt cx="739" cy="493"/>
          </a:xfrm>
        </p:grpSpPr>
        <p:sp>
          <p:nvSpPr>
            <p:cNvPr id="63505" name="Freeform 58"/>
            <p:cNvSpPr>
              <a:spLocks/>
            </p:cNvSpPr>
            <p:nvPr/>
          </p:nvSpPr>
          <p:spPr bwMode="auto">
            <a:xfrm>
              <a:off x="4669" y="781"/>
              <a:ext cx="739" cy="493"/>
            </a:xfrm>
            <a:custGeom>
              <a:avLst/>
              <a:gdLst>
                <a:gd name="T0" fmla="*/ 145 w 2458"/>
                <a:gd name="T1" fmla="*/ 329 h 1642"/>
                <a:gd name="T2" fmla="*/ 0 w 2458"/>
                <a:gd name="T3" fmla="*/ 183 h 1642"/>
                <a:gd name="T4" fmla="*/ 370 w 2458"/>
                <a:gd name="T5" fmla="*/ 0 h 1642"/>
                <a:gd name="T6" fmla="*/ 739 w 2458"/>
                <a:gd name="T7" fmla="*/ 183 h 1642"/>
                <a:gd name="T8" fmla="*/ 370 w 2458"/>
                <a:gd name="T9" fmla="*/ 367 h 1642"/>
                <a:gd name="T10" fmla="*/ 272 w 2458"/>
                <a:gd name="T11" fmla="*/ 360 h 1642"/>
                <a:gd name="T12" fmla="*/ 60 w 2458"/>
                <a:gd name="T13" fmla="*/ 493 h 1642"/>
                <a:gd name="T14" fmla="*/ 145 w 2458"/>
                <a:gd name="T15" fmla="*/ 329 h 16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58" h="1642">
                  <a:moveTo>
                    <a:pt x="483" y="1096"/>
                  </a:moveTo>
                  <a:cubicBezTo>
                    <a:pt x="179" y="980"/>
                    <a:pt x="0" y="801"/>
                    <a:pt x="0" y="611"/>
                  </a:cubicBezTo>
                  <a:cubicBezTo>
                    <a:pt x="0" y="274"/>
                    <a:pt x="550" y="0"/>
                    <a:pt x="1229" y="0"/>
                  </a:cubicBezTo>
                  <a:cubicBezTo>
                    <a:pt x="1908" y="0"/>
                    <a:pt x="2458" y="274"/>
                    <a:pt x="2458" y="611"/>
                  </a:cubicBezTo>
                  <a:cubicBezTo>
                    <a:pt x="2458" y="948"/>
                    <a:pt x="1908" y="1221"/>
                    <a:pt x="1229" y="1221"/>
                  </a:cubicBezTo>
                  <a:cubicBezTo>
                    <a:pt x="1119" y="1221"/>
                    <a:pt x="1010" y="1214"/>
                    <a:pt x="904" y="1199"/>
                  </a:cubicBezTo>
                  <a:lnTo>
                    <a:pt x="200" y="1642"/>
                  </a:lnTo>
                  <a:lnTo>
                    <a:pt x="483" y="1096"/>
                  </a:lnTo>
                  <a:close/>
                </a:path>
              </a:pathLst>
            </a:custGeom>
            <a:solidFill>
              <a:srgbClr val="FF9933"/>
            </a:solidFill>
            <a:ln w="0">
              <a:solidFill>
                <a:srgbClr val="000000"/>
              </a:solidFill>
              <a:prstDash val="solid"/>
              <a:round/>
              <a:headEnd/>
              <a:tailEnd/>
            </a:ln>
          </p:spPr>
          <p:txBody>
            <a:bodyPr/>
            <a:lstStyle/>
            <a:p>
              <a:endParaRPr lang="en-AU"/>
            </a:p>
          </p:txBody>
        </p:sp>
        <p:sp>
          <p:nvSpPr>
            <p:cNvPr id="63506" name="Freeform 59"/>
            <p:cNvSpPr>
              <a:spLocks/>
            </p:cNvSpPr>
            <p:nvPr/>
          </p:nvSpPr>
          <p:spPr bwMode="auto">
            <a:xfrm>
              <a:off x="4669" y="781"/>
              <a:ext cx="739" cy="493"/>
            </a:xfrm>
            <a:custGeom>
              <a:avLst/>
              <a:gdLst>
                <a:gd name="T0" fmla="*/ 145 w 2458"/>
                <a:gd name="T1" fmla="*/ 329 h 1642"/>
                <a:gd name="T2" fmla="*/ 0 w 2458"/>
                <a:gd name="T3" fmla="*/ 183 h 1642"/>
                <a:gd name="T4" fmla="*/ 370 w 2458"/>
                <a:gd name="T5" fmla="*/ 0 h 1642"/>
                <a:gd name="T6" fmla="*/ 739 w 2458"/>
                <a:gd name="T7" fmla="*/ 183 h 1642"/>
                <a:gd name="T8" fmla="*/ 370 w 2458"/>
                <a:gd name="T9" fmla="*/ 367 h 1642"/>
                <a:gd name="T10" fmla="*/ 272 w 2458"/>
                <a:gd name="T11" fmla="*/ 360 h 1642"/>
                <a:gd name="T12" fmla="*/ 60 w 2458"/>
                <a:gd name="T13" fmla="*/ 493 h 1642"/>
                <a:gd name="T14" fmla="*/ 145 w 2458"/>
                <a:gd name="T15" fmla="*/ 329 h 16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58" h="1642">
                  <a:moveTo>
                    <a:pt x="483" y="1096"/>
                  </a:moveTo>
                  <a:cubicBezTo>
                    <a:pt x="179" y="980"/>
                    <a:pt x="0" y="801"/>
                    <a:pt x="0" y="611"/>
                  </a:cubicBezTo>
                  <a:cubicBezTo>
                    <a:pt x="0" y="274"/>
                    <a:pt x="550" y="0"/>
                    <a:pt x="1229" y="0"/>
                  </a:cubicBezTo>
                  <a:cubicBezTo>
                    <a:pt x="1908" y="0"/>
                    <a:pt x="2458" y="274"/>
                    <a:pt x="2458" y="611"/>
                  </a:cubicBezTo>
                  <a:cubicBezTo>
                    <a:pt x="2458" y="948"/>
                    <a:pt x="1908" y="1221"/>
                    <a:pt x="1229" y="1221"/>
                  </a:cubicBezTo>
                  <a:cubicBezTo>
                    <a:pt x="1119" y="1221"/>
                    <a:pt x="1010" y="1214"/>
                    <a:pt x="904" y="1199"/>
                  </a:cubicBezTo>
                  <a:lnTo>
                    <a:pt x="200" y="1642"/>
                  </a:lnTo>
                  <a:lnTo>
                    <a:pt x="483" y="1096"/>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grpSp>
      <p:sp>
        <p:nvSpPr>
          <p:cNvPr id="63495" name="Rectangle 61"/>
          <p:cNvSpPr>
            <a:spLocks noChangeArrowheads="1"/>
          </p:cNvSpPr>
          <p:nvPr/>
        </p:nvSpPr>
        <p:spPr bwMode="auto">
          <a:xfrm>
            <a:off x="7521575" y="1236663"/>
            <a:ext cx="6254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300">
                <a:solidFill>
                  <a:srgbClr val="000000"/>
                </a:solidFill>
                <a:latin typeface="Arial" panose="020B0604020202020204" pitchFamily="34" charset="0"/>
              </a:rPr>
              <a:t>package</a:t>
            </a:r>
            <a:endParaRPr lang="en-US" altLang="en-US"/>
          </a:p>
        </p:txBody>
      </p:sp>
      <p:pic>
        <p:nvPicPr>
          <p:cNvPr id="63496" name="Picture 2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1412875"/>
            <a:ext cx="6553200" cy="50927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497" name="Group 112"/>
          <p:cNvGrpSpPr>
            <a:grpSpLocks/>
          </p:cNvGrpSpPr>
          <p:nvPr/>
        </p:nvGrpSpPr>
        <p:grpSpPr bwMode="auto">
          <a:xfrm>
            <a:off x="3563938" y="908050"/>
            <a:ext cx="1352550" cy="758825"/>
            <a:chOff x="1941" y="667"/>
            <a:chExt cx="852" cy="478"/>
          </a:xfrm>
        </p:grpSpPr>
        <p:sp>
          <p:nvSpPr>
            <p:cNvPr id="63503" name="Freeform 110"/>
            <p:cNvSpPr>
              <a:spLocks/>
            </p:cNvSpPr>
            <p:nvPr/>
          </p:nvSpPr>
          <p:spPr bwMode="auto">
            <a:xfrm>
              <a:off x="1941" y="667"/>
              <a:ext cx="852" cy="478"/>
            </a:xfrm>
            <a:custGeom>
              <a:avLst/>
              <a:gdLst>
                <a:gd name="T0" fmla="*/ 166 w 5666"/>
                <a:gd name="T1" fmla="*/ 329 h 3183"/>
                <a:gd name="T2" fmla="*/ 0 w 5666"/>
                <a:gd name="T3" fmla="*/ 183 h 3183"/>
                <a:gd name="T4" fmla="*/ 426 w 5666"/>
                <a:gd name="T5" fmla="*/ 0 h 3183"/>
                <a:gd name="T6" fmla="*/ 852 w 5666"/>
                <a:gd name="T7" fmla="*/ 183 h 3183"/>
                <a:gd name="T8" fmla="*/ 426 w 5666"/>
                <a:gd name="T9" fmla="*/ 367 h 3183"/>
                <a:gd name="T10" fmla="*/ 311 w 5666"/>
                <a:gd name="T11" fmla="*/ 360 h 3183"/>
                <a:gd name="T12" fmla="*/ 83 w 5666"/>
                <a:gd name="T13" fmla="*/ 478 h 3183"/>
                <a:gd name="T14" fmla="*/ 166 w 5666"/>
                <a:gd name="T15" fmla="*/ 329 h 318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66" h="3183">
                  <a:moveTo>
                    <a:pt x="1103" y="2188"/>
                  </a:moveTo>
                  <a:cubicBezTo>
                    <a:pt x="407" y="1956"/>
                    <a:pt x="0" y="1599"/>
                    <a:pt x="0" y="1221"/>
                  </a:cubicBezTo>
                  <a:cubicBezTo>
                    <a:pt x="0" y="546"/>
                    <a:pt x="1268" y="0"/>
                    <a:pt x="2833" y="0"/>
                  </a:cubicBezTo>
                  <a:cubicBezTo>
                    <a:pt x="4398" y="0"/>
                    <a:pt x="5666" y="546"/>
                    <a:pt x="5666" y="1221"/>
                  </a:cubicBezTo>
                  <a:cubicBezTo>
                    <a:pt x="5666" y="1895"/>
                    <a:pt x="4398" y="2441"/>
                    <a:pt x="2833" y="2441"/>
                  </a:cubicBezTo>
                  <a:cubicBezTo>
                    <a:pt x="2575" y="2441"/>
                    <a:pt x="2318" y="2426"/>
                    <a:pt x="2070" y="2396"/>
                  </a:cubicBezTo>
                  <a:lnTo>
                    <a:pt x="550" y="3183"/>
                  </a:lnTo>
                  <a:lnTo>
                    <a:pt x="1103" y="2188"/>
                  </a:lnTo>
                  <a:close/>
                </a:path>
              </a:pathLst>
            </a:custGeom>
            <a:solidFill>
              <a:srgbClr val="FF9933"/>
            </a:solidFill>
            <a:ln w="0">
              <a:solidFill>
                <a:srgbClr val="000000"/>
              </a:solidFill>
              <a:prstDash val="solid"/>
              <a:round/>
              <a:headEnd/>
              <a:tailEnd/>
            </a:ln>
          </p:spPr>
          <p:txBody>
            <a:bodyPr/>
            <a:lstStyle/>
            <a:p>
              <a:endParaRPr lang="en-AU"/>
            </a:p>
          </p:txBody>
        </p:sp>
        <p:sp>
          <p:nvSpPr>
            <p:cNvPr id="63504" name="Freeform 111"/>
            <p:cNvSpPr>
              <a:spLocks/>
            </p:cNvSpPr>
            <p:nvPr/>
          </p:nvSpPr>
          <p:spPr bwMode="auto">
            <a:xfrm>
              <a:off x="1941" y="667"/>
              <a:ext cx="852" cy="478"/>
            </a:xfrm>
            <a:custGeom>
              <a:avLst/>
              <a:gdLst>
                <a:gd name="T0" fmla="*/ 166 w 5666"/>
                <a:gd name="T1" fmla="*/ 329 h 3183"/>
                <a:gd name="T2" fmla="*/ 0 w 5666"/>
                <a:gd name="T3" fmla="*/ 183 h 3183"/>
                <a:gd name="T4" fmla="*/ 426 w 5666"/>
                <a:gd name="T5" fmla="*/ 0 h 3183"/>
                <a:gd name="T6" fmla="*/ 852 w 5666"/>
                <a:gd name="T7" fmla="*/ 183 h 3183"/>
                <a:gd name="T8" fmla="*/ 426 w 5666"/>
                <a:gd name="T9" fmla="*/ 367 h 3183"/>
                <a:gd name="T10" fmla="*/ 311 w 5666"/>
                <a:gd name="T11" fmla="*/ 360 h 3183"/>
                <a:gd name="T12" fmla="*/ 83 w 5666"/>
                <a:gd name="T13" fmla="*/ 478 h 3183"/>
                <a:gd name="T14" fmla="*/ 166 w 5666"/>
                <a:gd name="T15" fmla="*/ 329 h 318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66" h="3183">
                  <a:moveTo>
                    <a:pt x="1103" y="2188"/>
                  </a:moveTo>
                  <a:cubicBezTo>
                    <a:pt x="407" y="1956"/>
                    <a:pt x="0" y="1599"/>
                    <a:pt x="0" y="1221"/>
                  </a:cubicBezTo>
                  <a:cubicBezTo>
                    <a:pt x="0" y="546"/>
                    <a:pt x="1268" y="0"/>
                    <a:pt x="2833" y="0"/>
                  </a:cubicBezTo>
                  <a:cubicBezTo>
                    <a:pt x="4398" y="0"/>
                    <a:pt x="5666" y="546"/>
                    <a:pt x="5666" y="1221"/>
                  </a:cubicBezTo>
                  <a:cubicBezTo>
                    <a:pt x="5666" y="1895"/>
                    <a:pt x="4398" y="2441"/>
                    <a:pt x="2833" y="2441"/>
                  </a:cubicBezTo>
                  <a:cubicBezTo>
                    <a:pt x="2575" y="2441"/>
                    <a:pt x="2318" y="2426"/>
                    <a:pt x="2070" y="2396"/>
                  </a:cubicBezTo>
                  <a:lnTo>
                    <a:pt x="550" y="3183"/>
                  </a:lnTo>
                  <a:lnTo>
                    <a:pt x="1103" y="2188"/>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grpSp>
      <p:sp>
        <p:nvSpPr>
          <p:cNvPr id="63498" name="Rectangle 113"/>
          <p:cNvSpPr>
            <a:spLocks noChangeArrowheads="1"/>
          </p:cNvSpPr>
          <p:nvPr/>
        </p:nvSpPr>
        <p:spPr bwMode="auto">
          <a:xfrm>
            <a:off x="3860800" y="1049338"/>
            <a:ext cx="7905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300">
                <a:solidFill>
                  <a:srgbClr val="000000"/>
                </a:solidFill>
                <a:latin typeface="Arial" panose="020B0604020202020204" pitchFamily="34" charset="0"/>
              </a:rPr>
              <a:t>subsystem</a:t>
            </a:r>
            <a:endParaRPr lang="en-US" altLang="en-US"/>
          </a:p>
        </p:txBody>
      </p:sp>
      <p:grpSp>
        <p:nvGrpSpPr>
          <p:cNvPr id="63499" name="Group 116"/>
          <p:cNvGrpSpPr>
            <a:grpSpLocks/>
          </p:cNvGrpSpPr>
          <p:nvPr/>
        </p:nvGrpSpPr>
        <p:grpSpPr bwMode="auto">
          <a:xfrm>
            <a:off x="7232650" y="1095375"/>
            <a:ext cx="1173163" cy="782638"/>
            <a:chOff x="4669" y="781"/>
            <a:chExt cx="739" cy="493"/>
          </a:xfrm>
        </p:grpSpPr>
        <p:sp>
          <p:nvSpPr>
            <p:cNvPr id="63501" name="Freeform 114"/>
            <p:cNvSpPr>
              <a:spLocks/>
            </p:cNvSpPr>
            <p:nvPr/>
          </p:nvSpPr>
          <p:spPr bwMode="auto">
            <a:xfrm>
              <a:off x="4669" y="781"/>
              <a:ext cx="739" cy="493"/>
            </a:xfrm>
            <a:custGeom>
              <a:avLst/>
              <a:gdLst>
                <a:gd name="T0" fmla="*/ 145 w 2458"/>
                <a:gd name="T1" fmla="*/ 329 h 1642"/>
                <a:gd name="T2" fmla="*/ 0 w 2458"/>
                <a:gd name="T3" fmla="*/ 183 h 1642"/>
                <a:gd name="T4" fmla="*/ 370 w 2458"/>
                <a:gd name="T5" fmla="*/ 0 h 1642"/>
                <a:gd name="T6" fmla="*/ 739 w 2458"/>
                <a:gd name="T7" fmla="*/ 183 h 1642"/>
                <a:gd name="T8" fmla="*/ 370 w 2458"/>
                <a:gd name="T9" fmla="*/ 367 h 1642"/>
                <a:gd name="T10" fmla="*/ 272 w 2458"/>
                <a:gd name="T11" fmla="*/ 360 h 1642"/>
                <a:gd name="T12" fmla="*/ 60 w 2458"/>
                <a:gd name="T13" fmla="*/ 493 h 1642"/>
                <a:gd name="T14" fmla="*/ 145 w 2458"/>
                <a:gd name="T15" fmla="*/ 329 h 16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58" h="1642">
                  <a:moveTo>
                    <a:pt x="483" y="1096"/>
                  </a:moveTo>
                  <a:cubicBezTo>
                    <a:pt x="179" y="980"/>
                    <a:pt x="0" y="801"/>
                    <a:pt x="0" y="611"/>
                  </a:cubicBezTo>
                  <a:cubicBezTo>
                    <a:pt x="0" y="274"/>
                    <a:pt x="550" y="0"/>
                    <a:pt x="1229" y="0"/>
                  </a:cubicBezTo>
                  <a:cubicBezTo>
                    <a:pt x="1908" y="0"/>
                    <a:pt x="2458" y="274"/>
                    <a:pt x="2458" y="611"/>
                  </a:cubicBezTo>
                  <a:cubicBezTo>
                    <a:pt x="2458" y="948"/>
                    <a:pt x="1908" y="1221"/>
                    <a:pt x="1229" y="1221"/>
                  </a:cubicBezTo>
                  <a:cubicBezTo>
                    <a:pt x="1119" y="1221"/>
                    <a:pt x="1010" y="1214"/>
                    <a:pt x="904" y="1199"/>
                  </a:cubicBezTo>
                  <a:lnTo>
                    <a:pt x="200" y="1642"/>
                  </a:lnTo>
                  <a:lnTo>
                    <a:pt x="483" y="1096"/>
                  </a:lnTo>
                  <a:close/>
                </a:path>
              </a:pathLst>
            </a:custGeom>
            <a:solidFill>
              <a:srgbClr val="FF9933"/>
            </a:solidFill>
            <a:ln w="0">
              <a:solidFill>
                <a:srgbClr val="000000"/>
              </a:solidFill>
              <a:prstDash val="solid"/>
              <a:round/>
              <a:headEnd/>
              <a:tailEnd/>
            </a:ln>
          </p:spPr>
          <p:txBody>
            <a:bodyPr/>
            <a:lstStyle/>
            <a:p>
              <a:endParaRPr lang="en-AU"/>
            </a:p>
          </p:txBody>
        </p:sp>
        <p:sp>
          <p:nvSpPr>
            <p:cNvPr id="63502" name="Freeform 115"/>
            <p:cNvSpPr>
              <a:spLocks/>
            </p:cNvSpPr>
            <p:nvPr/>
          </p:nvSpPr>
          <p:spPr bwMode="auto">
            <a:xfrm>
              <a:off x="4669" y="781"/>
              <a:ext cx="739" cy="493"/>
            </a:xfrm>
            <a:custGeom>
              <a:avLst/>
              <a:gdLst>
                <a:gd name="T0" fmla="*/ 145 w 2458"/>
                <a:gd name="T1" fmla="*/ 329 h 1642"/>
                <a:gd name="T2" fmla="*/ 0 w 2458"/>
                <a:gd name="T3" fmla="*/ 183 h 1642"/>
                <a:gd name="T4" fmla="*/ 370 w 2458"/>
                <a:gd name="T5" fmla="*/ 0 h 1642"/>
                <a:gd name="T6" fmla="*/ 739 w 2458"/>
                <a:gd name="T7" fmla="*/ 183 h 1642"/>
                <a:gd name="T8" fmla="*/ 370 w 2458"/>
                <a:gd name="T9" fmla="*/ 367 h 1642"/>
                <a:gd name="T10" fmla="*/ 272 w 2458"/>
                <a:gd name="T11" fmla="*/ 360 h 1642"/>
                <a:gd name="T12" fmla="*/ 60 w 2458"/>
                <a:gd name="T13" fmla="*/ 493 h 1642"/>
                <a:gd name="T14" fmla="*/ 145 w 2458"/>
                <a:gd name="T15" fmla="*/ 329 h 16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58" h="1642">
                  <a:moveTo>
                    <a:pt x="483" y="1096"/>
                  </a:moveTo>
                  <a:cubicBezTo>
                    <a:pt x="179" y="980"/>
                    <a:pt x="0" y="801"/>
                    <a:pt x="0" y="611"/>
                  </a:cubicBezTo>
                  <a:cubicBezTo>
                    <a:pt x="0" y="274"/>
                    <a:pt x="550" y="0"/>
                    <a:pt x="1229" y="0"/>
                  </a:cubicBezTo>
                  <a:cubicBezTo>
                    <a:pt x="1908" y="0"/>
                    <a:pt x="2458" y="274"/>
                    <a:pt x="2458" y="611"/>
                  </a:cubicBezTo>
                  <a:cubicBezTo>
                    <a:pt x="2458" y="948"/>
                    <a:pt x="1908" y="1221"/>
                    <a:pt x="1229" y="1221"/>
                  </a:cubicBezTo>
                  <a:cubicBezTo>
                    <a:pt x="1119" y="1221"/>
                    <a:pt x="1010" y="1214"/>
                    <a:pt x="904" y="1199"/>
                  </a:cubicBezTo>
                  <a:lnTo>
                    <a:pt x="200" y="1642"/>
                  </a:lnTo>
                  <a:lnTo>
                    <a:pt x="483" y="1096"/>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grpSp>
      <p:sp>
        <p:nvSpPr>
          <p:cNvPr id="63500" name="Rectangle 117"/>
          <p:cNvSpPr>
            <a:spLocks noChangeArrowheads="1"/>
          </p:cNvSpPr>
          <p:nvPr/>
        </p:nvSpPr>
        <p:spPr bwMode="auto">
          <a:xfrm>
            <a:off x="7521575" y="1236663"/>
            <a:ext cx="6254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300">
                <a:solidFill>
                  <a:srgbClr val="000000"/>
                </a:solidFill>
                <a:latin typeface="Arial" panose="020B0604020202020204" pitchFamily="34" charset="0"/>
              </a:rPr>
              <a:t>package</a:t>
            </a:r>
            <a:endParaRPr lang="en-US"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13" name="Footer Placeholder 4"/>
          <p:cNvSpPr>
            <a:spLocks noGrp="1"/>
          </p:cNvSpPr>
          <p:nvPr>
            <p:ph type="ftr" sz="quarter" idx="11"/>
          </p:nvPr>
        </p:nvSpPr>
        <p:spPr/>
        <p:txBody>
          <a:bodyPr/>
          <a:lstStyle/>
          <a:p>
            <a:pPr>
              <a:defRPr/>
            </a:pPr>
            <a:r>
              <a:rPr lang="en-AU" altLang="en-US"/>
              <a:t>Chapter 3 (Maciaszek - RASD 3/e)</a:t>
            </a:r>
          </a:p>
        </p:txBody>
      </p:sp>
      <p:sp>
        <p:nvSpPr>
          <p:cNvPr id="14" name="Slide Number Placeholder 5"/>
          <p:cNvSpPr>
            <a:spLocks noGrp="1"/>
          </p:cNvSpPr>
          <p:nvPr>
            <p:ph type="sldNum" sz="quarter" idx="12"/>
          </p:nvPr>
        </p:nvSpPr>
        <p:spPr/>
        <p:txBody>
          <a:bodyPr/>
          <a:lstStyle/>
          <a:p>
            <a:pPr>
              <a:defRPr/>
            </a:pPr>
            <a:fld id="{5FBC8359-E07E-42E1-9B40-43E84DC5BCB2}" type="slidenum">
              <a:rPr lang="en-AU" altLang="en-US"/>
              <a:pPr>
                <a:defRPr/>
              </a:pPr>
              <a:t>153</a:t>
            </a:fld>
            <a:endParaRPr lang="en-AU" altLang="en-US"/>
          </a:p>
        </p:txBody>
      </p:sp>
      <p:sp>
        <p:nvSpPr>
          <p:cNvPr id="803842" name="Rectangle 2"/>
          <p:cNvSpPr>
            <a:spLocks noGrp="1" noChangeArrowheads="1"/>
          </p:cNvSpPr>
          <p:nvPr>
            <p:ph type="title"/>
          </p:nvPr>
        </p:nvSpPr>
        <p:spPr/>
        <p:txBody>
          <a:bodyPr/>
          <a:lstStyle/>
          <a:p>
            <a:pPr>
              <a:defRPr/>
            </a:pPr>
            <a:r>
              <a:rPr lang="en-US" altLang="en-US"/>
              <a:t>Component diagram</a:t>
            </a:r>
          </a:p>
        </p:txBody>
      </p:sp>
      <p:pic>
        <p:nvPicPr>
          <p:cNvPr id="6451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52513"/>
            <a:ext cx="9144000" cy="5410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519" name="Group 8"/>
          <p:cNvGrpSpPr>
            <a:grpSpLocks/>
          </p:cNvGrpSpPr>
          <p:nvPr/>
        </p:nvGrpSpPr>
        <p:grpSpPr bwMode="auto">
          <a:xfrm rot="-2015816">
            <a:off x="5003800" y="2924175"/>
            <a:ext cx="854075" cy="1020763"/>
            <a:chOff x="1941" y="667"/>
            <a:chExt cx="852" cy="478"/>
          </a:xfrm>
        </p:grpSpPr>
        <p:sp>
          <p:nvSpPr>
            <p:cNvPr id="64525" name="Freeform 9"/>
            <p:cNvSpPr>
              <a:spLocks/>
            </p:cNvSpPr>
            <p:nvPr/>
          </p:nvSpPr>
          <p:spPr bwMode="auto">
            <a:xfrm>
              <a:off x="1941" y="667"/>
              <a:ext cx="852" cy="478"/>
            </a:xfrm>
            <a:custGeom>
              <a:avLst/>
              <a:gdLst>
                <a:gd name="T0" fmla="*/ 166 w 5666"/>
                <a:gd name="T1" fmla="*/ 329 h 3183"/>
                <a:gd name="T2" fmla="*/ 0 w 5666"/>
                <a:gd name="T3" fmla="*/ 183 h 3183"/>
                <a:gd name="T4" fmla="*/ 426 w 5666"/>
                <a:gd name="T5" fmla="*/ 0 h 3183"/>
                <a:gd name="T6" fmla="*/ 852 w 5666"/>
                <a:gd name="T7" fmla="*/ 183 h 3183"/>
                <a:gd name="T8" fmla="*/ 426 w 5666"/>
                <a:gd name="T9" fmla="*/ 367 h 3183"/>
                <a:gd name="T10" fmla="*/ 311 w 5666"/>
                <a:gd name="T11" fmla="*/ 360 h 3183"/>
                <a:gd name="T12" fmla="*/ 83 w 5666"/>
                <a:gd name="T13" fmla="*/ 478 h 3183"/>
                <a:gd name="T14" fmla="*/ 166 w 5666"/>
                <a:gd name="T15" fmla="*/ 329 h 318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66" h="3183">
                  <a:moveTo>
                    <a:pt x="1103" y="2188"/>
                  </a:moveTo>
                  <a:cubicBezTo>
                    <a:pt x="407" y="1956"/>
                    <a:pt x="0" y="1599"/>
                    <a:pt x="0" y="1221"/>
                  </a:cubicBezTo>
                  <a:cubicBezTo>
                    <a:pt x="0" y="546"/>
                    <a:pt x="1268" y="0"/>
                    <a:pt x="2833" y="0"/>
                  </a:cubicBezTo>
                  <a:cubicBezTo>
                    <a:pt x="4398" y="0"/>
                    <a:pt x="5666" y="546"/>
                    <a:pt x="5666" y="1221"/>
                  </a:cubicBezTo>
                  <a:cubicBezTo>
                    <a:pt x="5666" y="1895"/>
                    <a:pt x="4398" y="2441"/>
                    <a:pt x="2833" y="2441"/>
                  </a:cubicBezTo>
                  <a:cubicBezTo>
                    <a:pt x="2575" y="2441"/>
                    <a:pt x="2318" y="2426"/>
                    <a:pt x="2070" y="2396"/>
                  </a:cubicBezTo>
                  <a:lnTo>
                    <a:pt x="550" y="3183"/>
                  </a:lnTo>
                  <a:lnTo>
                    <a:pt x="1103" y="2188"/>
                  </a:lnTo>
                  <a:close/>
                </a:path>
              </a:pathLst>
            </a:custGeom>
            <a:solidFill>
              <a:srgbClr val="FF9933"/>
            </a:solidFill>
            <a:ln w="0">
              <a:solidFill>
                <a:srgbClr val="000000"/>
              </a:solidFill>
              <a:prstDash val="solid"/>
              <a:round/>
              <a:headEnd/>
              <a:tailEnd/>
            </a:ln>
          </p:spPr>
          <p:txBody>
            <a:bodyPr/>
            <a:lstStyle/>
            <a:p>
              <a:endParaRPr lang="en-AU"/>
            </a:p>
          </p:txBody>
        </p:sp>
        <p:sp>
          <p:nvSpPr>
            <p:cNvPr id="64526" name="Freeform 10"/>
            <p:cNvSpPr>
              <a:spLocks/>
            </p:cNvSpPr>
            <p:nvPr/>
          </p:nvSpPr>
          <p:spPr bwMode="auto">
            <a:xfrm>
              <a:off x="1941" y="667"/>
              <a:ext cx="852" cy="478"/>
            </a:xfrm>
            <a:custGeom>
              <a:avLst/>
              <a:gdLst>
                <a:gd name="T0" fmla="*/ 166 w 5666"/>
                <a:gd name="T1" fmla="*/ 329 h 3183"/>
                <a:gd name="T2" fmla="*/ 0 w 5666"/>
                <a:gd name="T3" fmla="*/ 183 h 3183"/>
                <a:gd name="T4" fmla="*/ 426 w 5666"/>
                <a:gd name="T5" fmla="*/ 0 h 3183"/>
                <a:gd name="T6" fmla="*/ 852 w 5666"/>
                <a:gd name="T7" fmla="*/ 183 h 3183"/>
                <a:gd name="T8" fmla="*/ 426 w 5666"/>
                <a:gd name="T9" fmla="*/ 367 h 3183"/>
                <a:gd name="T10" fmla="*/ 311 w 5666"/>
                <a:gd name="T11" fmla="*/ 360 h 3183"/>
                <a:gd name="T12" fmla="*/ 83 w 5666"/>
                <a:gd name="T13" fmla="*/ 478 h 3183"/>
                <a:gd name="T14" fmla="*/ 166 w 5666"/>
                <a:gd name="T15" fmla="*/ 329 h 318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66" h="3183">
                  <a:moveTo>
                    <a:pt x="1103" y="2188"/>
                  </a:moveTo>
                  <a:cubicBezTo>
                    <a:pt x="407" y="1956"/>
                    <a:pt x="0" y="1599"/>
                    <a:pt x="0" y="1221"/>
                  </a:cubicBezTo>
                  <a:cubicBezTo>
                    <a:pt x="0" y="546"/>
                    <a:pt x="1268" y="0"/>
                    <a:pt x="2833" y="0"/>
                  </a:cubicBezTo>
                  <a:cubicBezTo>
                    <a:pt x="4398" y="0"/>
                    <a:pt x="5666" y="546"/>
                    <a:pt x="5666" y="1221"/>
                  </a:cubicBezTo>
                  <a:cubicBezTo>
                    <a:pt x="5666" y="1895"/>
                    <a:pt x="4398" y="2441"/>
                    <a:pt x="2833" y="2441"/>
                  </a:cubicBezTo>
                  <a:cubicBezTo>
                    <a:pt x="2575" y="2441"/>
                    <a:pt x="2318" y="2426"/>
                    <a:pt x="2070" y="2396"/>
                  </a:cubicBezTo>
                  <a:lnTo>
                    <a:pt x="550" y="3183"/>
                  </a:lnTo>
                  <a:lnTo>
                    <a:pt x="1103" y="2188"/>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grpSp>
      <p:sp>
        <p:nvSpPr>
          <p:cNvPr id="64520" name="Rectangle 11"/>
          <p:cNvSpPr>
            <a:spLocks noChangeArrowheads="1"/>
          </p:cNvSpPr>
          <p:nvPr/>
        </p:nvSpPr>
        <p:spPr bwMode="auto">
          <a:xfrm>
            <a:off x="5075238" y="3068638"/>
            <a:ext cx="63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300">
                <a:solidFill>
                  <a:srgbClr val="000000"/>
                </a:solidFill>
                <a:latin typeface="Arial" panose="020B0604020202020204" pitchFamily="34" charset="0"/>
              </a:rPr>
              <a:t>provided</a:t>
            </a:r>
          </a:p>
          <a:p>
            <a:r>
              <a:rPr lang="en-US" altLang="en-US" sz="1300">
                <a:solidFill>
                  <a:srgbClr val="000000"/>
                </a:solidFill>
                <a:latin typeface="Arial" panose="020B0604020202020204" pitchFamily="34" charset="0"/>
              </a:rPr>
              <a:t>interface</a:t>
            </a:r>
            <a:endParaRPr lang="en-US" altLang="en-US"/>
          </a:p>
        </p:txBody>
      </p:sp>
      <p:grpSp>
        <p:nvGrpSpPr>
          <p:cNvPr id="64521" name="Group 12"/>
          <p:cNvGrpSpPr>
            <a:grpSpLocks/>
          </p:cNvGrpSpPr>
          <p:nvPr/>
        </p:nvGrpSpPr>
        <p:grpSpPr bwMode="auto">
          <a:xfrm rot="-2015816">
            <a:off x="2843213" y="1555750"/>
            <a:ext cx="854075" cy="1020763"/>
            <a:chOff x="1941" y="667"/>
            <a:chExt cx="852" cy="478"/>
          </a:xfrm>
        </p:grpSpPr>
        <p:sp>
          <p:nvSpPr>
            <p:cNvPr id="64523" name="Freeform 13"/>
            <p:cNvSpPr>
              <a:spLocks/>
            </p:cNvSpPr>
            <p:nvPr/>
          </p:nvSpPr>
          <p:spPr bwMode="auto">
            <a:xfrm>
              <a:off x="1941" y="667"/>
              <a:ext cx="852" cy="478"/>
            </a:xfrm>
            <a:custGeom>
              <a:avLst/>
              <a:gdLst>
                <a:gd name="T0" fmla="*/ 166 w 5666"/>
                <a:gd name="T1" fmla="*/ 329 h 3183"/>
                <a:gd name="T2" fmla="*/ 0 w 5666"/>
                <a:gd name="T3" fmla="*/ 183 h 3183"/>
                <a:gd name="T4" fmla="*/ 426 w 5666"/>
                <a:gd name="T5" fmla="*/ 0 h 3183"/>
                <a:gd name="T6" fmla="*/ 852 w 5666"/>
                <a:gd name="T7" fmla="*/ 183 h 3183"/>
                <a:gd name="T8" fmla="*/ 426 w 5666"/>
                <a:gd name="T9" fmla="*/ 367 h 3183"/>
                <a:gd name="T10" fmla="*/ 311 w 5666"/>
                <a:gd name="T11" fmla="*/ 360 h 3183"/>
                <a:gd name="T12" fmla="*/ 83 w 5666"/>
                <a:gd name="T13" fmla="*/ 478 h 3183"/>
                <a:gd name="T14" fmla="*/ 166 w 5666"/>
                <a:gd name="T15" fmla="*/ 329 h 318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66" h="3183">
                  <a:moveTo>
                    <a:pt x="1103" y="2188"/>
                  </a:moveTo>
                  <a:cubicBezTo>
                    <a:pt x="407" y="1956"/>
                    <a:pt x="0" y="1599"/>
                    <a:pt x="0" y="1221"/>
                  </a:cubicBezTo>
                  <a:cubicBezTo>
                    <a:pt x="0" y="546"/>
                    <a:pt x="1268" y="0"/>
                    <a:pt x="2833" y="0"/>
                  </a:cubicBezTo>
                  <a:cubicBezTo>
                    <a:pt x="4398" y="0"/>
                    <a:pt x="5666" y="546"/>
                    <a:pt x="5666" y="1221"/>
                  </a:cubicBezTo>
                  <a:cubicBezTo>
                    <a:pt x="5666" y="1895"/>
                    <a:pt x="4398" y="2441"/>
                    <a:pt x="2833" y="2441"/>
                  </a:cubicBezTo>
                  <a:cubicBezTo>
                    <a:pt x="2575" y="2441"/>
                    <a:pt x="2318" y="2426"/>
                    <a:pt x="2070" y="2396"/>
                  </a:cubicBezTo>
                  <a:lnTo>
                    <a:pt x="550" y="3183"/>
                  </a:lnTo>
                  <a:lnTo>
                    <a:pt x="1103" y="2188"/>
                  </a:lnTo>
                  <a:close/>
                </a:path>
              </a:pathLst>
            </a:custGeom>
            <a:solidFill>
              <a:srgbClr val="FF9933"/>
            </a:solidFill>
            <a:ln w="0">
              <a:solidFill>
                <a:srgbClr val="000000"/>
              </a:solidFill>
              <a:prstDash val="solid"/>
              <a:round/>
              <a:headEnd/>
              <a:tailEnd/>
            </a:ln>
          </p:spPr>
          <p:txBody>
            <a:bodyPr/>
            <a:lstStyle/>
            <a:p>
              <a:endParaRPr lang="en-AU"/>
            </a:p>
          </p:txBody>
        </p:sp>
        <p:sp>
          <p:nvSpPr>
            <p:cNvPr id="64524" name="Freeform 14"/>
            <p:cNvSpPr>
              <a:spLocks/>
            </p:cNvSpPr>
            <p:nvPr/>
          </p:nvSpPr>
          <p:spPr bwMode="auto">
            <a:xfrm>
              <a:off x="1941" y="667"/>
              <a:ext cx="852" cy="478"/>
            </a:xfrm>
            <a:custGeom>
              <a:avLst/>
              <a:gdLst>
                <a:gd name="T0" fmla="*/ 166 w 5666"/>
                <a:gd name="T1" fmla="*/ 329 h 3183"/>
                <a:gd name="T2" fmla="*/ 0 w 5666"/>
                <a:gd name="T3" fmla="*/ 183 h 3183"/>
                <a:gd name="T4" fmla="*/ 426 w 5666"/>
                <a:gd name="T5" fmla="*/ 0 h 3183"/>
                <a:gd name="T6" fmla="*/ 852 w 5666"/>
                <a:gd name="T7" fmla="*/ 183 h 3183"/>
                <a:gd name="T8" fmla="*/ 426 w 5666"/>
                <a:gd name="T9" fmla="*/ 367 h 3183"/>
                <a:gd name="T10" fmla="*/ 311 w 5666"/>
                <a:gd name="T11" fmla="*/ 360 h 3183"/>
                <a:gd name="T12" fmla="*/ 83 w 5666"/>
                <a:gd name="T13" fmla="*/ 478 h 3183"/>
                <a:gd name="T14" fmla="*/ 166 w 5666"/>
                <a:gd name="T15" fmla="*/ 329 h 318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66" h="3183">
                  <a:moveTo>
                    <a:pt x="1103" y="2188"/>
                  </a:moveTo>
                  <a:cubicBezTo>
                    <a:pt x="407" y="1956"/>
                    <a:pt x="0" y="1599"/>
                    <a:pt x="0" y="1221"/>
                  </a:cubicBezTo>
                  <a:cubicBezTo>
                    <a:pt x="0" y="546"/>
                    <a:pt x="1268" y="0"/>
                    <a:pt x="2833" y="0"/>
                  </a:cubicBezTo>
                  <a:cubicBezTo>
                    <a:pt x="4398" y="0"/>
                    <a:pt x="5666" y="546"/>
                    <a:pt x="5666" y="1221"/>
                  </a:cubicBezTo>
                  <a:cubicBezTo>
                    <a:pt x="5666" y="1895"/>
                    <a:pt x="4398" y="2441"/>
                    <a:pt x="2833" y="2441"/>
                  </a:cubicBezTo>
                  <a:cubicBezTo>
                    <a:pt x="2575" y="2441"/>
                    <a:pt x="2318" y="2426"/>
                    <a:pt x="2070" y="2396"/>
                  </a:cubicBezTo>
                  <a:lnTo>
                    <a:pt x="550" y="3183"/>
                  </a:lnTo>
                  <a:lnTo>
                    <a:pt x="1103" y="2188"/>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grpSp>
      <p:sp>
        <p:nvSpPr>
          <p:cNvPr id="64522" name="Rectangle 15"/>
          <p:cNvSpPr>
            <a:spLocks noChangeArrowheads="1"/>
          </p:cNvSpPr>
          <p:nvPr/>
        </p:nvSpPr>
        <p:spPr bwMode="auto">
          <a:xfrm>
            <a:off x="2914650" y="1700213"/>
            <a:ext cx="63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300">
                <a:solidFill>
                  <a:srgbClr val="000000"/>
                </a:solidFill>
                <a:latin typeface="Arial" panose="020B0604020202020204" pitchFamily="34" charset="0"/>
              </a:rPr>
              <a:t>required</a:t>
            </a:r>
          </a:p>
          <a:p>
            <a:r>
              <a:rPr lang="en-US" altLang="en-US" sz="1300">
                <a:solidFill>
                  <a:srgbClr val="000000"/>
                </a:solidFill>
                <a:latin typeface="Arial" panose="020B0604020202020204" pitchFamily="34" charset="0"/>
              </a:rPr>
              <a:t>interface</a:t>
            </a:r>
            <a:endParaRPr lang="en-US"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10D42D34-F644-403F-8F8F-F1C70A8FAFFC}" type="slidenum">
              <a:rPr lang="en-AU" altLang="en-US"/>
              <a:pPr>
                <a:defRPr/>
              </a:pPr>
              <a:t>154</a:t>
            </a:fld>
            <a:endParaRPr lang="en-AU" altLang="en-US"/>
          </a:p>
        </p:txBody>
      </p:sp>
      <p:sp>
        <p:nvSpPr>
          <p:cNvPr id="804866" name="Rectangle 2"/>
          <p:cNvSpPr>
            <a:spLocks noGrp="1" noChangeArrowheads="1"/>
          </p:cNvSpPr>
          <p:nvPr>
            <p:ph type="title"/>
          </p:nvPr>
        </p:nvSpPr>
        <p:spPr/>
        <p:txBody>
          <a:bodyPr/>
          <a:lstStyle/>
          <a:p>
            <a:pPr>
              <a:defRPr/>
            </a:pPr>
            <a:r>
              <a:rPr lang="en-US" altLang="en-US"/>
              <a:t>Deployment diagram</a:t>
            </a:r>
          </a:p>
        </p:txBody>
      </p:sp>
      <p:pic>
        <p:nvPicPr>
          <p:cNvPr id="6554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8" y="1042988"/>
            <a:ext cx="8964612" cy="540861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70F0C9AC-CD19-49BF-98A5-D2838E8E8A5E}" type="slidenum">
              <a:rPr lang="en-AU" altLang="en-US"/>
              <a:pPr>
                <a:defRPr/>
              </a:pPr>
              <a:t>155</a:t>
            </a:fld>
            <a:endParaRPr lang="en-AU" altLang="en-US"/>
          </a:p>
        </p:txBody>
      </p:sp>
      <p:sp>
        <p:nvSpPr>
          <p:cNvPr id="827394" name="Rectangle 2"/>
          <p:cNvSpPr>
            <a:spLocks noGrp="1" noChangeArrowheads="1"/>
          </p:cNvSpPr>
          <p:nvPr>
            <p:ph type="title"/>
          </p:nvPr>
        </p:nvSpPr>
        <p:spPr/>
        <p:txBody>
          <a:bodyPr/>
          <a:lstStyle/>
          <a:p>
            <a:pPr>
              <a:defRPr/>
            </a:pPr>
            <a:r>
              <a:rPr lang="en-US" altLang="en-US"/>
              <a:t>Review Quiz 3.6</a:t>
            </a:r>
          </a:p>
        </p:txBody>
      </p:sp>
      <p:sp>
        <p:nvSpPr>
          <p:cNvPr id="66566" name="Rectangle 3"/>
          <p:cNvSpPr>
            <a:spLocks noGrp="1" noChangeArrowheads="1"/>
          </p:cNvSpPr>
          <p:nvPr>
            <p:ph type="body" idx="1"/>
          </p:nvPr>
        </p:nvSpPr>
        <p:spPr/>
        <p:txBody>
          <a:bodyPr/>
          <a:lstStyle/>
          <a:p>
            <a:pPr marL="533400" indent="-533400">
              <a:spcBef>
                <a:spcPts val="1800"/>
              </a:spcBef>
              <a:buClr>
                <a:srgbClr val="0000CC"/>
              </a:buClr>
              <a:buFont typeface="Monotype Sorts" charset="2"/>
              <a:buAutoNum type="arabicPeriod"/>
            </a:pPr>
            <a:r>
              <a:rPr lang="en-US" altLang="en-US" dirty="0"/>
              <a:t>Is subsystem modeled as a stereotype of package or stereotype of component?</a:t>
            </a:r>
          </a:p>
          <a:p>
            <a:pPr marL="533400" indent="-533400">
              <a:spcBef>
                <a:spcPts val="1800"/>
              </a:spcBef>
              <a:buClr>
                <a:srgbClr val="0000CC"/>
              </a:buClr>
              <a:buFont typeface="Monotype Sorts" charset="2"/>
              <a:buAutoNum type="arabicPeriod"/>
            </a:pPr>
            <a:r>
              <a:rPr lang="en-US" altLang="en-US" dirty="0"/>
              <a:t>Give some examples of artifacts that can be deployed on a node.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Homework</a:t>
            </a:r>
          </a:p>
        </p:txBody>
      </p:sp>
      <p:sp>
        <p:nvSpPr>
          <p:cNvPr id="3" name="Content Placeholder 2"/>
          <p:cNvSpPr>
            <a:spLocks noGrp="1"/>
          </p:cNvSpPr>
          <p:nvPr>
            <p:ph idx="1"/>
          </p:nvPr>
        </p:nvSpPr>
        <p:spPr/>
        <p:txBody>
          <a:bodyPr/>
          <a:lstStyle/>
          <a:p>
            <a:r>
              <a:rPr lang="en-AU" dirty="0"/>
              <a:t>Create a use case diagram for GEMS.</a:t>
            </a:r>
          </a:p>
          <a:p>
            <a:pPr lvl="1"/>
            <a:r>
              <a:rPr lang="en-AU" dirty="0"/>
              <a:t>focus on primary actors and main use cases</a:t>
            </a:r>
          </a:p>
          <a:p>
            <a:pPr>
              <a:spcBef>
                <a:spcPts val="1200"/>
              </a:spcBef>
            </a:pPr>
            <a:r>
              <a:rPr lang="en-AU" dirty="0"/>
              <a:t>Write a use case description for one use case you have identified.</a:t>
            </a:r>
          </a:p>
          <a:p>
            <a:pPr lvl="1"/>
            <a:r>
              <a:rPr lang="en-AU" dirty="0"/>
              <a:t>use the template described in this lecture</a:t>
            </a:r>
          </a:p>
          <a:p>
            <a:pPr>
              <a:spcBef>
                <a:spcPts val="1200"/>
              </a:spcBef>
            </a:pPr>
            <a:r>
              <a:rPr lang="en-AU" dirty="0"/>
              <a:t>Bring your diagram and use case description to tomorrow’s lecture.</a:t>
            </a:r>
          </a:p>
          <a:p>
            <a:pPr lvl="1"/>
            <a:r>
              <a:rPr lang="en-AU" dirty="0"/>
              <a:t>hand drawn diagram is acceptable</a:t>
            </a:r>
          </a:p>
        </p:txBody>
      </p:sp>
      <p:sp>
        <p:nvSpPr>
          <p:cNvPr id="4" name="Date Placeholder 3"/>
          <p:cNvSpPr>
            <a:spLocks noGrp="1"/>
          </p:cNvSpPr>
          <p:nvPr>
            <p:ph type="dt" sz="half"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190E26FA-37BE-46FA-A74A-72ECD242F5DD}" type="slidenum">
              <a:rPr lang="en-AU" altLang="en-US" smtClean="0"/>
              <a:pPr>
                <a:defRPr/>
              </a:pPr>
              <a:t>156</a:t>
            </a:fld>
            <a:endParaRPr lang="en-AU" altLang="en-US"/>
          </a:p>
        </p:txBody>
      </p:sp>
      <p:sp>
        <p:nvSpPr>
          <p:cNvPr id="7" name="Rectangle 6"/>
          <p:cNvSpPr/>
          <p:nvPr/>
        </p:nvSpPr>
        <p:spPr bwMode="auto">
          <a:xfrm>
            <a:off x="762000" y="6553200"/>
            <a:ext cx="5410200" cy="304800"/>
          </a:xfrm>
          <a:prstGeom prst="rect">
            <a:avLst/>
          </a:prstGeom>
          <a:solidFill>
            <a:srgbClr val="E1FFFA"/>
          </a:solidFill>
          <a:ln w="12700" cap="flat" cmpd="sng" algn="ctr">
            <a:noFill/>
            <a:prstDash val="solid"/>
            <a:miter lim="800000"/>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200" b="0" i="0" u="none" strike="noStrike" cap="none" normalizeH="0" baseline="0">
              <a:ln>
                <a:noFill/>
              </a:ln>
              <a:solidFill>
                <a:schemeClr val="tx1"/>
              </a:solidFill>
              <a:effectLst/>
              <a:latin typeface="Times New Roman" panose="02020603050405020304" pitchFamily="18" charset="0"/>
            </a:endParaRPr>
          </a:p>
        </p:txBody>
      </p:sp>
      <p:sp>
        <p:nvSpPr>
          <p:cNvPr id="8" name="Date Placeholder 3">
            <a:extLst>
              <a:ext uri="{FF2B5EF4-FFF2-40B4-BE49-F238E27FC236}">
                <a16:creationId xmlns:a16="http://schemas.microsoft.com/office/drawing/2014/main" id="{05471BA4-0832-4405-B3EA-B250DC0C26AE}"/>
              </a:ext>
            </a:extLst>
          </p:cNvPr>
          <p:cNvSpPr txBox="1">
            <a:spLocks/>
          </p:cNvSpPr>
          <p:nvPr/>
        </p:nvSpPr>
        <p:spPr bwMode="auto">
          <a:xfrm>
            <a:off x="91440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i="1" kern="1200">
                <a:solidFill>
                  <a:schemeClr val="tx1"/>
                </a:solidFill>
                <a:effectLst>
                  <a:outerShdw blurRad="38100" dist="38100" dir="2700000" algn="tl">
                    <a:srgbClr val="FFFFFF"/>
                  </a:outerShdw>
                </a:effectLst>
                <a:latin typeface="+mn-lt"/>
                <a:ea typeface="+mn-ea"/>
                <a:cs typeface="+mn-cs"/>
              </a:defRPr>
            </a:lvl1pPr>
            <a:lvl2pPr marL="4572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Times New Roman" panose="02020603050405020304" pitchFamily="18" charset="0"/>
                <a:ea typeface="+mn-ea"/>
                <a:cs typeface="+mn-cs"/>
              </a:defRPr>
            </a:lvl6pPr>
            <a:lvl7pPr marL="2743200" algn="l" defTabSz="914400" rtl="0" eaLnBrk="1" latinLnBrk="0" hangingPunct="1">
              <a:defRPr sz="1200" kern="1200">
                <a:solidFill>
                  <a:schemeClr val="tx1"/>
                </a:solidFill>
                <a:latin typeface="Times New Roman" panose="02020603050405020304" pitchFamily="18" charset="0"/>
                <a:ea typeface="+mn-ea"/>
                <a:cs typeface="+mn-cs"/>
              </a:defRPr>
            </a:lvl7pPr>
            <a:lvl8pPr marL="3200400" algn="l" defTabSz="914400" rtl="0" eaLnBrk="1" latinLnBrk="0" hangingPunct="1">
              <a:defRPr sz="1200" kern="1200">
                <a:solidFill>
                  <a:schemeClr val="tx1"/>
                </a:solidFill>
                <a:latin typeface="Times New Roman" panose="02020603050405020304" pitchFamily="18" charset="0"/>
                <a:ea typeface="+mn-ea"/>
                <a:cs typeface="+mn-cs"/>
              </a:defRPr>
            </a:lvl8pPr>
            <a:lvl9pPr marL="3657600" algn="l" defTabSz="914400" rtl="0" eaLnBrk="1" latinLnBrk="0" hangingPunct="1">
              <a:defRPr sz="1200" kern="1200">
                <a:solidFill>
                  <a:schemeClr val="tx1"/>
                </a:solidFill>
                <a:latin typeface="Times New Roman" panose="02020603050405020304" pitchFamily="18" charset="0"/>
                <a:ea typeface="+mn-ea"/>
                <a:cs typeface="+mn-cs"/>
              </a:defRPr>
            </a:lvl9pPr>
          </a:lstStyle>
          <a:p>
            <a:pPr>
              <a:defRPr/>
            </a:pPr>
            <a:r>
              <a:rPr lang="en-US" altLang="en-US"/>
              <a:t>© Richard Thomas, 1992–2018</a:t>
            </a:r>
            <a:endParaRPr lang="en-AU" altLang="en-US" dirty="0"/>
          </a:p>
        </p:txBody>
      </p:sp>
    </p:spTree>
    <p:extLst>
      <p:ext uri="{BB962C8B-B14F-4D97-AF65-F5344CB8AC3E}">
        <p14:creationId xmlns:p14="http://schemas.microsoft.com/office/powerpoint/2010/main" val="1962973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981C6E8D-C300-41A7-9D8E-39695CEC2DFE}" type="slidenum">
              <a:rPr lang="en-AU" altLang="en-US"/>
              <a:pPr>
                <a:defRPr/>
              </a:pPr>
              <a:t>157</a:t>
            </a:fld>
            <a:endParaRPr lang="en-AU" altLang="en-US"/>
          </a:p>
        </p:txBody>
      </p:sp>
      <p:sp>
        <p:nvSpPr>
          <p:cNvPr id="805890" name="Rectangle 2"/>
          <p:cNvSpPr>
            <a:spLocks noGrp="1" noChangeArrowheads="1"/>
          </p:cNvSpPr>
          <p:nvPr>
            <p:ph type="title"/>
          </p:nvPr>
        </p:nvSpPr>
        <p:spPr/>
        <p:txBody>
          <a:bodyPr/>
          <a:lstStyle/>
          <a:p>
            <a:pPr>
              <a:defRPr/>
            </a:pPr>
            <a:r>
              <a:rPr lang="en-US" altLang="en-US"/>
              <a:t>Summary</a:t>
            </a:r>
            <a:endParaRPr lang="en-AU" altLang="en-US"/>
          </a:p>
        </p:txBody>
      </p:sp>
      <p:sp>
        <p:nvSpPr>
          <p:cNvPr id="68614" name="Rectangle 3"/>
          <p:cNvSpPr>
            <a:spLocks noGrp="1" noChangeArrowheads="1"/>
          </p:cNvSpPr>
          <p:nvPr>
            <p:ph type="body" idx="1"/>
          </p:nvPr>
        </p:nvSpPr>
        <p:spPr/>
        <p:txBody>
          <a:bodyPr/>
          <a:lstStyle/>
          <a:p>
            <a:pPr>
              <a:spcBef>
                <a:spcPts val="1200"/>
              </a:spcBef>
            </a:pPr>
            <a:r>
              <a:rPr lang="en-US" altLang="en-US" sz="2200" b="1" dirty="0"/>
              <a:t>Use case model</a:t>
            </a:r>
            <a:r>
              <a:rPr lang="en-US" altLang="en-US" sz="2200" dirty="0"/>
              <a:t> is the main UML representation and the focal point of behavior modeling</a:t>
            </a:r>
          </a:p>
          <a:p>
            <a:pPr>
              <a:spcBef>
                <a:spcPts val="1200"/>
              </a:spcBef>
            </a:pPr>
            <a:r>
              <a:rPr lang="en-US" altLang="en-US" sz="2200" b="1" dirty="0"/>
              <a:t>Activity model</a:t>
            </a:r>
            <a:r>
              <a:rPr lang="en-US" altLang="en-US" sz="2200" dirty="0"/>
              <a:t> can graphically represent the flow of events of a use case</a:t>
            </a:r>
          </a:p>
          <a:p>
            <a:pPr>
              <a:spcBef>
                <a:spcPts val="1200"/>
              </a:spcBef>
            </a:pPr>
            <a:r>
              <a:rPr lang="en-US" altLang="en-US" sz="2200" b="1" dirty="0"/>
              <a:t>Class modeling</a:t>
            </a:r>
            <a:r>
              <a:rPr lang="en-US" altLang="en-US" sz="2200" dirty="0"/>
              <a:t> integrates and embodies all other modeling activities</a:t>
            </a:r>
          </a:p>
          <a:p>
            <a:pPr>
              <a:spcBef>
                <a:spcPts val="1200"/>
              </a:spcBef>
            </a:pPr>
            <a:r>
              <a:rPr lang="en-US" altLang="en-US" sz="2200" b="1" dirty="0"/>
              <a:t>Interaction modeling</a:t>
            </a:r>
            <a:r>
              <a:rPr lang="en-US" altLang="en-US" sz="2200" dirty="0"/>
              <a:t> captures the interactions between objects needed to execute a use case or part of it</a:t>
            </a:r>
          </a:p>
          <a:p>
            <a:pPr>
              <a:spcBef>
                <a:spcPts val="1200"/>
              </a:spcBef>
            </a:pPr>
            <a:r>
              <a:rPr lang="en-US" altLang="en-US" sz="2200" b="1" dirty="0"/>
              <a:t>State machine model</a:t>
            </a:r>
            <a:r>
              <a:rPr lang="en-US" altLang="en-US" sz="2200" dirty="0"/>
              <a:t> specifies dynamic changes in a class</a:t>
            </a:r>
          </a:p>
          <a:p>
            <a:pPr>
              <a:spcBef>
                <a:spcPts val="1200"/>
              </a:spcBef>
            </a:pPr>
            <a:r>
              <a:rPr lang="en-US" altLang="en-US" sz="2200" dirty="0"/>
              <a:t>UML provides </a:t>
            </a:r>
            <a:r>
              <a:rPr lang="en-US" altLang="en-US" sz="2200" b="1" dirty="0"/>
              <a:t>component diagrams</a:t>
            </a:r>
            <a:r>
              <a:rPr lang="en-US" altLang="en-US" sz="2200" dirty="0"/>
              <a:t> and </a:t>
            </a:r>
            <a:r>
              <a:rPr lang="en-US" altLang="en-US" sz="2200" b="1" dirty="0"/>
              <a:t>deployment diagrams</a:t>
            </a:r>
            <a:r>
              <a:rPr lang="en-US" altLang="en-US" sz="2200" dirty="0"/>
              <a:t> as two tools for architectural/structural modeling of physical implementation of the system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D4C66A6-30F1-429F-AA64-D0EF16E8D128}"/>
              </a:ext>
            </a:extLst>
          </p:cNvPr>
          <p:cNvSpPr>
            <a:spLocks noGrp="1" noChangeArrowheads="1"/>
          </p:cNvSpPr>
          <p:nvPr>
            <p:ph type="title"/>
          </p:nvPr>
        </p:nvSpPr>
        <p:spPr>
          <a:noFill/>
        </p:spPr>
        <p:txBody>
          <a:bodyPr/>
          <a:lstStyle/>
          <a:p>
            <a:r>
              <a:rPr lang="en-US" altLang="en-US" sz="3400">
                <a:ea typeface="ＭＳ Ｐゴシック" panose="020B0600070205080204" pitchFamily="34" charset="-128"/>
              </a:rPr>
              <a:t>Issue-Modeling</a:t>
            </a:r>
          </a:p>
        </p:txBody>
      </p:sp>
      <p:sp>
        <p:nvSpPr>
          <p:cNvPr id="43011" name="Rectangle 3">
            <a:extLst>
              <a:ext uri="{FF2B5EF4-FFF2-40B4-BE49-F238E27FC236}">
                <a16:creationId xmlns:a16="http://schemas.microsoft.com/office/drawing/2014/main" id="{8A29041C-1DC0-4CBA-9002-68AD30D0F363}"/>
              </a:ext>
            </a:extLst>
          </p:cNvPr>
          <p:cNvSpPr>
            <a:spLocks noChangeArrowheads="1"/>
          </p:cNvSpPr>
          <p:nvPr/>
        </p:nvSpPr>
        <p:spPr bwMode="auto">
          <a:xfrm>
            <a:off x="3810000" y="1066800"/>
            <a:ext cx="1600200" cy="1143000"/>
          </a:xfrm>
          <a:prstGeom prst="rect">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Issue: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What is the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Center of the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Universe?</a:t>
            </a:r>
          </a:p>
        </p:txBody>
      </p:sp>
      <p:grpSp>
        <p:nvGrpSpPr>
          <p:cNvPr id="43012" name="Group 4">
            <a:extLst>
              <a:ext uri="{FF2B5EF4-FFF2-40B4-BE49-F238E27FC236}">
                <a16:creationId xmlns:a16="http://schemas.microsoft.com/office/drawing/2014/main" id="{6E49A224-8EB3-4581-83AA-5A7DEB61DB91}"/>
              </a:ext>
            </a:extLst>
          </p:cNvPr>
          <p:cNvGrpSpPr>
            <a:grpSpLocks/>
          </p:cNvGrpSpPr>
          <p:nvPr/>
        </p:nvGrpSpPr>
        <p:grpSpPr bwMode="auto">
          <a:xfrm>
            <a:off x="2209800" y="2209800"/>
            <a:ext cx="2362200" cy="1447800"/>
            <a:chOff x="1392" y="1392"/>
            <a:chExt cx="1488" cy="912"/>
          </a:xfrm>
        </p:grpSpPr>
        <p:sp>
          <p:nvSpPr>
            <p:cNvPr id="43044" name="Rectangle 5">
              <a:extLst>
                <a:ext uri="{FF2B5EF4-FFF2-40B4-BE49-F238E27FC236}">
                  <a16:creationId xmlns:a16="http://schemas.microsoft.com/office/drawing/2014/main" id="{462466E4-9510-485B-A8CF-40D868F57C7A}"/>
                </a:ext>
              </a:extLst>
            </p:cNvPr>
            <p:cNvSpPr>
              <a:spLocks noChangeArrowheads="1"/>
            </p:cNvSpPr>
            <p:nvPr/>
          </p:nvSpPr>
          <p:spPr bwMode="auto">
            <a:xfrm>
              <a:off x="1392" y="1728"/>
              <a:ext cx="1008" cy="576"/>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Proposal1: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The earth!</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sp>
          <p:nvSpPr>
            <p:cNvPr id="43045" name="Line 6">
              <a:extLst>
                <a:ext uri="{FF2B5EF4-FFF2-40B4-BE49-F238E27FC236}">
                  <a16:creationId xmlns:a16="http://schemas.microsoft.com/office/drawing/2014/main" id="{2C1EC7F7-777F-4E96-986B-FD682D1CB0B0}"/>
                </a:ext>
              </a:extLst>
            </p:cNvPr>
            <p:cNvSpPr>
              <a:spLocks noChangeShapeType="1"/>
            </p:cNvSpPr>
            <p:nvPr/>
          </p:nvSpPr>
          <p:spPr bwMode="auto">
            <a:xfrm flipH="1">
              <a:off x="1968" y="1392"/>
              <a:ext cx="912"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3013" name="Group 7">
            <a:extLst>
              <a:ext uri="{FF2B5EF4-FFF2-40B4-BE49-F238E27FC236}">
                <a16:creationId xmlns:a16="http://schemas.microsoft.com/office/drawing/2014/main" id="{E0A7FDE9-14DA-49BC-8A81-D080CE82B8FB}"/>
              </a:ext>
            </a:extLst>
          </p:cNvPr>
          <p:cNvGrpSpPr>
            <a:grpSpLocks/>
          </p:cNvGrpSpPr>
          <p:nvPr/>
        </p:nvGrpSpPr>
        <p:grpSpPr bwMode="auto">
          <a:xfrm>
            <a:off x="4724400" y="2209800"/>
            <a:ext cx="2590800" cy="1371600"/>
            <a:chOff x="2976" y="1392"/>
            <a:chExt cx="1632" cy="864"/>
          </a:xfrm>
        </p:grpSpPr>
        <p:sp>
          <p:nvSpPr>
            <p:cNvPr id="43042" name="Rectangle 8">
              <a:extLst>
                <a:ext uri="{FF2B5EF4-FFF2-40B4-BE49-F238E27FC236}">
                  <a16:creationId xmlns:a16="http://schemas.microsoft.com/office/drawing/2014/main" id="{C3D8B299-D3A4-4A75-A366-1C9DBD6A18A4}"/>
                </a:ext>
              </a:extLst>
            </p:cNvPr>
            <p:cNvSpPr>
              <a:spLocks noChangeArrowheads="1"/>
            </p:cNvSpPr>
            <p:nvPr/>
          </p:nvSpPr>
          <p:spPr bwMode="auto">
            <a:xfrm>
              <a:off x="3600" y="1728"/>
              <a:ext cx="1008" cy="528"/>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Proposal2: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The sun</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sp>
          <p:nvSpPr>
            <p:cNvPr id="43043" name="Line 9">
              <a:extLst>
                <a:ext uri="{FF2B5EF4-FFF2-40B4-BE49-F238E27FC236}">
                  <a16:creationId xmlns:a16="http://schemas.microsoft.com/office/drawing/2014/main" id="{CD5F3686-454D-46A9-996C-B57715D72E94}"/>
                </a:ext>
              </a:extLst>
            </p:cNvPr>
            <p:cNvSpPr>
              <a:spLocks noChangeShapeType="1"/>
            </p:cNvSpPr>
            <p:nvPr/>
          </p:nvSpPr>
          <p:spPr bwMode="auto">
            <a:xfrm>
              <a:off x="2976" y="1392"/>
              <a:ext cx="110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3014" name="Group 10">
            <a:extLst>
              <a:ext uri="{FF2B5EF4-FFF2-40B4-BE49-F238E27FC236}">
                <a16:creationId xmlns:a16="http://schemas.microsoft.com/office/drawing/2014/main" id="{E4794D93-2A59-4847-A48C-AB923ED3292A}"/>
              </a:ext>
            </a:extLst>
          </p:cNvPr>
          <p:cNvGrpSpPr>
            <a:grpSpLocks/>
          </p:cNvGrpSpPr>
          <p:nvPr/>
        </p:nvGrpSpPr>
        <p:grpSpPr bwMode="auto">
          <a:xfrm>
            <a:off x="6477000" y="3581400"/>
            <a:ext cx="2324100" cy="1524000"/>
            <a:chOff x="4104" y="2112"/>
            <a:chExt cx="1464" cy="960"/>
          </a:xfrm>
        </p:grpSpPr>
        <p:sp>
          <p:nvSpPr>
            <p:cNvPr id="260107" name="Rectangle 11">
              <a:extLst>
                <a:ext uri="{FF2B5EF4-FFF2-40B4-BE49-F238E27FC236}">
                  <a16:creationId xmlns:a16="http://schemas.microsoft.com/office/drawing/2014/main" id="{D0EF3484-22BC-4A1E-ADCF-3F060529AEDA}"/>
                </a:ext>
              </a:extLst>
            </p:cNvPr>
            <p:cNvSpPr>
              <a:spLocks noChangeArrowheads="1"/>
            </p:cNvSpPr>
            <p:nvPr/>
          </p:nvSpPr>
          <p:spPr bwMode="auto">
            <a:xfrm>
              <a:off x="4416" y="2496"/>
              <a:ext cx="1152" cy="576"/>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Copernicus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says so. </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cxnSp>
          <p:nvCxnSpPr>
            <p:cNvPr id="43041" name="AutoShape 12">
              <a:extLst>
                <a:ext uri="{FF2B5EF4-FFF2-40B4-BE49-F238E27FC236}">
                  <a16:creationId xmlns:a16="http://schemas.microsoft.com/office/drawing/2014/main" id="{CE1CC966-88A1-410A-AD79-8E618A31807A}"/>
                </a:ext>
              </a:extLst>
            </p:cNvPr>
            <p:cNvCxnSpPr>
              <a:cxnSpLocks noChangeShapeType="1"/>
              <a:stCxn id="43042" idx="2"/>
              <a:endCxn id="260107" idx="0"/>
            </p:cNvCxnSpPr>
            <p:nvPr/>
          </p:nvCxnSpPr>
          <p:spPr bwMode="auto">
            <a:xfrm>
              <a:off x="4104" y="2112"/>
              <a:ext cx="888" cy="38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3015" name="Group 13">
            <a:extLst>
              <a:ext uri="{FF2B5EF4-FFF2-40B4-BE49-F238E27FC236}">
                <a16:creationId xmlns:a16="http://schemas.microsoft.com/office/drawing/2014/main" id="{D597F7DC-0BA6-4A76-90C2-1CFF9DDB3F24}"/>
              </a:ext>
            </a:extLst>
          </p:cNvPr>
          <p:cNvGrpSpPr>
            <a:grpSpLocks/>
          </p:cNvGrpSpPr>
          <p:nvPr/>
        </p:nvGrpSpPr>
        <p:grpSpPr bwMode="auto">
          <a:xfrm>
            <a:off x="190500" y="3657600"/>
            <a:ext cx="2628900" cy="1524000"/>
            <a:chOff x="240" y="2160"/>
            <a:chExt cx="1656" cy="960"/>
          </a:xfrm>
        </p:grpSpPr>
        <p:sp>
          <p:nvSpPr>
            <p:cNvPr id="260110" name="Rectangle 14">
              <a:extLst>
                <a:ext uri="{FF2B5EF4-FFF2-40B4-BE49-F238E27FC236}">
                  <a16:creationId xmlns:a16="http://schemas.microsoft.com/office/drawing/2014/main" id="{626F27ED-E375-4D69-ACA4-32F5A7E5961E}"/>
                </a:ext>
              </a:extLst>
            </p:cNvPr>
            <p:cNvSpPr>
              <a:spLocks noChangeArrowheads="1"/>
            </p:cNvSpPr>
            <p:nvPr/>
          </p:nvSpPr>
          <p:spPr bwMode="auto">
            <a:xfrm>
              <a:off x="240" y="2400"/>
              <a:ext cx="1008" cy="720"/>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Aristotle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says so. </a:t>
              </a: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p>
          </p:txBody>
        </p:sp>
        <p:cxnSp>
          <p:nvCxnSpPr>
            <p:cNvPr id="43039" name="AutoShape 15">
              <a:extLst>
                <a:ext uri="{FF2B5EF4-FFF2-40B4-BE49-F238E27FC236}">
                  <a16:creationId xmlns:a16="http://schemas.microsoft.com/office/drawing/2014/main" id="{95620021-5090-4374-9E6D-72580500D901}"/>
                </a:ext>
              </a:extLst>
            </p:cNvPr>
            <p:cNvCxnSpPr>
              <a:cxnSpLocks noChangeShapeType="1"/>
              <a:stCxn id="43044" idx="2"/>
              <a:endCxn id="260110" idx="0"/>
            </p:cNvCxnSpPr>
            <p:nvPr/>
          </p:nvCxnSpPr>
          <p:spPr bwMode="auto">
            <a:xfrm flipH="1">
              <a:off x="744" y="2160"/>
              <a:ext cx="1152" cy="2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3016" name="Group 16">
            <a:extLst>
              <a:ext uri="{FF2B5EF4-FFF2-40B4-BE49-F238E27FC236}">
                <a16:creationId xmlns:a16="http://schemas.microsoft.com/office/drawing/2014/main" id="{3E42C222-7B38-4564-8105-ED8E458BC842}"/>
              </a:ext>
            </a:extLst>
          </p:cNvPr>
          <p:cNvGrpSpPr>
            <a:grpSpLocks/>
          </p:cNvGrpSpPr>
          <p:nvPr/>
        </p:nvGrpSpPr>
        <p:grpSpPr bwMode="auto">
          <a:xfrm>
            <a:off x="1371600" y="3657600"/>
            <a:ext cx="2286000" cy="2667000"/>
            <a:chOff x="960" y="2160"/>
            <a:chExt cx="1440" cy="1680"/>
          </a:xfrm>
        </p:grpSpPr>
        <p:sp>
          <p:nvSpPr>
            <p:cNvPr id="260113" name="Rectangle 17">
              <a:extLst>
                <a:ext uri="{FF2B5EF4-FFF2-40B4-BE49-F238E27FC236}">
                  <a16:creationId xmlns:a16="http://schemas.microsoft.com/office/drawing/2014/main" id="{98CEC4D2-C0AD-4340-9A7F-C7D3A3EFBE4B}"/>
                </a:ext>
              </a:extLst>
            </p:cNvPr>
            <p:cNvSpPr>
              <a:spLocks noChangeArrowheads="1"/>
            </p:cNvSpPr>
            <p:nvPr/>
          </p:nvSpPr>
          <p:spPr bwMode="auto">
            <a:xfrm>
              <a:off x="960" y="3216"/>
              <a:ext cx="1440" cy="624"/>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Change will disturb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the people.</a:t>
              </a:r>
              <a:endPar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endParaRPr>
            </a:p>
          </p:txBody>
        </p:sp>
        <p:cxnSp>
          <p:nvCxnSpPr>
            <p:cNvPr id="43037" name="AutoShape 18">
              <a:extLst>
                <a:ext uri="{FF2B5EF4-FFF2-40B4-BE49-F238E27FC236}">
                  <a16:creationId xmlns:a16="http://schemas.microsoft.com/office/drawing/2014/main" id="{22B9F624-EA38-424F-972A-B25312F194E6}"/>
                </a:ext>
              </a:extLst>
            </p:cNvPr>
            <p:cNvCxnSpPr>
              <a:cxnSpLocks noChangeShapeType="1"/>
              <a:stCxn id="43044" idx="2"/>
              <a:endCxn id="260113" idx="0"/>
            </p:cNvCxnSpPr>
            <p:nvPr/>
          </p:nvCxnSpPr>
          <p:spPr bwMode="auto">
            <a:xfrm flipH="1">
              <a:off x="1680" y="2160"/>
              <a:ext cx="216" cy="105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3017" name="Group 19">
            <a:extLst>
              <a:ext uri="{FF2B5EF4-FFF2-40B4-BE49-F238E27FC236}">
                <a16:creationId xmlns:a16="http://schemas.microsoft.com/office/drawing/2014/main" id="{B2F990CF-F8DA-4F25-9DC1-C23367BCDB67}"/>
              </a:ext>
            </a:extLst>
          </p:cNvPr>
          <p:cNvGrpSpPr>
            <a:grpSpLocks/>
          </p:cNvGrpSpPr>
          <p:nvPr/>
        </p:nvGrpSpPr>
        <p:grpSpPr bwMode="auto">
          <a:xfrm>
            <a:off x="2781300" y="3657600"/>
            <a:ext cx="3390900" cy="1905000"/>
            <a:chOff x="1896" y="2160"/>
            <a:chExt cx="2136" cy="1200"/>
          </a:xfrm>
        </p:grpSpPr>
        <p:sp>
          <p:nvSpPr>
            <p:cNvPr id="260116" name="Rectangle 20">
              <a:extLst>
                <a:ext uri="{FF2B5EF4-FFF2-40B4-BE49-F238E27FC236}">
                  <a16:creationId xmlns:a16="http://schemas.microsoft.com/office/drawing/2014/main" id="{6C8EC466-5412-4371-A602-21A931C8FBAD}"/>
                </a:ext>
              </a:extLst>
            </p:cNvPr>
            <p:cNvSpPr>
              <a:spLocks noChangeArrowheads="1"/>
            </p:cNvSpPr>
            <p:nvPr/>
          </p:nvSpPr>
          <p:spPr bwMode="auto">
            <a:xfrm>
              <a:off x="2496" y="2640"/>
              <a:ext cx="1536" cy="720"/>
            </a:xfrm>
            <a:prstGeom prst="rect">
              <a:avLst/>
            </a:prstGeom>
            <a:gradFill rotWithShape="0">
              <a:gsLst>
                <a:gs pos="0">
                  <a:schemeClr val="bg1">
                    <a:gamma/>
                    <a:shade val="46275"/>
                    <a:invGamma/>
                  </a:schemeClr>
                </a:gs>
                <a:gs pos="100000">
                  <a:schemeClr val="bg1"/>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Con: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Jupiter’s moons rotate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around Jupiter, not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around Earth.</a:t>
              </a:r>
              <a:endParaRPr kumimoji="0" lang="en-US" altLang="en-US" sz="2800" b="0"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endParaRPr>
            </a:p>
          </p:txBody>
        </p:sp>
        <p:cxnSp>
          <p:nvCxnSpPr>
            <p:cNvPr id="43035" name="AutoShape 21">
              <a:extLst>
                <a:ext uri="{FF2B5EF4-FFF2-40B4-BE49-F238E27FC236}">
                  <a16:creationId xmlns:a16="http://schemas.microsoft.com/office/drawing/2014/main" id="{09847846-5DEF-4698-96A7-D5ACD13FC194}"/>
                </a:ext>
              </a:extLst>
            </p:cNvPr>
            <p:cNvCxnSpPr>
              <a:cxnSpLocks noChangeShapeType="1"/>
              <a:stCxn id="43044" idx="2"/>
              <a:endCxn id="260116" idx="0"/>
            </p:cNvCxnSpPr>
            <p:nvPr/>
          </p:nvCxnSpPr>
          <p:spPr bwMode="auto">
            <a:xfrm>
              <a:off x="1896" y="2160"/>
              <a:ext cx="1368" cy="48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3018" name="Group 22">
            <a:extLst>
              <a:ext uri="{FF2B5EF4-FFF2-40B4-BE49-F238E27FC236}">
                <a16:creationId xmlns:a16="http://schemas.microsoft.com/office/drawing/2014/main" id="{56B00B8B-444F-4B44-A15F-35C27DFA49D8}"/>
              </a:ext>
            </a:extLst>
          </p:cNvPr>
          <p:cNvGrpSpPr>
            <a:grpSpLocks/>
          </p:cNvGrpSpPr>
          <p:nvPr/>
        </p:nvGrpSpPr>
        <p:grpSpPr bwMode="auto">
          <a:xfrm>
            <a:off x="5410200" y="1371600"/>
            <a:ext cx="3200400" cy="1219200"/>
            <a:chOff x="3408" y="576"/>
            <a:chExt cx="2016" cy="768"/>
          </a:xfrm>
        </p:grpSpPr>
        <p:sp>
          <p:nvSpPr>
            <p:cNvPr id="43032" name="Rectangle 23">
              <a:extLst>
                <a:ext uri="{FF2B5EF4-FFF2-40B4-BE49-F238E27FC236}">
                  <a16:creationId xmlns:a16="http://schemas.microsoft.com/office/drawing/2014/main" id="{7F5D3C7E-2F3C-4C59-BCE4-EED83C8C8163}"/>
                </a:ext>
              </a:extLst>
            </p:cNvPr>
            <p:cNvSpPr>
              <a:spLocks noChangeArrowheads="1"/>
            </p:cNvSpPr>
            <p:nvPr/>
          </p:nvSpPr>
          <p:spPr bwMode="auto">
            <a:xfrm>
              <a:off x="3888" y="576"/>
              <a:ext cx="1536" cy="768"/>
            </a:xfrm>
            <a:prstGeom prst="rect">
              <a:avLst/>
            </a:prstGeom>
            <a:solidFill>
              <a:srgbClr val="3D0BF3"/>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Resolution (1615):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The church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decides proposal 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Palatino" charset="0"/>
                  <a:ea typeface="ＭＳ Ｐゴシック" panose="020B0600070205080204" pitchFamily="34" charset="-128"/>
                  <a:cs typeface="+mn-cs"/>
                </a:rPr>
                <a:t>is right</a:t>
              </a:r>
            </a:p>
          </p:txBody>
        </p:sp>
        <p:cxnSp>
          <p:nvCxnSpPr>
            <p:cNvPr id="43033" name="AutoShape 24">
              <a:extLst>
                <a:ext uri="{FF2B5EF4-FFF2-40B4-BE49-F238E27FC236}">
                  <a16:creationId xmlns:a16="http://schemas.microsoft.com/office/drawing/2014/main" id="{32F75568-4B98-4336-9883-105C34070BD4}"/>
                </a:ext>
              </a:extLst>
            </p:cNvPr>
            <p:cNvCxnSpPr>
              <a:cxnSpLocks noChangeShapeType="1"/>
              <a:stCxn id="43011" idx="3"/>
              <a:endCxn id="43032" idx="1"/>
            </p:cNvCxnSpPr>
            <p:nvPr/>
          </p:nvCxnSpPr>
          <p:spPr bwMode="auto">
            <a:xfrm>
              <a:off x="3408" y="888"/>
              <a:ext cx="480" cy="7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3019" name="Group 25">
            <a:extLst>
              <a:ext uri="{FF2B5EF4-FFF2-40B4-BE49-F238E27FC236}">
                <a16:creationId xmlns:a16="http://schemas.microsoft.com/office/drawing/2014/main" id="{059F0150-EC08-4B78-842C-7B71FB912116}"/>
              </a:ext>
            </a:extLst>
          </p:cNvPr>
          <p:cNvGrpSpPr>
            <a:grpSpLocks/>
          </p:cNvGrpSpPr>
          <p:nvPr/>
        </p:nvGrpSpPr>
        <p:grpSpPr bwMode="auto">
          <a:xfrm>
            <a:off x="762000" y="1143000"/>
            <a:ext cx="7772400" cy="1752600"/>
            <a:chOff x="480" y="720"/>
            <a:chExt cx="4896" cy="1104"/>
          </a:xfrm>
        </p:grpSpPr>
        <p:grpSp>
          <p:nvGrpSpPr>
            <p:cNvPr id="43026" name="Group 26">
              <a:extLst>
                <a:ext uri="{FF2B5EF4-FFF2-40B4-BE49-F238E27FC236}">
                  <a16:creationId xmlns:a16="http://schemas.microsoft.com/office/drawing/2014/main" id="{B88F9218-CC05-4ED1-8A27-71A792D4A2D2}"/>
                </a:ext>
              </a:extLst>
            </p:cNvPr>
            <p:cNvGrpSpPr>
              <a:grpSpLocks/>
            </p:cNvGrpSpPr>
            <p:nvPr/>
          </p:nvGrpSpPr>
          <p:grpSpPr bwMode="auto">
            <a:xfrm>
              <a:off x="3936" y="720"/>
              <a:ext cx="1440" cy="1104"/>
              <a:chOff x="3936" y="432"/>
              <a:chExt cx="1440" cy="1104"/>
            </a:xfrm>
          </p:grpSpPr>
          <p:sp>
            <p:nvSpPr>
              <p:cNvPr id="43030" name="Line 27">
                <a:extLst>
                  <a:ext uri="{FF2B5EF4-FFF2-40B4-BE49-F238E27FC236}">
                    <a16:creationId xmlns:a16="http://schemas.microsoft.com/office/drawing/2014/main" id="{CCA3F163-DD6A-4479-9474-819C2CC90BDE}"/>
                  </a:ext>
                </a:extLst>
              </p:cNvPr>
              <p:cNvSpPr>
                <a:spLocks noChangeShapeType="1"/>
              </p:cNvSpPr>
              <p:nvPr/>
            </p:nvSpPr>
            <p:spPr bwMode="auto">
              <a:xfrm>
                <a:off x="3936" y="432"/>
                <a:ext cx="1440" cy="1056"/>
              </a:xfrm>
              <a:prstGeom prst="line">
                <a:avLst/>
              </a:prstGeom>
              <a:noFill/>
              <a:ln w="38100">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3031" name="Line 28">
                <a:extLst>
                  <a:ext uri="{FF2B5EF4-FFF2-40B4-BE49-F238E27FC236}">
                    <a16:creationId xmlns:a16="http://schemas.microsoft.com/office/drawing/2014/main" id="{54DBC249-ACD7-440B-9690-2F6A9301DEE4}"/>
                  </a:ext>
                </a:extLst>
              </p:cNvPr>
              <p:cNvSpPr>
                <a:spLocks noChangeShapeType="1"/>
              </p:cNvSpPr>
              <p:nvPr/>
            </p:nvSpPr>
            <p:spPr bwMode="auto">
              <a:xfrm flipV="1">
                <a:off x="4032" y="480"/>
                <a:ext cx="1344" cy="1056"/>
              </a:xfrm>
              <a:prstGeom prst="line">
                <a:avLst/>
              </a:prstGeom>
              <a:noFill/>
              <a:ln w="38100">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3027" name="Group 29">
              <a:extLst>
                <a:ext uri="{FF2B5EF4-FFF2-40B4-BE49-F238E27FC236}">
                  <a16:creationId xmlns:a16="http://schemas.microsoft.com/office/drawing/2014/main" id="{D6FA60AA-7F84-426F-9387-B9C83D9EF2C7}"/>
                </a:ext>
              </a:extLst>
            </p:cNvPr>
            <p:cNvGrpSpPr>
              <a:grpSpLocks/>
            </p:cNvGrpSpPr>
            <p:nvPr/>
          </p:nvGrpSpPr>
          <p:grpSpPr bwMode="auto">
            <a:xfrm>
              <a:off x="480" y="912"/>
              <a:ext cx="1920" cy="720"/>
              <a:chOff x="480" y="912"/>
              <a:chExt cx="1920" cy="720"/>
            </a:xfrm>
          </p:grpSpPr>
          <p:sp>
            <p:nvSpPr>
              <p:cNvPr id="43028" name="Rectangle 30">
                <a:extLst>
                  <a:ext uri="{FF2B5EF4-FFF2-40B4-BE49-F238E27FC236}">
                    <a16:creationId xmlns:a16="http://schemas.microsoft.com/office/drawing/2014/main" id="{CD31C567-E2BF-41E8-9EDD-6F34D0CF273F}"/>
                  </a:ext>
                </a:extLst>
              </p:cNvPr>
              <p:cNvSpPr>
                <a:spLocks noChangeArrowheads="1"/>
              </p:cNvSpPr>
              <p:nvPr/>
            </p:nvSpPr>
            <p:spPr bwMode="auto">
              <a:xfrm>
                <a:off x="480" y="912"/>
                <a:ext cx="1488" cy="720"/>
              </a:xfrm>
              <a:prstGeom prst="rect">
                <a:avLst/>
              </a:prstGeom>
              <a:solidFill>
                <a:srgbClr val="6699FF"/>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Resolution (1998):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The church declares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proposal 1 was wrong</a:t>
                </a:r>
                <a:endParaRPr kumimoji="0" lang="en-US" altLang="en-US" sz="2800" b="0"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endParaRPr>
              </a:p>
            </p:txBody>
          </p:sp>
          <p:cxnSp>
            <p:nvCxnSpPr>
              <p:cNvPr id="43029" name="AutoShape 31">
                <a:extLst>
                  <a:ext uri="{FF2B5EF4-FFF2-40B4-BE49-F238E27FC236}">
                    <a16:creationId xmlns:a16="http://schemas.microsoft.com/office/drawing/2014/main" id="{DBD5688D-BD07-4711-93F8-268E5D770BFD}"/>
                  </a:ext>
                </a:extLst>
              </p:cNvPr>
              <p:cNvCxnSpPr>
                <a:cxnSpLocks noChangeShapeType="1"/>
                <a:stCxn id="43011" idx="1"/>
                <a:endCxn id="43028" idx="3"/>
              </p:cNvCxnSpPr>
              <p:nvPr/>
            </p:nvCxnSpPr>
            <p:spPr bwMode="auto">
              <a:xfrm flipH="1">
                <a:off x="1968" y="1032"/>
                <a:ext cx="432" cy="2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grpSp>
        <p:nvGrpSpPr>
          <p:cNvPr id="12" name="Group 33">
            <a:extLst>
              <a:ext uri="{FF2B5EF4-FFF2-40B4-BE49-F238E27FC236}">
                <a16:creationId xmlns:a16="http://schemas.microsoft.com/office/drawing/2014/main" id="{F2F06733-F6BF-44DC-BDF5-CCD390C27E6F}"/>
              </a:ext>
            </a:extLst>
          </p:cNvPr>
          <p:cNvGrpSpPr>
            <a:grpSpLocks/>
          </p:cNvGrpSpPr>
          <p:nvPr/>
        </p:nvGrpSpPr>
        <p:grpSpPr bwMode="auto">
          <a:xfrm>
            <a:off x="3962400" y="2209800"/>
            <a:ext cx="1600200" cy="1371600"/>
            <a:chOff x="2496" y="1392"/>
            <a:chExt cx="1008" cy="864"/>
          </a:xfrm>
        </p:grpSpPr>
        <p:sp>
          <p:nvSpPr>
            <p:cNvPr id="43024" name="Rectangle 34">
              <a:extLst>
                <a:ext uri="{FF2B5EF4-FFF2-40B4-BE49-F238E27FC236}">
                  <a16:creationId xmlns:a16="http://schemas.microsoft.com/office/drawing/2014/main" id="{A485D808-3DBC-46EC-B191-1E96260F7BBA}"/>
                </a:ext>
              </a:extLst>
            </p:cNvPr>
            <p:cNvSpPr>
              <a:spLocks noChangeArrowheads="1"/>
            </p:cNvSpPr>
            <p:nvPr/>
          </p:nvSpPr>
          <p:spPr bwMode="auto">
            <a:xfrm>
              <a:off x="2496" y="1680"/>
              <a:ext cx="1008" cy="576"/>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Proposal3: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20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Neither!</a:t>
              </a:r>
              <a:endPar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endParaRPr>
            </a:p>
          </p:txBody>
        </p:sp>
        <p:sp>
          <p:nvSpPr>
            <p:cNvPr id="43025" name="Line 35">
              <a:extLst>
                <a:ext uri="{FF2B5EF4-FFF2-40B4-BE49-F238E27FC236}">
                  <a16:creationId xmlns:a16="http://schemas.microsoft.com/office/drawing/2014/main" id="{C8F1F185-B1C2-4337-A57D-D2C8E6C9FB0C}"/>
                </a:ext>
              </a:extLst>
            </p:cNvPr>
            <p:cNvSpPr>
              <a:spLocks noChangeShapeType="1"/>
            </p:cNvSpPr>
            <p:nvPr/>
          </p:nvSpPr>
          <p:spPr bwMode="auto">
            <a:xfrm flipH="1">
              <a:off x="2976" y="1392"/>
              <a:ext cx="288"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13" name="Group 36">
            <a:extLst>
              <a:ext uri="{FF2B5EF4-FFF2-40B4-BE49-F238E27FC236}">
                <a16:creationId xmlns:a16="http://schemas.microsoft.com/office/drawing/2014/main" id="{2ED3A1BE-F82C-47BF-A942-FA0F3624C6A9}"/>
              </a:ext>
            </a:extLst>
          </p:cNvPr>
          <p:cNvGrpSpPr>
            <a:grpSpLocks/>
          </p:cNvGrpSpPr>
          <p:nvPr/>
        </p:nvGrpSpPr>
        <p:grpSpPr bwMode="auto">
          <a:xfrm>
            <a:off x="4762500" y="3581400"/>
            <a:ext cx="4305300" cy="2895600"/>
            <a:chOff x="3000" y="2256"/>
            <a:chExt cx="2712" cy="1824"/>
          </a:xfrm>
        </p:grpSpPr>
        <p:sp>
          <p:nvSpPr>
            <p:cNvPr id="260133" name="Rectangle 37">
              <a:extLst>
                <a:ext uri="{FF2B5EF4-FFF2-40B4-BE49-F238E27FC236}">
                  <a16:creationId xmlns:a16="http://schemas.microsoft.com/office/drawing/2014/main" id="{74084A1F-BB1F-4FE2-9AEB-71E06F5E8ED1}"/>
                </a:ext>
              </a:extLst>
            </p:cNvPr>
            <p:cNvSpPr>
              <a:spLocks noChangeArrowheads="1"/>
            </p:cNvSpPr>
            <p:nvPr/>
          </p:nvSpPr>
          <p:spPr bwMode="auto">
            <a:xfrm>
              <a:off x="3936" y="3504"/>
              <a:ext cx="1776" cy="576"/>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 </a:t>
              </a: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Galaxies are moving away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From each other.</a:t>
              </a:r>
              <a:endPar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endParaRPr>
            </a:p>
          </p:txBody>
        </p:sp>
        <p:cxnSp>
          <p:nvCxnSpPr>
            <p:cNvPr id="43023" name="AutoShape 38">
              <a:extLst>
                <a:ext uri="{FF2B5EF4-FFF2-40B4-BE49-F238E27FC236}">
                  <a16:creationId xmlns:a16="http://schemas.microsoft.com/office/drawing/2014/main" id="{71999887-41AD-4BDF-8B29-9B7285FEAB9E}"/>
                </a:ext>
              </a:extLst>
            </p:cNvPr>
            <p:cNvCxnSpPr>
              <a:cxnSpLocks noChangeShapeType="1"/>
              <a:stCxn id="43024" idx="2"/>
              <a:endCxn id="260133" idx="0"/>
            </p:cNvCxnSpPr>
            <p:nvPr/>
          </p:nvCxnSpPr>
          <p:spPr bwMode="auto">
            <a:xfrm>
              <a:off x="3000" y="2256"/>
              <a:ext cx="1824" cy="124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812566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182CEF2-771A-4CAD-88D1-20F8C694F7DB}"/>
              </a:ext>
            </a:extLst>
          </p:cNvPr>
          <p:cNvSpPr>
            <a:spLocks noGrp="1" noChangeArrowheads="1"/>
          </p:cNvSpPr>
          <p:nvPr>
            <p:ph type="title"/>
          </p:nvPr>
        </p:nvSpPr>
        <p:spPr/>
        <p:txBody>
          <a:bodyPr/>
          <a:lstStyle/>
          <a:p>
            <a:r>
              <a:rPr lang="en-US" altLang="en-US" sz="3400">
                <a:ea typeface="ＭＳ Ｐゴシック" panose="020B0600070205080204" pitchFamily="34" charset="-128"/>
              </a:rPr>
              <a:t>2. Technique to deal with Complexity: Decomposition</a:t>
            </a:r>
          </a:p>
        </p:txBody>
      </p:sp>
      <p:sp>
        <p:nvSpPr>
          <p:cNvPr id="262147" name="Rectangle 3">
            <a:extLst>
              <a:ext uri="{FF2B5EF4-FFF2-40B4-BE49-F238E27FC236}">
                <a16:creationId xmlns:a16="http://schemas.microsoft.com/office/drawing/2014/main" id="{0AE04B8B-5D56-4E31-A31D-A2BAB779096A}"/>
              </a:ext>
            </a:extLst>
          </p:cNvPr>
          <p:cNvSpPr>
            <a:spLocks noGrp="1" noChangeArrowheads="1"/>
          </p:cNvSpPr>
          <p:nvPr>
            <p:ph type="body" idx="1"/>
          </p:nvPr>
        </p:nvSpPr>
        <p:spPr>
          <a:xfrm>
            <a:off x="533400" y="1412776"/>
            <a:ext cx="8039100" cy="4683224"/>
          </a:xfrm>
        </p:spPr>
        <p:txBody>
          <a:bodyPr/>
          <a:lstStyle/>
          <a:p>
            <a:pPr>
              <a:lnSpc>
                <a:spcPct val="100000"/>
              </a:lnSpc>
              <a:spcBef>
                <a:spcPts val="600"/>
              </a:spcBef>
            </a:pPr>
            <a:r>
              <a:rPr lang="en-US" altLang="en-US" dirty="0">
                <a:ea typeface="ＭＳ Ｐゴシック" panose="020B0600070205080204" pitchFamily="34" charset="-128"/>
              </a:rPr>
              <a:t>A technique used to master complexity (“divide and conquer”)</a:t>
            </a:r>
          </a:p>
          <a:p>
            <a:pPr>
              <a:lnSpc>
                <a:spcPct val="100000"/>
              </a:lnSpc>
              <a:spcBef>
                <a:spcPts val="600"/>
              </a:spcBef>
            </a:pPr>
            <a:r>
              <a:rPr lang="en-US" altLang="en-US" dirty="0">
                <a:ea typeface="ＭＳ Ｐゴシック" panose="020B0600070205080204" pitchFamily="34" charset="-128"/>
              </a:rPr>
              <a:t>Two major types of decomposition</a:t>
            </a:r>
          </a:p>
          <a:p>
            <a:pPr lvl="1">
              <a:lnSpc>
                <a:spcPct val="100000"/>
              </a:lnSpc>
              <a:spcBef>
                <a:spcPts val="600"/>
              </a:spcBef>
            </a:pPr>
            <a:r>
              <a:rPr lang="en-US" altLang="en-US" dirty="0">
                <a:ea typeface="ＭＳ Ｐゴシック" panose="020B0600070205080204" pitchFamily="34" charset="-128"/>
              </a:rPr>
              <a:t>Functional decomposition</a:t>
            </a:r>
          </a:p>
          <a:p>
            <a:pPr lvl="1">
              <a:lnSpc>
                <a:spcPct val="100000"/>
              </a:lnSpc>
              <a:spcBef>
                <a:spcPts val="600"/>
              </a:spcBef>
            </a:pPr>
            <a:r>
              <a:rPr lang="en-US" altLang="en-US" dirty="0">
                <a:ea typeface="ＭＳ Ｐゴシック" panose="020B0600070205080204" pitchFamily="34" charset="-128"/>
              </a:rPr>
              <a:t>Object-oriented decomposition</a:t>
            </a:r>
          </a:p>
          <a:p>
            <a:pPr>
              <a:lnSpc>
                <a:spcPct val="100000"/>
              </a:lnSpc>
              <a:spcBef>
                <a:spcPts val="600"/>
              </a:spcBef>
            </a:pPr>
            <a:r>
              <a:rPr lang="en-US" altLang="en-US" dirty="0">
                <a:solidFill>
                  <a:srgbClr val="FDAD23"/>
                </a:solidFill>
                <a:ea typeface="ＭＳ Ｐゴシック" panose="020B0600070205080204" pitchFamily="34" charset="-128"/>
              </a:rPr>
              <a:t>Functional decomposition</a:t>
            </a:r>
            <a:endParaRPr lang="en-US" altLang="en-US" dirty="0">
              <a:ea typeface="ＭＳ Ｐゴシック" panose="020B0600070205080204" pitchFamily="34" charset="-128"/>
            </a:endParaRPr>
          </a:p>
          <a:p>
            <a:pPr lvl="1">
              <a:lnSpc>
                <a:spcPct val="100000"/>
              </a:lnSpc>
              <a:spcBef>
                <a:spcPts val="600"/>
              </a:spcBef>
            </a:pPr>
            <a:r>
              <a:rPr lang="en-US" altLang="en-US" dirty="0">
                <a:ea typeface="ＭＳ Ｐゴシック" panose="020B0600070205080204" pitchFamily="34" charset="-128"/>
              </a:rPr>
              <a:t>The system is decomposed into modules</a:t>
            </a:r>
          </a:p>
          <a:p>
            <a:pPr lvl="1">
              <a:lnSpc>
                <a:spcPct val="100000"/>
              </a:lnSpc>
              <a:spcBef>
                <a:spcPts val="600"/>
              </a:spcBef>
            </a:pPr>
            <a:r>
              <a:rPr lang="en-US" altLang="en-US" dirty="0">
                <a:ea typeface="ＭＳ Ｐゴシック" panose="020B0600070205080204" pitchFamily="34" charset="-128"/>
              </a:rPr>
              <a:t>Each module is a major function in the application domain</a:t>
            </a:r>
          </a:p>
          <a:p>
            <a:pPr lvl="1">
              <a:lnSpc>
                <a:spcPct val="100000"/>
              </a:lnSpc>
              <a:spcBef>
                <a:spcPts val="600"/>
              </a:spcBef>
            </a:pPr>
            <a:r>
              <a:rPr lang="en-US" altLang="en-US" dirty="0">
                <a:ea typeface="ＭＳ Ｐゴシック" panose="020B0600070205080204" pitchFamily="34" charset="-128"/>
              </a:rPr>
              <a:t>Modules can be decomposed into smaller modules</a:t>
            </a:r>
          </a:p>
          <a:p>
            <a:pPr>
              <a:lnSpc>
                <a:spcPct val="100000"/>
              </a:lnSpc>
              <a:spcBef>
                <a:spcPts val="600"/>
              </a:spcBef>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186820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621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6214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214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6214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621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62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381F26E-814A-4474-84E0-95094DAF02C9}"/>
              </a:ext>
            </a:extLst>
          </p:cNvPr>
          <p:cNvSpPr>
            <a:spLocks noGrp="1" noChangeArrowheads="1"/>
          </p:cNvSpPr>
          <p:nvPr>
            <p:ph type="title"/>
          </p:nvPr>
        </p:nvSpPr>
        <p:spPr/>
        <p:txBody>
          <a:bodyPr/>
          <a:lstStyle/>
          <a:p>
            <a:r>
              <a:rPr lang="en-US" altLang="en-US" sz="3400">
                <a:ea typeface="ＭＳ Ｐゴシック" panose="020B0600070205080204" pitchFamily="34" charset="-128"/>
              </a:rPr>
              <a:t>Decomposition (cont’d)</a:t>
            </a:r>
          </a:p>
        </p:txBody>
      </p:sp>
      <p:sp>
        <p:nvSpPr>
          <p:cNvPr id="47107" name="Rectangle 3">
            <a:extLst>
              <a:ext uri="{FF2B5EF4-FFF2-40B4-BE49-F238E27FC236}">
                <a16:creationId xmlns:a16="http://schemas.microsoft.com/office/drawing/2014/main" id="{E678CD6C-A7F5-42B5-B3E0-9A0CCED584D2}"/>
              </a:ext>
            </a:extLst>
          </p:cNvPr>
          <p:cNvSpPr>
            <a:spLocks noGrp="1" noChangeArrowheads="1"/>
          </p:cNvSpPr>
          <p:nvPr>
            <p:ph type="body" idx="1"/>
          </p:nvPr>
        </p:nvSpPr>
        <p:spPr>
          <a:xfrm>
            <a:off x="533400" y="1295400"/>
            <a:ext cx="7620000" cy="4800600"/>
          </a:xfrm>
        </p:spPr>
        <p:txBody>
          <a:bodyPr/>
          <a:lstStyle/>
          <a:p>
            <a:pPr>
              <a:lnSpc>
                <a:spcPct val="100000"/>
              </a:lnSpc>
              <a:spcBef>
                <a:spcPts val="1200"/>
              </a:spcBef>
            </a:pPr>
            <a:r>
              <a:rPr lang="en-US" altLang="en-US" dirty="0">
                <a:solidFill>
                  <a:srgbClr val="FDAD23"/>
                </a:solidFill>
                <a:ea typeface="ＭＳ Ｐゴシック" panose="020B0600070205080204" pitchFamily="34" charset="-128"/>
              </a:rPr>
              <a:t>Object-oriented decomposition</a:t>
            </a:r>
            <a:endParaRPr lang="en-US" altLang="en-US" dirty="0">
              <a:ea typeface="ＭＳ Ｐゴシック" panose="020B0600070205080204" pitchFamily="34" charset="-128"/>
            </a:endParaRPr>
          </a:p>
          <a:p>
            <a:pPr lvl="1">
              <a:lnSpc>
                <a:spcPct val="100000"/>
              </a:lnSpc>
              <a:spcBef>
                <a:spcPts val="600"/>
              </a:spcBef>
            </a:pPr>
            <a:r>
              <a:rPr lang="en-US" altLang="en-US" dirty="0">
                <a:ea typeface="ＭＳ Ｐゴシック" panose="020B0600070205080204" pitchFamily="34" charset="-128"/>
              </a:rPr>
              <a:t>System is decomposed into classes (“objects”) </a:t>
            </a:r>
          </a:p>
          <a:p>
            <a:pPr lvl="1">
              <a:lnSpc>
                <a:spcPct val="100000"/>
              </a:lnSpc>
              <a:spcBef>
                <a:spcPts val="600"/>
              </a:spcBef>
            </a:pPr>
            <a:r>
              <a:rPr lang="en-US" altLang="en-US" dirty="0">
                <a:ea typeface="ＭＳ Ｐゴシック" panose="020B0600070205080204" pitchFamily="34" charset="-128"/>
              </a:rPr>
              <a:t>Each class is a major entity in the application domain</a:t>
            </a:r>
          </a:p>
          <a:p>
            <a:pPr lvl="1">
              <a:lnSpc>
                <a:spcPct val="100000"/>
              </a:lnSpc>
              <a:spcBef>
                <a:spcPts val="600"/>
              </a:spcBef>
            </a:pPr>
            <a:r>
              <a:rPr lang="en-US" altLang="en-US" dirty="0">
                <a:ea typeface="ＭＳ Ｐゴシック" panose="020B0600070205080204" pitchFamily="34" charset="-128"/>
              </a:rPr>
              <a:t>Classes can be decomposed into smaller classes</a:t>
            </a:r>
          </a:p>
          <a:p>
            <a:pPr lvl="1">
              <a:lnSpc>
                <a:spcPct val="100000"/>
              </a:lnSpc>
              <a:spcBef>
                <a:spcPts val="1200"/>
              </a:spcBef>
            </a:pPr>
            <a:endParaRPr lang="en-US" altLang="en-US" dirty="0">
              <a:ea typeface="ＭＳ Ｐゴシック" panose="020B0600070205080204" pitchFamily="34" charset="-128"/>
            </a:endParaRPr>
          </a:p>
          <a:p>
            <a:pPr>
              <a:lnSpc>
                <a:spcPct val="100000"/>
              </a:lnSpc>
              <a:spcBef>
                <a:spcPts val="1200"/>
              </a:spcBef>
            </a:pPr>
            <a:r>
              <a:rPr lang="en-US" altLang="en-US" dirty="0">
                <a:ea typeface="ＭＳ Ｐゴシック" panose="020B0600070205080204" pitchFamily="34" charset="-128"/>
              </a:rPr>
              <a:t>Object-oriented vs. functional decomposition</a:t>
            </a:r>
          </a:p>
          <a:p>
            <a:pPr>
              <a:lnSpc>
                <a:spcPct val="100000"/>
              </a:lnSpc>
              <a:spcBef>
                <a:spcPts val="1200"/>
              </a:spcBef>
            </a:pPr>
            <a:endParaRPr lang="en-US" altLang="en-US" dirty="0">
              <a:ea typeface="ＭＳ Ｐゴシック" panose="020B0600070205080204" pitchFamily="34" charset="-128"/>
            </a:endParaRPr>
          </a:p>
        </p:txBody>
      </p:sp>
      <p:sp>
        <p:nvSpPr>
          <p:cNvPr id="47108" name="Text Box 4">
            <a:extLst>
              <a:ext uri="{FF2B5EF4-FFF2-40B4-BE49-F238E27FC236}">
                <a16:creationId xmlns:a16="http://schemas.microsoft.com/office/drawing/2014/main" id="{83F1C8FF-46AB-44F6-B921-E6A083FA2C72}"/>
              </a:ext>
            </a:extLst>
          </p:cNvPr>
          <p:cNvSpPr txBox="1">
            <a:spLocks noChangeArrowheads="1"/>
          </p:cNvSpPr>
          <p:nvPr/>
        </p:nvSpPr>
        <p:spPr bwMode="auto">
          <a:xfrm>
            <a:off x="1222375" y="4653136"/>
            <a:ext cx="6470650" cy="579437"/>
          </a:xfrm>
          <a:prstGeom prst="rect">
            <a:avLst/>
          </a:prstGeom>
          <a:solidFill>
            <a:srgbClr val="FDAD2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imes" panose="02020603050405020304" pitchFamily="18" charset="0"/>
                <a:ea typeface="ＭＳ Ｐゴシック" panose="020B0600070205080204" pitchFamily="34" charset="-128"/>
                <a:cs typeface="+mn-cs"/>
              </a:rPr>
              <a:t>Which decomposition is the right one?</a:t>
            </a:r>
          </a:p>
        </p:txBody>
      </p:sp>
    </p:spTree>
    <p:extLst>
      <p:ext uri="{BB962C8B-B14F-4D97-AF65-F5344CB8AC3E}">
        <p14:creationId xmlns:p14="http://schemas.microsoft.com/office/powerpoint/2010/main" val="36724255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44EB8D0-85A6-4FDC-9AEB-4360C2114877}"/>
              </a:ext>
            </a:extLst>
          </p:cNvPr>
          <p:cNvSpPr>
            <a:spLocks noGrp="1" noChangeArrowheads="1"/>
          </p:cNvSpPr>
          <p:nvPr>
            <p:ph type="title"/>
          </p:nvPr>
        </p:nvSpPr>
        <p:spPr>
          <a:noFill/>
        </p:spPr>
        <p:txBody>
          <a:bodyPr lIns="92407" tIns="45420" rIns="92407" bIns="45420"/>
          <a:lstStyle/>
          <a:p>
            <a:r>
              <a:rPr lang="en-US" altLang="en-US">
                <a:ea typeface="ＭＳ Ｐゴシック" panose="020B0600070205080204" pitchFamily="34" charset="-128"/>
              </a:rPr>
              <a:t>Functional Decomposition</a:t>
            </a:r>
          </a:p>
        </p:txBody>
      </p:sp>
      <p:sp>
        <p:nvSpPr>
          <p:cNvPr id="49155" name="Rectangle 3">
            <a:extLst>
              <a:ext uri="{FF2B5EF4-FFF2-40B4-BE49-F238E27FC236}">
                <a16:creationId xmlns:a16="http://schemas.microsoft.com/office/drawing/2014/main" id="{66247251-826A-4ABC-906B-83BD1598D208}"/>
              </a:ext>
            </a:extLst>
          </p:cNvPr>
          <p:cNvSpPr>
            <a:spLocks noChangeArrowheads="1"/>
          </p:cNvSpPr>
          <p:nvPr/>
        </p:nvSpPr>
        <p:spPr bwMode="auto">
          <a:xfrm>
            <a:off x="6867525" y="1096963"/>
            <a:ext cx="227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112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Top Level functions</a:t>
            </a:r>
          </a:p>
        </p:txBody>
      </p:sp>
      <p:sp>
        <p:nvSpPr>
          <p:cNvPr id="49156" name="Rectangle 4">
            <a:extLst>
              <a:ext uri="{FF2B5EF4-FFF2-40B4-BE49-F238E27FC236}">
                <a16:creationId xmlns:a16="http://schemas.microsoft.com/office/drawing/2014/main" id="{62E9AEBF-AAEF-4843-8EE4-2E1498CF496B}"/>
              </a:ext>
            </a:extLst>
          </p:cNvPr>
          <p:cNvSpPr>
            <a:spLocks noChangeArrowheads="1"/>
          </p:cNvSpPr>
          <p:nvPr/>
        </p:nvSpPr>
        <p:spPr bwMode="auto">
          <a:xfrm>
            <a:off x="6867525" y="2062163"/>
            <a:ext cx="203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112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Level 1  functions</a:t>
            </a:r>
          </a:p>
        </p:txBody>
      </p:sp>
      <p:sp>
        <p:nvSpPr>
          <p:cNvPr id="49157" name="Rectangle 5">
            <a:extLst>
              <a:ext uri="{FF2B5EF4-FFF2-40B4-BE49-F238E27FC236}">
                <a16:creationId xmlns:a16="http://schemas.microsoft.com/office/drawing/2014/main" id="{A11496F8-E429-49F0-BFF2-A5CBECF9B928}"/>
              </a:ext>
            </a:extLst>
          </p:cNvPr>
          <p:cNvSpPr>
            <a:spLocks noChangeArrowheads="1"/>
          </p:cNvSpPr>
          <p:nvPr/>
        </p:nvSpPr>
        <p:spPr bwMode="auto">
          <a:xfrm>
            <a:off x="6867525" y="3078163"/>
            <a:ext cx="197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112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Level 2 functions</a:t>
            </a:r>
          </a:p>
        </p:txBody>
      </p:sp>
      <p:sp>
        <p:nvSpPr>
          <p:cNvPr id="49158" name="Rectangle 6">
            <a:extLst>
              <a:ext uri="{FF2B5EF4-FFF2-40B4-BE49-F238E27FC236}">
                <a16:creationId xmlns:a16="http://schemas.microsoft.com/office/drawing/2014/main" id="{5CF80BA5-4F24-4A77-B3D5-7D3729DAA3BA}"/>
              </a:ext>
            </a:extLst>
          </p:cNvPr>
          <p:cNvSpPr>
            <a:spLocks noChangeArrowheads="1"/>
          </p:cNvSpPr>
          <p:nvPr/>
        </p:nvSpPr>
        <p:spPr bwMode="auto">
          <a:xfrm>
            <a:off x="6729413" y="5572125"/>
            <a:ext cx="2398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112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Machine instructions</a:t>
            </a:r>
          </a:p>
        </p:txBody>
      </p:sp>
      <p:sp>
        <p:nvSpPr>
          <p:cNvPr id="49159" name="Oval 7">
            <a:extLst>
              <a:ext uri="{FF2B5EF4-FFF2-40B4-BE49-F238E27FC236}">
                <a16:creationId xmlns:a16="http://schemas.microsoft.com/office/drawing/2014/main" id="{49B8383E-745D-4A75-BF1D-70CC05AF2C89}"/>
              </a:ext>
            </a:extLst>
          </p:cNvPr>
          <p:cNvSpPr>
            <a:spLocks noChangeArrowheads="1"/>
          </p:cNvSpPr>
          <p:nvPr/>
        </p:nvSpPr>
        <p:spPr bwMode="auto">
          <a:xfrm>
            <a:off x="3556000" y="896938"/>
            <a:ext cx="1354138" cy="60483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System </a:t>
            </a:r>
          </a:p>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Function</a:t>
            </a:r>
          </a:p>
        </p:txBody>
      </p:sp>
      <p:sp>
        <p:nvSpPr>
          <p:cNvPr id="49160" name="Rectangle 8">
            <a:extLst>
              <a:ext uri="{FF2B5EF4-FFF2-40B4-BE49-F238E27FC236}">
                <a16:creationId xmlns:a16="http://schemas.microsoft.com/office/drawing/2014/main" id="{16A0E15C-F158-4EA3-A869-9A79A53D8E73}"/>
              </a:ext>
            </a:extLst>
          </p:cNvPr>
          <p:cNvSpPr>
            <a:spLocks noChangeArrowheads="1"/>
          </p:cNvSpPr>
          <p:nvPr/>
        </p:nvSpPr>
        <p:spPr bwMode="auto">
          <a:xfrm>
            <a:off x="158750" y="1039813"/>
            <a:ext cx="241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112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 </a:t>
            </a:r>
          </a:p>
        </p:txBody>
      </p:sp>
      <p:grpSp>
        <p:nvGrpSpPr>
          <p:cNvPr id="49161" name="Group 9">
            <a:extLst>
              <a:ext uri="{FF2B5EF4-FFF2-40B4-BE49-F238E27FC236}">
                <a16:creationId xmlns:a16="http://schemas.microsoft.com/office/drawing/2014/main" id="{10DD65BA-C9CF-4565-961C-F05859ABF9B3}"/>
              </a:ext>
            </a:extLst>
          </p:cNvPr>
          <p:cNvGrpSpPr>
            <a:grpSpLocks/>
          </p:cNvGrpSpPr>
          <p:nvPr/>
        </p:nvGrpSpPr>
        <p:grpSpPr bwMode="auto">
          <a:xfrm>
            <a:off x="2466975" y="4325938"/>
            <a:ext cx="3482975" cy="512762"/>
            <a:chOff x="1554" y="2725"/>
            <a:chExt cx="2194" cy="323"/>
          </a:xfrm>
        </p:grpSpPr>
        <p:sp>
          <p:nvSpPr>
            <p:cNvPr id="49208" name="Oval 10">
              <a:extLst>
                <a:ext uri="{FF2B5EF4-FFF2-40B4-BE49-F238E27FC236}">
                  <a16:creationId xmlns:a16="http://schemas.microsoft.com/office/drawing/2014/main" id="{44D5E6CF-F62C-4B0A-AEA8-EE8570A64878}"/>
                </a:ext>
              </a:extLst>
            </p:cNvPr>
            <p:cNvSpPr>
              <a:spLocks noChangeArrowheads="1"/>
            </p:cNvSpPr>
            <p:nvPr/>
          </p:nvSpPr>
          <p:spPr bwMode="auto">
            <a:xfrm>
              <a:off x="1554" y="2977"/>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209" name="Oval 11">
              <a:extLst>
                <a:ext uri="{FF2B5EF4-FFF2-40B4-BE49-F238E27FC236}">
                  <a16:creationId xmlns:a16="http://schemas.microsoft.com/office/drawing/2014/main" id="{1A00CAFA-9754-4724-8989-2252917F2DAC}"/>
                </a:ext>
              </a:extLst>
            </p:cNvPr>
            <p:cNvSpPr>
              <a:spLocks noChangeArrowheads="1"/>
            </p:cNvSpPr>
            <p:nvPr/>
          </p:nvSpPr>
          <p:spPr bwMode="auto">
            <a:xfrm>
              <a:off x="1554" y="2843"/>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210" name="Oval 12">
              <a:extLst>
                <a:ext uri="{FF2B5EF4-FFF2-40B4-BE49-F238E27FC236}">
                  <a16:creationId xmlns:a16="http://schemas.microsoft.com/office/drawing/2014/main" id="{D2A7D27B-2A65-4FFF-BDA2-3775012B0FEF}"/>
                </a:ext>
              </a:extLst>
            </p:cNvPr>
            <p:cNvSpPr>
              <a:spLocks noChangeArrowheads="1"/>
            </p:cNvSpPr>
            <p:nvPr/>
          </p:nvSpPr>
          <p:spPr bwMode="auto">
            <a:xfrm>
              <a:off x="1554" y="2725"/>
              <a:ext cx="32" cy="47"/>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211" name="Oval 13">
              <a:extLst>
                <a:ext uri="{FF2B5EF4-FFF2-40B4-BE49-F238E27FC236}">
                  <a16:creationId xmlns:a16="http://schemas.microsoft.com/office/drawing/2014/main" id="{688CFF51-0617-4AE7-BB26-EEDFFF9C86A9}"/>
                </a:ext>
              </a:extLst>
            </p:cNvPr>
            <p:cNvSpPr>
              <a:spLocks noChangeArrowheads="1"/>
            </p:cNvSpPr>
            <p:nvPr/>
          </p:nvSpPr>
          <p:spPr bwMode="auto">
            <a:xfrm>
              <a:off x="3716" y="3001"/>
              <a:ext cx="32" cy="47"/>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212" name="Oval 14">
              <a:extLst>
                <a:ext uri="{FF2B5EF4-FFF2-40B4-BE49-F238E27FC236}">
                  <a16:creationId xmlns:a16="http://schemas.microsoft.com/office/drawing/2014/main" id="{C7C50934-1813-4594-918E-994DB71DD459}"/>
                </a:ext>
              </a:extLst>
            </p:cNvPr>
            <p:cNvSpPr>
              <a:spLocks noChangeArrowheads="1"/>
            </p:cNvSpPr>
            <p:nvPr/>
          </p:nvSpPr>
          <p:spPr bwMode="auto">
            <a:xfrm>
              <a:off x="3716" y="2867"/>
              <a:ext cx="32" cy="47"/>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213" name="Oval 15">
              <a:extLst>
                <a:ext uri="{FF2B5EF4-FFF2-40B4-BE49-F238E27FC236}">
                  <a16:creationId xmlns:a16="http://schemas.microsoft.com/office/drawing/2014/main" id="{2B7E63D6-8FFC-44E3-8717-7BBCFA9F76C4}"/>
                </a:ext>
              </a:extLst>
            </p:cNvPr>
            <p:cNvSpPr>
              <a:spLocks noChangeArrowheads="1"/>
            </p:cNvSpPr>
            <p:nvPr/>
          </p:nvSpPr>
          <p:spPr bwMode="auto">
            <a:xfrm>
              <a:off x="3716" y="2748"/>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62" name="Group 16">
            <a:extLst>
              <a:ext uri="{FF2B5EF4-FFF2-40B4-BE49-F238E27FC236}">
                <a16:creationId xmlns:a16="http://schemas.microsoft.com/office/drawing/2014/main" id="{45C24DA6-D40A-4804-94AA-6006269BF1CE}"/>
              </a:ext>
            </a:extLst>
          </p:cNvPr>
          <p:cNvGrpSpPr>
            <a:grpSpLocks/>
          </p:cNvGrpSpPr>
          <p:nvPr/>
        </p:nvGrpSpPr>
        <p:grpSpPr bwMode="auto">
          <a:xfrm>
            <a:off x="652463" y="5551488"/>
            <a:ext cx="5861050" cy="519112"/>
            <a:chOff x="411" y="3497"/>
            <a:chExt cx="3692" cy="327"/>
          </a:xfrm>
        </p:grpSpPr>
        <p:grpSp>
          <p:nvGrpSpPr>
            <p:cNvPr id="49201" name="Group 17">
              <a:extLst>
                <a:ext uri="{FF2B5EF4-FFF2-40B4-BE49-F238E27FC236}">
                  <a16:creationId xmlns:a16="http://schemas.microsoft.com/office/drawing/2014/main" id="{0029596C-71DA-4651-8684-E6D3F30C67AB}"/>
                </a:ext>
              </a:extLst>
            </p:cNvPr>
            <p:cNvGrpSpPr>
              <a:grpSpLocks/>
            </p:cNvGrpSpPr>
            <p:nvPr/>
          </p:nvGrpSpPr>
          <p:grpSpPr bwMode="auto">
            <a:xfrm>
              <a:off x="2316" y="3609"/>
              <a:ext cx="505" cy="48"/>
              <a:chOff x="2348" y="3656"/>
              <a:chExt cx="512" cy="48"/>
            </a:xfrm>
          </p:grpSpPr>
          <p:sp>
            <p:nvSpPr>
              <p:cNvPr id="49204" name="Oval 18">
                <a:extLst>
                  <a:ext uri="{FF2B5EF4-FFF2-40B4-BE49-F238E27FC236}">
                    <a16:creationId xmlns:a16="http://schemas.microsoft.com/office/drawing/2014/main" id="{850B1C83-E400-4349-BDA8-0D7151B111EA}"/>
                  </a:ext>
                </a:extLst>
              </p:cNvPr>
              <p:cNvSpPr>
                <a:spLocks noChangeArrowheads="1"/>
              </p:cNvSpPr>
              <p:nvPr/>
            </p:nvSpPr>
            <p:spPr bwMode="auto">
              <a:xfrm>
                <a:off x="2348" y="3656"/>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205" name="Oval 19">
                <a:extLst>
                  <a:ext uri="{FF2B5EF4-FFF2-40B4-BE49-F238E27FC236}">
                    <a16:creationId xmlns:a16="http://schemas.microsoft.com/office/drawing/2014/main" id="{678766B1-037B-41DF-A09A-C0848D88717A}"/>
                  </a:ext>
                </a:extLst>
              </p:cNvPr>
              <p:cNvSpPr>
                <a:spLocks noChangeArrowheads="1"/>
              </p:cNvSpPr>
              <p:nvPr/>
            </p:nvSpPr>
            <p:spPr bwMode="auto">
              <a:xfrm>
                <a:off x="2484" y="3656"/>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206" name="Oval 20">
                <a:extLst>
                  <a:ext uri="{FF2B5EF4-FFF2-40B4-BE49-F238E27FC236}">
                    <a16:creationId xmlns:a16="http://schemas.microsoft.com/office/drawing/2014/main" id="{AFA2AB66-C501-4F49-BAB9-37AF0ADCC34A}"/>
                  </a:ext>
                </a:extLst>
              </p:cNvPr>
              <p:cNvSpPr>
                <a:spLocks noChangeArrowheads="1"/>
              </p:cNvSpPr>
              <p:nvPr/>
            </p:nvSpPr>
            <p:spPr bwMode="auto">
              <a:xfrm>
                <a:off x="2652" y="3656"/>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207" name="Oval 21">
                <a:extLst>
                  <a:ext uri="{FF2B5EF4-FFF2-40B4-BE49-F238E27FC236}">
                    <a16:creationId xmlns:a16="http://schemas.microsoft.com/office/drawing/2014/main" id="{D9A115B3-4EFB-4DBB-86D6-41F95D191FA2}"/>
                  </a:ext>
                </a:extLst>
              </p:cNvPr>
              <p:cNvSpPr>
                <a:spLocks noChangeArrowheads="1"/>
              </p:cNvSpPr>
              <p:nvPr/>
            </p:nvSpPr>
            <p:spPr bwMode="auto">
              <a:xfrm>
                <a:off x="2828" y="3656"/>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
          <p:nvSpPr>
            <p:cNvPr id="49202" name="Oval 22">
              <a:extLst>
                <a:ext uri="{FF2B5EF4-FFF2-40B4-BE49-F238E27FC236}">
                  <a16:creationId xmlns:a16="http://schemas.microsoft.com/office/drawing/2014/main" id="{74D31AF0-9CC1-4A42-8FB4-5549A65DAE0D}"/>
                </a:ext>
              </a:extLst>
            </p:cNvPr>
            <p:cNvSpPr>
              <a:spLocks noChangeArrowheads="1"/>
            </p:cNvSpPr>
            <p:nvPr/>
          </p:nvSpPr>
          <p:spPr bwMode="auto">
            <a:xfrm>
              <a:off x="411" y="3512"/>
              <a:ext cx="946"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Load R10</a:t>
              </a:r>
            </a:p>
          </p:txBody>
        </p:sp>
        <p:sp>
          <p:nvSpPr>
            <p:cNvPr id="49203" name="Oval 23">
              <a:extLst>
                <a:ext uri="{FF2B5EF4-FFF2-40B4-BE49-F238E27FC236}">
                  <a16:creationId xmlns:a16="http://schemas.microsoft.com/office/drawing/2014/main" id="{64F4E76F-004C-4EC9-A5B2-8D84DBF5BAEB}"/>
                </a:ext>
              </a:extLst>
            </p:cNvPr>
            <p:cNvSpPr>
              <a:spLocks noChangeArrowheads="1"/>
            </p:cNvSpPr>
            <p:nvPr/>
          </p:nvSpPr>
          <p:spPr bwMode="auto">
            <a:xfrm>
              <a:off x="3157" y="3497"/>
              <a:ext cx="946"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Add R1, R10</a:t>
              </a:r>
            </a:p>
          </p:txBody>
        </p:sp>
      </p:grpSp>
      <p:grpSp>
        <p:nvGrpSpPr>
          <p:cNvPr id="49163" name="Group 24">
            <a:extLst>
              <a:ext uri="{FF2B5EF4-FFF2-40B4-BE49-F238E27FC236}">
                <a16:creationId xmlns:a16="http://schemas.microsoft.com/office/drawing/2014/main" id="{75D0E407-CE07-4F05-A974-F04127EFE137}"/>
              </a:ext>
            </a:extLst>
          </p:cNvPr>
          <p:cNvGrpSpPr>
            <a:grpSpLocks/>
          </p:cNvGrpSpPr>
          <p:nvPr/>
        </p:nvGrpSpPr>
        <p:grpSpPr bwMode="auto">
          <a:xfrm>
            <a:off x="1643063" y="1441450"/>
            <a:ext cx="2101850" cy="1081088"/>
            <a:chOff x="1035" y="908"/>
            <a:chExt cx="1324" cy="681"/>
          </a:xfrm>
        </p:grpSpPr>
        <p:sp>
          <p:nvSpPr>
            <p:cNvPr id="49199" name="Oval 25">
              <a:extLst>
                <a:ext uri="{FF2B5EF4-FFF2-40B4-BE49-F238E27FC236}">
                  <a16:creationId xmlns:a16="http://schemas.microsoft.com/office/drawing/2014/main" id="{3D55382A-B8B3-4B76-B5AB-AD64C1653535}"/>
                </a:ext>
              </a:extLst>
            </p:cNvPr>
            <p:cNvSpPr>
              <a:spLocks noChangeArrowheads="1"/>
            </p:cNvSpPr>
            <p:nvPr/>
          </p:nvSpPr>
          <p:spPr bwMode="auto">
            <a:xfrm>
              <a:off x="1035" y="1277"/>
              <a:ext cx="945"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Read Input</a:t>
              </a:r>
            </a:p>
          </p:txBody>
        </p:sp>
        <p:sp>
          <p:nvSpPr>
            <p:cNvPr id="49200" name="Line 26">
              <a:extLst>
                <a:ext uri="{FF2B5EF4-FFF2-40B4-BE49-F238E27FC236}">
                  <a16:creationId xmlns:a16="http://schemas.microsoft.com/office/drawing/2014/main" id="{35CA3691-04CA-4067-8778-111711C99FB0}"/>
                </a:ext>
              </a:extLst>
            </p:cNvPr>
            <p:cNvSpPr>
              <a:spLocks noChangeShapeType="1"/>
            </p:cNvSpPr>
            <p:nvPr/>
          </p:nvSpPr>
          <p:spPr bwMode="auto">
            <a:xfrm flipH="1">
              <a:off x="1515" y="908"/>
              <a:ext cx="844" cy="3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64" name="Group 27">
            <a:extLst>
              <a:ext uri="{FF2B5EF4-FFF2-40B4-BE49-F238E27FC236}">
                <a16:creationId xmlns:a16="http://schemas.microsoft.com/office/drawing/2014/main" id="{9852DBB8-2E6F-43C3-B77A-5F9936FE0555}"/>
              </a:ext>
            </a:extLst>
          </p:cNvPr>
          <p:cNvGrpSpPr>
            <a:grpSpLocks/>
          </p:cNvGrpSpPr>
          <p:nvPr/>
        </p:nvGrpSpPr>
        <p:grpSpPr bwMode="auto">
          <a:xfrm>
            <a:off x="3321050" y="1517650"/>
            <a:ext cx="1501775" cy="992188"/>
            <a:chOff x="2092" y="956"/>
            <a:chExt cx="946" cy="625"/>
          </a:xfrm>
        </p:grpSpPr>
        <p:sp>
          <p:nvSpPr>
            <p:cNvPr id="49197" name="Oval 28">
              <a:extLst>
                <a:ext uri="{FF2B5EF4-FFF2-40B4-BE49-F238E27FC236}">
                  <a16:creationId xmlns:a16="http://schemas.microsoft.com/office/drawing/2014/main" id="{94D472AB-06E4-41A7-BF9A-6A960974168C}"/>
                </a:ext>
              </a:extLst>
            </p:cNvPr>
            <p:cNvSpPr>
              <a:spLocks noChangeArrowheads="1"/>
            </p:cNvSpPr>
            <p:nvPr/>
          </p:nvSpPr>
          <p:spPr bwMode="auto">
            <a:xfrm>
              <a:off x="2092" y="1270"/>
              <a:ext cx="946" cy="311"/>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Transform</a:t>
              </a:r>
            </a:p>
          </p:txBody>
        </p:sp>
        <p:sp>
          <p:nvSpPr>
            <p:cNvPr id="49198" name="Line 29">
              <a:extLst>
                <a:ext uri="{FF2B5EF4-FFF2-40B4-BE49-F238E27FC236}">
                  <a16:creationId xmlns:a16="http://schemas.microsoft.com/office/drawing/2014/main" id="{9C807603-37E6-4FFA-A970-F70C00E9702B}"/>
                </a:ext>
              </a:extLst>
            </p:cNvPr>
            <p:cNvSpPr>
              <a:spLocks noChangeShapeType="1"/>
            </p:cNvSpPr>
            <p:nvPr/>
          </p:nvSpPr>
          <p:spPr bwMode="auto">
            <a:xfrm flipH="1">
              <a:off x="2596" y="956"/>
              <a:ext cx="71" cy="2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65" name="Group 30">
            <a:extLst>
              <a:ext uri="{FF2B5EF4-FFF2-40B4-BE49-F238E27FC236}">
                <a16:creationId xmlns:a16="http://schemas.microsoft.com/office/drawing/2014/main" id="{523C086C-76C0-4B9B-9396-D7CF57389072}"/>
              </a:ext>
            </a:extLst>
          </p:cNvPr>
          <p:cNvGrpSpPr>
            <a:grpSpLocks/>
          </p:cNvGrpSpPr>
          <p:nvPr/>
        </p:nvGrpSpPr>
        <p:grpSpPr bwMode="auto">
          <a:xfrm>
            <a:off x="4765675" y="1428750"/>
            <a:ext cx="1785938" cy="1106488"/>
            <a:chOff x="3002" y="900"/>
            <a:chExt cx="1125" cy="697"/>
          </a:xfrm>
        </p:grpSpPr>
        <p:sp>
          <p:nvSpPr>
            <p:cNvPr id="49195" name="Oval 31">
              <a:extLst>
                <a:ext uri="{FF2B5EF4-FFF2-40B4-BE49-F238E27FC236}">
                  <a16:creationId xmlns:a16="http://schemas.microsoft.com/office/drawing/2014/main" id="{77862457-1EAD-423C-A79B-7CC8ABB2812C}"/>
                </a:ext>
              </a:extLst>
            </p:cNvPr>
            <p:cNvSpPr>
              <a:spLocks noChangeArrowheads="1"/>
            </p:cNvSpPr>
            <p:nvPr/>
          </p:nvSpPr>
          <p:spPr bwMode="auto">
            <a:xfrm>
              <a:off x="3181" y="1244"/>
              <a:ext cx="946" cy="35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Produce</a:t>
              </a:r>
            </a:p>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Output</a:t>
              </a:r>
            </a:p>
          </p:txBody>
        </p:sp>
        <p:sp>
          <p:nvSpPr>
            <p:cNvPr id="49196" name="Line 32">
              <a:extLst>
                <a:ext uri="{FF2B5EF4-FFF2-40B4-BE49-F238E27FC236}">
                  <a16:creationId xmlns:a16="http://schemas.microsoft.com/office/drawing/2014/main" id="{7D70F94D-142C-45F1-A303-808801D0B649}"/>
                </a:ext>
              </a:extLst>
            </p:cNvPr>
            <p:cNvSpPr>
              <a:spLocks noChangeShapeType="1"/>
            </p:cNvSpPr>
            <p:nvPr/>
          </p:nvSpPr>
          <p:spPr bwMode="auto">
            <a:xfrm>
              <a:off x="3002" y="900"/>
              <a:ext cx="545" cy="3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66" name="Group 33">
            <a:extLst>
              <a:ext uri="{FF2B5EF4-FFF2-40B4-BE49-F238E27FC236}">
                <a16:creationId xmlns:a16="http://schemas.microsoft.com/office/drawing/2014/main" id="{826C1D10-849E-4901-BF99-8C41DB6E021F}"/>
              </a:ext>
            </a:extLst>
          </p:cNvPr>
          <p:cNvGrpSpPr>
            <a:grpSpLocks/>
          </p:cNvGrpSpPr>
          <p:nvPr/>
        </p:nvGrpSpPr>
        <p:grpSpPr bwMode="auto">
          <a:xfrm>
            <a:off x="1892300" y="2532063"/>
            <a:ext cx="1501775" cy="1144587"/>
            <a:chOff x="1192" y="1595"/>
            <a:chExt cx="946" cy="721"/>
          </a:xfrm>
        </p:grpSpPr>
        <p:sp>
          <p:nvSpPr>
            <p:cNvPr id="49193" name="Oval 34">
              <a:extLst>
                <a:ext uri="{FF2B5EF4-FFF2-40B4-BE49-F238E27FC236}">
                  <a16:creationId xmlns:a16="http://schemas.microsoft.com/office/drawing/2014/main" id="{DFEF5536-6448-45F9-A27C-0911851F4607}"/>
                </a:ext>
              </a:extLst>
            </p:cNvPr>
            <p:cNvSpPr>
              <a:spLocks noChangeArrowheads="1"/>
            </p:cNvSpPr>
            <p:nvPr/>
          </p:nvSpPr>
          <p:spPr bwMode="auto">
            <a:xfrm>
              <a:off x="1192" y="2004"/>
              <a:ext cx="946"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Transform</a:t>
              </a:r>
            </a:p>
          </p:txBody>
        </p:sp>
        <p:sp>
          <p:nvSpPr>
            <p:cNvPr id="49194" name="Line 35">
              <a:extLst>
                <a:ext uri="{FF2B5EF4-FFF2-40B4-BE49-F238E27FC236}">
                  <a16:creationId xmlns:a16="http://schemas.microsoft.com/office/drawing/2014/main" id="{99FC5DAF-C2FD-4086-B057-DD81EF817380}"/>
                </a:ext>
              </a:extLst>
            </p:cNvPr>
            <p:cNvSpPr>
              <a:spLocks noChangeShapeType="1"/>
            </p:cNvSpPr>
            <p:nvPr/>
          </p:nvSpPr>
          <p:spPr bwMode="auto">
            <a:xfrm>
              <a:off x="1574" y="1595"/>
              <a:ext cx="79" cy="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67" name="Group 36">
            <a:extLst>
              <a:ext uri="{FF2B5EF4-FFF2-40B4-BE49-F238E27FC236}">
                <a16:creationId xmlns:a16="http://schemas.microsoft.com/office/drawing/2014/main" id="{3629207D-6F1D-4F2C-8D61-2D6A17CAD3EB}"/>
              </a:ext>
            </a:extLst>
          </p:cNvPr>
          <p:cNvGrpSpPr>
            <a:grpSpLocks/>
          </p:cNvGrpSpPr>
          <p:nvPr/>
        </p:nvGrpSpPr>
        <p:grpSpPr bwMode="auto">
          <a:xfrm>
            <a:off x="2624138" y="2544763"/>
            <a:ext cx="2498725" cy="1157287"/>
            <a:chOff x="1653" y="1603"/>
            <a:chExt cx="1574" cy="729"/>
          </a:xfrm>
        </p:grpSpPr>
        <p:sp>
          <p:nvSpPr>
            <p:cNvPr id="49191" name="Oval 37">
              <a:extLst>
                <a:ext uri="{FF2B5EF4-FFF2-40B4-BE49-F238E27FC236}">
                  <a16:creationId xmlns:a16="http://schemas.microsoft.com/office/drawing/2014/main" id="{2B55CB3B-FB2C-4095-A609-5236D2BFF00C}"/>
                </a:ext>
              </a:extLst>
            </p:cNvPr>
            <p:cNvSpPr>
              <a:spLocks noChangeArrowheads="1"/>
            </p:cNvSpPr>
            <p:nvPr/>
          </p:nvSpPr>
          <p:spPr bwMode="auto">
            <a:xfrm>
              <a:off x="2281" y="1978"/>
              <a:ext cx="946" cy="354"/>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Produce</a:t>
              </a:r>
            </a:p>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Output</a:t>
              </a:r>
            </a:p>
          </p:txBody>
        </p:sp>
        <p:sp>
          <p:nvSpPr>
            <p:cNvPr id="49192" name="Line 38">
              <a:extLst>
                <a:ext uri="{FF2B5EF4-FFF2-40B4-BE49-F238E27FC236}">
                  <a16:creationId xmlns:a16="http://schemas.microsoft.com/office/drawing/2014/main" id="{8FCB1712-EB9B-4E48-A655-105BF3C9C294}"/>
                </a:ext>
              </a:extLst>
            </p:cNvPr>
            <p:cNvSpPr>
              <a:spLocks noChangeShapeType="1"/>
            </p:cNvSpPr>
            <p:nvPr/>
          </p:nvSpPr>
          <p:spPr bwMode="auto">
            <a:xfrm>
              <a:off x="1653" y="1603"/>
              <a:ext cx="1120" cy="3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68" name="Group 39">
            <a:extLst>
              <a:ext uri="{FF2B5EF4-FFF2-40B4-BE49-F238E27FC236}">
                <a16:creationId xmlns:a16="http://schemas.microsoft.com/office/drawing/2014/main" id="{3F683B48-70F8-4E9F-88AE-E6D28B6BE810}"/>
              </a:ext>
            </a:extLst>
          </p:cNvPr>
          <p:cNvGrpSpPr>
            <a:grpSpLocks/>
          </p:cNvGrpSpPr>
          <p:nvPr/>
        </p:nvGrpSpPr>
        <p:grpSpPr bwMode="auto">
          <a:xfrm>
            <a:off x="214313" y="2532063"/>
            <a:ext cx="2065337" cy="1157287"/>
            <a:chOff x="135" y="1595"/>
            <a:chExt cx="1301" cy="729"/>
          </a:xfrm>
        </p:grpSpPr>
        <p:sp>
          <p:nvSpPr>
            <p:cNvPr id="49189" name="Oval 40">
              <a:extLst>
                <a:ext uri="{FF2B5EF4-FFF2-40B4-BE49-F238E27FC236}">
                  <a16:creationId xmlns:a16="http://schemas.microsoft.com/office/drawing/2014/main" id="{83D28412-AE6E-4637-B05B-C1EC7AA99BA8}"/>
                </a:ext>
              </a:extLst>
            </p:cNvPr>
            <p:cNvSpPr>
              <a:spLocks noChangeArrowheads="1"/>
            </p:cNvSpPr>
            <p:nvPr/>
          </p:nvSpPr>
          <p:spPr bwMode="auto">
            <a:xfrm>
              <a:off x="135" y="2012"/>
              <a:ext cx="946"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Read Input</a:t>
              </a:r>
            </a:p>
          </p:txBody>
        </p:sp>
        <p:sp>
          <p:nvSpPr>
            <p:cNvPr id="49190" name="Line 41">
              <a:extLst>
                <a:ext uri="{FF2B5EF4-FFF2-40B4-BE49-F238E27FC236}">
                  <a16:creationId xmlns:a16="http://schemas.microsoft.com/office/drawing/2014/main" id="{CC4F20F7-4708-4846-9459-A7C5B006728A}"/>
                </a:ext>
              </a:extLst>
            </p:cNvPr>
            <p:cNvSpPr>
              <a:spLocks noChangeShapeType="1"/>
            </p:cNvSpPr>
            <p:nvPr/>
          </p:nvSpPr>
          <p:spPr bwMode="auto">
            <a:xfrm flipH="1">
              <a:off x="655" y="1595"/>
              <a:ext cx="781" cy="4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69" name="Group 42">
            <a:extLst>
              <a:ext uri="{FF2B5EF4-FFF2-40B4-BE49-F238E27FC236}">
                <a16:creationId xmlns:a16="http://schemas.microsoft.com/office/drawing/2014/main" id="{6E2A8D17-E693-4A43-AD94-6F5639C1EDD6}"/>
              </a:ext>
            </a:extLst>
          </p:cNvPr>
          <p:cNvGrpSpPr>
            <a:grpSpLocks/>
          </p:cNvGrpSpPr>
          <p:nvPr/>
        </p:nvGrpSpPr>
        <p:grpSpPr bwMode="auto">
          <a:xfrm>
            <a:off x="576263" y="3698875"/>
            <a:ext cx="920750" cy="312738"/>
            <a:chOff x="363" y="2330"/>
            <a:chExt cx="580" cy="197"/>
          </a:xfrm>
        </p:grpSpPr>
        <p:sp>
          <p:nvSpPr>
            <p:cNvPr id="49186" name="Line 43">
              <a:extLst>
                <a:ext uri="{FF2B5EF4-FFF2-40B4-BE49-F238E27FC236}">
                  <a16:creationId xmlns:a16="http://schemas.microsoft.com/office/drawing/2014/main" id="{00A886AB-BB60-48C0-95F3-073BC3CA1654}"/>
                </a:ext>
              </a:extLst>
            </p:cNvPr>
            <p:cNvSpPr>
              <a:spLocks noChangeShapeType="1"/>
            </p:cNvSpPr>
            <p:nvPr/>
          </p:nvSpPr>
          <p:spPr bwMode="auto">
            <a:xfrm flipH="1">
              <a:off x="363" y="2346"/>
              <a:ext cx="189" cy="1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87" name="Line 44">
              <a:extLst>
                <a:ext uri="{FF2B5EF4-FFF2-40B4-BE49-F238E27FC236}">
                  <a16:creationId xmlns:a16="http://schemas.microsoft.com/office/drawing/2014/main" id="{1FBED10F-8F38-469C-B0DB-763020A55493}"/>
                </a:ext>
              </a:extLst>
            </p:cNvPr>
            <p:cNvSpPr>
              <a:spLocks noChangeShapeType="1"/>
            </p:cNvSpPr>
            <p:nvPr/>
          </p:nvSpPr>
          <p:spPr bwMode="auto">
            <a:xfrm>
              <a:off x="639" y="2330"/>
              <a:ext cx="0" cy="1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88" name="Line 45">
              <a:extLst>
                <a:ext uri="{FF2B5EF4-FFF2-40B4-BE49-F238E27FC236}">
                  <a16:creationId xmlns:a16="http://schemas.microsoft.com/office/drawing/2014/main" id="{48CD7240-D038-4DE9-AAF4-1D70AE6DCCF7}"/>
                </a:ext>
              </a:extLst>
            </p:cNvPr>
            <p:cNvSpPr>
              <a:spLocks noChangeShapeType="1"/>
            </p:cNvSpPr>
            <p:nvPr/>
          </p:nvSpPr>
          <p:spPr bwMode="auto">
            <a:xfrm>
              <a:off x="714" y="2330"/>
              <a:ext cx="229"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70" name="Group 46">
            <a:extLst>
              <a:ext uri="{FF2B5EF4-FFF2-40B4-BE49-F238E27FC236}">
                <a16:creationId xmlns:a16="http://schemas.microsoft.com/office/drawing/2014/main" id="{65FE4987-99B3-4BC5-9093-45A8116CE258}"/>
              </a:ext>
            </a:extLst>
          </p:cNvPr>
          <p:cNvGrpSpPr>
            <a:grpSpLocks/>
          </p:cNvGrpSpPr>
          <p:nvPr/>
        </p:nvGrpSpPr>
        <p:grpSpPr bwMode="auto">
          <a:xfrm>
            <a:off x="2241550" y="3711575"/>
            <a:ext cx="896938" cy="263525"/>
            <a:chOff x="1412" y="2338"/>
            <a:chExt cx="565" cy="166"/>
          </a:xfrm>
        </p:grpSpPr>
        <p:sp>
          <p:nvSpPr>
            <p:cNvPr id="49183" name="Line 47">
              <a:extLst>
                <a:ext uri="{FF2B5EF4-FFF2-40B4-BE49-F238E27FC236}">
                  <a16:creationId xmlns:a16="http://schemas.microsoft.com/office/drawing/2014/main" id="{77A725F1-05CF-42CB-A77D-C3F4C46D52A8}"/>
                </a:ext>
              </a:extLst>
            </p:cNvPr>
            <p:cNvSpPr>
              <a:spLocks noChangeShapeType="1"/>
            </p:cNvSpPr>
            <p:nvPr/>
          </p:nvSpPr>
          <p:spPr bwMode="auto">
            <a:xfrm flipH="1">
              <a:off x="1412" y="2338"/>
              <a:ext cx="206" cy="16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84" name="Line 48">
              <a:extLst>
                <a:ext uri="{FF2B5EF4-FFF2-40B4-BE49-F238E27FC236}">
                  <a16:creationId xmlns:a16="http://schemas.microsoft.com/office/drawing/2014/main" id="{C3C097F4-6BDB-49E8-8E46-692A01144E03}"/>
                </a:ext>
              </a:extLst>
            </p:cNvPr>
            <p:cNvSpPr>
              <a:spLocks noChangeShapeType="1"/>
            </p:cNvSpPr>
            <p:nvPr/>
          </p:nvSpPr>
          <p:spPr bwMode="auto">
            <a:xfrm>
              <a:off x="1700" y="2338"/>
              <a:ext cx="8" cy="15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85" name="Line 49">
              <a:extLst>
                <a:ext uri="{FF2B5EF4-FFF2-40B4-BE49-F238E27FC236}">
                  <a16:creationId xmlns:a16="http://schemas.microsoft.com/office/drawing/2014/main" id="{D735F2BB-6673-41A9-895F-068D2037034B}"/>
                </a:ext>
              </a:extLst>
            </p:cNvPr>
            <p:cNvSpPr>
              <a:spLocks noChangeShapeType="1"/>
            </p:cNvSpPr>
            <p:nvPr/>
          </p:nvSpPr>
          <p:spPr bwMode="auto">
            <a:xfrm>
              <a:off x="1740" y="2338"/>
              <a:ext cx="237" cy="1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71" name="Group 50">
            <a:extLst>
              <a:ext uri="{FF2B5EF4-FFF2-40B4-BE49-F238E27FC236}">
                <a16:creationId xmlns:a16="http://schemas.microsoft.com/office/drawing/2014/main" id="{F71F5D24-2692-4334-B20B-38C93CDFE11D}"/>
              </a:ext>
            </a:extLst>
          </p:cNvPr>
          <p:cNvGrpSpPr>
            <a:grpSpLocks/>
          </p:cNvGrpSpPr>
          <p:nvPr/>
        </p:nvGrpSpPr>
        <p:grpSpPr bwMode="auto">
          <a:xfrm>
            <a:off x="4159250" y="3724275"/>
            <a:ext cx="782638" cy="238125"/>
            <a:chOff x="2620" y="2346"/>
            <a:chExt cx="493" cy="150"/>
          </a:xfrm>
        </p:grpSpPr>
        <p:sp>
          <p:nvSpPr>
            <p:cNvPr id="49180" name="Line 51">
              <a:extLst>
                <a:ext uri="{FF2B5EF4-FFF2-40B4-BE49-F238E27FC236}">
                  <a16:creationId xmlns:a16="http://schemas.microsoft.com/office/drawing/2014/main" id="{5D75010D-6C31-4BAB-B5C4-F4D4F0E6F4E8}"/>
                </a:ext>
              </a:extLst>
            </p:cNvPr>
            <p:cNvSpPr>
              <a:spLocks noChangeShapeType="1"/>
            </p:cNvSpPr>
            <p:nvPr/>
          </p:nvSpPr>
          <p:spPr bwMode="auto">
            <a:xfrm flipH="1">
              <a:off x="2620" y="2346"/>
              <a:ext cx="126"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81" name="Line 52">
              <a:extLst>
                <a:ext uri="{FF2B5EF4-FFF2-40B4-BE49-F238E27FC236}">
                  <a16:creationId xmlns:a16="http://schemas.microsoft.com/office/drawing/2014/main" id="{C44FCCFA-C41F-452E-A6A5-9D3A6CA2C601}"/>
                </a:ext>
              </a:extLst>
            </p:cNvPr>
            <p:cNvSpPr>
              <a:spLocks noChangeShapeType="1"/>
            </p:cNvSpPr>
            <p:nvPr/>
          </p:nvSpPr>
          <p:spPr bwMode="auto">
            <a:xfrm>
              <a:off x="2797" y="2346"/>
              <a:ext cx="32"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82" name="Line 53">
              <a:extLst>
                <a:ext uri="{FF2B5EF4-FFF2-40B4-BE49-F238E27FC236}">
                  <a16:creationId xmlns:a16="http://schemas.microsoft.com/office/drawing/2014/main" id="{3F49599B-6EE5-40A2-8F0A-1B1072401633}"/>
                </a:ext>
              </a:extLst>
            </p:cNvPr>
            <p:cNvSpPr>
              <a:spLocks noChangeShapeType="1"/>
            </p:cNvSpPr>
            <p:nvPr/>
          </p:nvSpPr>
          <p:spPr bwMode="auto">
            <a:xfrm>
              <a:off x="2829" y="2346"/>
              <a:ext cx="284"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72" name="Group 54">
            <a:extLst>
              <a:ext uri="{FF2B5EF4-FFF2-40B4-BE49-F238E27FC236}">
                <a16:creationId xmlns:a16="http://schemas.microsoft.com/office/drawing/2014/main" id="{B4D10FB3-0B2B-4531-8E0F-8D4259C5ED82}"/>
              </a:ext>
            </a:extLst>
          </p:cNvPr>
          <p:cNvGrpSpPr>
            <a:grpSpLocks/>
          </p:cNvGrpSpPr>
          <p:nvPr/>
        </p:nvGrpSpPr>
        <p:grpSpPr bwMode="auto">
          <a:xfrm>
            <a:off x="3886200" y="2581275"/>
            <a:ext cx="782638" cy="238125"/>
            <a:chOff x="2620" y="2346"/>
            <a:chExt cx="493" cy="150"/>
          </a:xfrm>
        </p:grpSpPr>
        <p:sp>
          <p:nvSpPr>
            <p:cNvPr id="49177" name="Line 55">
              <a:extLst>
                <a:ext uri="{FF2B5EF4-FFF2-40B4-BE49-F238E27FC236}">
                  <a16:creationId xmlns:a16="http://schemas.microsoft.com/office/drawing/2014/main" id="{70F8A695-FC75-4E47-9950-FB4F3B1381CA}"/>
                </a:ext>
              </a:extLst>
            </p:cNvPr>
            <p:cNvSpPr>
              <a:spLocks noChangeShapeType="1"/>
            </p:cNvSpPr>
            <p:nvPr/>
          </p:nvSpPr>
          <p:spPr bwMode="auto">
            <a:xfrm flipH="1">
              <a:off x="2620" y="2346"/>
              <a:ext cx="126"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78" name="Line 56">
              <a:extLst>
                <a:ext uri="{FF2B5EF4-FFF2-40B4-BE49-F238E27FC236}">
                  <a16:creationId xmlns:a16="http://schemas.microsoft.com/office/drawing/2014/main" id="{225BEF26-4E36-4027-9CB6-1084C21CBB95}"/>
                </a:ext>
              </a:extLst>
            </p:cNvPr>
            <p:cNvSpPr>
              <a:spLocks noChangeShapeType="1"/>
            </p:cNvSpPr>
            <p:nvPr/>
          </p:nvSpPr>
          <p:spPr bwMode="auto">
            <a:xfrm>
              <a:off x="2797" y="2346"/>
              <a:ext cx="32"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79" name="Line 57">
              <a:extLst>
                <a:ext uri="{FF2B5EF4-FFF2-40B4-BE49-F238E27FC236}">
                  <a16:creationId xmlns:a16="http://schemas.microsoft.com/office/drawing/2014/main" id="{329A20F2-9260-438A-95B5-DED8ED4FA401}"/>
                </a:ext>
              </a:extLst>
            </p:cNvPr>
            <p:cNvSpPr>
              <a:spLocks noChangeShapeType="1"/>
            </p:cNvSpPr>
            <p:nvPr/>
          </p:nvSpPr>
          <p:spPr bwMode="auto">
            <a:xfrm>
              <a:off x="2829" y="2346"/>
              <a:ext cx="284"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grpSp>
        <p:nvGrpSpPr>
          <p:cNvPr id="49173" name="Group 58">
            <a:extLst>
              <a:ext uri="{FF2B5EF4-FFF2-40B4-BE49-F238E27FC236}">
                <a16:creationId xmlns:a16="http://schemas.microsoft.com/office/drawing/2014/main" id="{1FC45440-9872-4EBA-9346-EB18AD22B270}"/>
              </a:ext>
            </a:extLst>
          </p:cNvPr>
          <p:cNvGrpSpPr>
            <a:grpSpLocks/>
          </p:cNvGrpSpPr>
          <p:nvPr/>
        </p:nvGrpSpPr>
        <p:grpSpPr bwMode="auto">
          <a:xfrm>
            <a:off x="5715000" y="2590800"/>
            <a:ext cx="782638" cy="238125"/>
            <a:chOff x="2620" y="2346"/>
            <a:chExt cx="493" cy="150"/>
          </a:xfrm>
        </p:grpSpPr>
        <p:sp>
          <p:nvSpPr>
            <p:cNvPr id="49174" name="Line 59">
              <a:extLst>
                <a:ext uri="{FF2B5EF4-FFF2-40B4-BE49-F238E27FC236}">
                  <a16:creationId xmlns:a16="http://schemas.microsoft.com/office/drawing/2014/main" id="{2DC4941D-0E6D-4E65-81DA-3FFAE0DDAD64}"/>
                </a:ext>
              </a:extLst>
            </p:cNvPr>
            <p:cNvSpPr>
              <a:spLocks noChangeShapeType="1"/>
            </p:cNvSpPr>
            <p:nvPr/>
          </p:nvSpPr>
          <p:spPr bwMode="auto">
            <a:xfrm flipH="1">
              <a:off x="2620" y="2346"/>
              <a:ext cx="126"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75" name="Line 60">
              <a:extLst>
                <a:ext uri="{FF2B5EF4-FFF2-40B4-BE49-F238E27FC236}">
                  <a16:creationId xmlns:a16="http://schemas.microsoft.com/office/drawing/2014/main" id="{95C5C36E-D20E-42C1-8A59-65E220210466}"/>
                </a:ext>
              </a:extLst>
            </p:cNvPr>
            <p:cNvSpPr>
              <a:spLocks noChangeShapeType="1"/>
            </p:cNvSpPr>
            <p:nvPr/>
          </p:nvSpPr>
          <p:spPr bwMode="auto">
            <a:xfrm>
              <a:off x="2797" y="2346"/>
              <a:ext cx="32"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49176" name="Line 61">
              <a:extLst>
                <a:ext uri="{FF2B5EF4-FFF2-40B4-BE49-F238E27FC236}">
                  <a16:creationId xmlns:a16="http://schemas.microsoft.com/office/drawing/2014/main" id="{AD9678DE-E77C-4B84-8930-87C750CFF75C}"/>
                </a:ext>
              </a:extLst>
            </p:cNvPr>
            <p:cNvSpPr>
              <a:spLocks noChangeShapeType="1"/>
            </p:cNvSpPr>
            <p:nvPr/>
          </p:nvSpPr>
          <p:spPr bwMode="auto">
            <a:xfrm>
              <a:off x="2829" y="2346"/>
              <a:ext cx="284"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151894705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4"/>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5"/>
          <p:cNvSpPr>
            <a:spLocks noGrp="1"/>
          </p:cNvSpPr>
          <p:nvPr>
            <p:ph type="ftr" sz="quarter" idx="11"/>
          </p:nvPr>
        </p:nvSpPr>
        <p:spPr/>
        <p:txBody>
          <a:bodyPr/>
          <a:lstStyle/>
          <a:p>
            <a:pPr>
              <a:defRPr/>
            </a:pPr>
            <a:r>
              <a:rPr lang="en-AU" altLang="en-US"/>
              <a:t>Chapter 3 (Maciaszek - RASD 3/e)</a:t>
            </a:r>
          </a:p>
        </p:txBody>
      </p:sp>
      <p:sp>
        <p:nvSpPr>
          <p:cNvPr id="6" name="Slide Number Placeholder 6"/>
          <p:cNvSpPr>
            <a:spLocks noGrp="1"/>
          </p:cNvSpPr>
          <p:nvPr>
            <p:ph type="sldNum" sz="quarter" idx="12"/>
          </p:nvPr>
        </p:nvSpPr>
        <p:spPr/>
        <p:txBody>
          <a:bodyPr/>
          <a:lstStyle/>
          <a:p>
            <a:pPr>
              <a:defRPr/>
            </a:pPr>
            <a:fld id="{C9EC3422-3742-4B3B-989E-775DAE89D5CB}" type="slidenum">
              <a:rPr lang="en-AU" altLang="en-US"/>
              <a:pPr>
                <a:defRPr/>
              </a:pPr>
              <a:t>2</a:t>
            </a:fld>
            <a:endParaRPr lang="en-AU" altLang="en-US"/>
          </a:p>
        </p:txBody>
      </p:sp>
      <p:sp>
        <p:nvSpPr>
          <p:cNvPr id="763906" name="Rectangle 2"/>
          <p:cNvSpPr>
            <a:spLocks noGrp="1" noChangeArrowheads="1"/>
          </p:cNvSpPr>
          <p:nvPr>
            <p:ph type="title"/>
          </p:nvPr>
        </p:nvSpPr>
        <p:spPr/>
        <p:txBody>
          <a:bodyPr/>
          <a:lstStyle/>
          <a:p>
            <a:pPr>
              <a:defRPr/>
            </a:pPr>
            <a:r>
              <a:rPr lang="en-US" altLang="en-US"/>
              <a:t>Topics</a:t>
            </a:r>
          </a:p>
        </p:txBody>
      </p:sp>
      <p:sp>
        <p:nvSpPr>
          <p:cNvPr id="763907" name="Rectangle 3"/>
          <p:cNvSpPr>
            <a:spLocks noGrp="1" noChangeArrowheads="1"/>
          </p:cNvSpPr>
          <p:nvPr>
            <p:ph type="body" sz="half" idx="1"/>
          </p:nvPr>
        </p:nvSpPr>
        <p:spPr>
          <a:xfrm>
            <a:off x="1371600" y="1268760"/>
            <a:ext cx="7543800" cy="4724400"/>
          </a:xfrm>
        </p:spPr>
        <p:txBody>
          <a:bodyPr/>
          <a:lstStyle/>
          <a:p>
            <a:pPr>
              <a:spcBef>
                <a:spcPts val="1800"/>
              </a:spcBef>
            </a:pPr>
            <a:r>
              <a:rPr lang="en-US" altLang="en-US" dirty="0"/>
              <a:t>Abstraction &amp; Modelling</a:t>
            </a:r>
          </a:p>
          <a:p>
            <a:pPr>
              <a:spcBef>
                <a:spcPts val="1800"/>
              </a:spcBef>
            </a:pPr>
            <a:r>
              <a:rPr lang="en-US" altLang="en-US" dirty="0"/>
              <a:t>Use case view</a:t>
            </a:r>
          </a:p>
          <a:p>
            <a:pPr>
              <a:spcBef>
                <a:spcPts val="1800"/>
              </a:spcBef>
            </a:pPr>
            <a:r>
              <a:rPr lang="en-US" altLang="en-US" dirty="0"/>
              <a:t>Activity view</a:t>
            </a:r>
          </a:p>
          <a:p>
            <a:pPr>
              <a:spcBef>
                <a:spcPts val="1800"/>
              </a:spcBef>
            </a:pPr>
            <a:r>
              <a:rPr lang="en-US" altLang="en-US" dirty="0"/>
              <a:t>Structure view</a:t>
            </a:r>
          </a:p>
          <a:p>
            <a:pPr>
              <a:spcBef>
                <a:spcPts val="1800"/>
              </a:spcBef>
            </a:pPr>
            <a:r>
              <a:rPr lang="en-US" altLang="en-US" dirty="0"/>
              <a:t>Interaction view</a:t>
            </a:r>
          </a:p>
          <a:p>
            <a:pPr>
              <a:spcBef>
                <a:spcPts val="1800"/>
              </a:spcBef>
            </a:pPr>
            <a:r>
              <a:rPr lang="en-US" altLang="en-US" dirty="0"/>
              <a:t>State machine view</a:t>
            </a:r>
          </a:p>
          <a:p>
            <a:pPr>
              <a:spcBef>
                <a:spcPts val="1800"/>
              </a:spcBef>
            </a:pPr>
            <a:r>
              <a:rPr lang="en-US" altLang="en-US" dirty="0"/>
              <a:t>Implementation 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763907">
                                            <p:txEl>
                                              <p:pRg st="0" end="0"/>
                                            </p:txEl>
                                          </p:spTgt>
                                        </p:tgtEl>
                                        <p:attrNameLst>
                                          <p:attrName>style.visibility</p:attrName>
                                        </p:attrNameLst>
                                      </p:cBhvr>
                                      <p:to>
                                        <p:strVal val="visible"/>
                                      </p:to>
                                    </p:set>
                                    <p:anim calcmode="lin" valueType="num">
                                      <p:cBhvr additive="base">
                                        <p:cTn id="7" dur="500" fill="hold"/>
                                        <p:tgtEl>
                                          <p:spTgt spid="76390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639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763907">
                                            <p:txEl>
                                              <p:pRg st="1" end="1"/>
                                            </p:txEl>
                                          </p:spTgt>
                                        </p:tgtEl>
                                        <p:attrNameLst>
                                          <p:attrName>style.visibility</p:attrName>
                                        </p:attrNameLst>
                                      </p:cBhvr>
                                      <p:to>
                                        <p:strVal val="visible"/>
                                      </p:to>
                                    </p:set>
                                    <p:anim calcmode="lin" valueType="num">
                                      <p:cBhvr additive="base">
                                        <p:cTn id="13" dur="500" fill="hold"/>
                                        <p:tgtEl>
                                          <p:spTgt spid="76390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639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763907">
                                            <p:txEl>
                                              <p:pRg st="2" end="2"/>
                                            </p:txEl>
                                          </p:spTgt>
                                        </p:tgtEl>
                                        <p:attrNameLst>
                                          <p:attrName>style.visibility</p:attrName>
                                        </p:attrNameLst>
                                      </p:cBhvr>
                                      <p:to>
                                        <p:strVal val="visible"/>
                                      </p:to>
                                    </p:set>
                                    <p:anim calcmode="lin" valueType="num">
                                      <p:cBhvr additive="base">
                                        <p:cTn id="19" dur="500" fill="hold"/>
                                        <p:tgtEl>
                                          <p:spTgt spid="76390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639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763907">
                                            <p:txEl>
                                              <p:pRg st="3" end="3"/>
                                            </p:txEl>
                                          </p:spTgt>
                                        </p:tgtEl>
                                        <p:attrNameLst>
                                          <p:attrName>style.visibility</p:attrName>
                                        </p:attrNameLst>
                                      </p:cBhvr>
                                      <p:to>
                                        <p:strVal val="visible"/>
                                      </p:to>
                                    </p:set>
                                    <p:anim calcmode="lin" valueType="num">
                                      <p:cBhvr additive="base">
                                        <p:cTn id="25" dur="500" fill="hold"/>
                                        <p:tgtEl>
                                          <p:spTgt spid="76390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639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763907">
                                            <p:txEl>
                                              <p:pRg st="4" end="4"/>
                                            </p:txEl>
                                          </p:spTgt>
                                        </p:tgtEl>
                                        <p:attrNameLst>
                                          <p:attrName>style.visibility</p:attrName>
                                        </p:attrNameLst>
                                      </p:cBhvr>
                                      <p:to>
                                        <p:strVal val="visible"/>
                                      </p:to>
                                    </p:set>
                                    <p:anim calcmode="lin" valueType="num">
                                      <p:cBhvr additive="base">
                                        <p:cTn id="31" dur="500" fill="hold"/>
                                        <p:tgtEl>
                                          <p:spTgt spid="76390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639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763907">
                                            <p:txEl>
                                              <p:pRg st="5" end="5"/>
                                            </p:txEl>
                                          </p:spTgt>
                                        </p:tgtEl>
                                        <p:attrNameLst>
                                          <p:attrName>style.visibility</p:attrName>
                                        </p:attrNameLst>
                                      </p:cBhvr>
                                      <p:to>
                                        <p:strVal val="visible"/>
                                      </p:to>
                                    </p:set>
                                    <p:anim calcmode="lin" valueType="num">
                                      <p:cBhvr additive="base">
                                        <p:cTn id="37" dur="500" fill="hold"/>
                                        <p:tgtEl>
                                          <p:spTgt spid="76390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6390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763907">
                                            <p:txEl>
                                              <p:pRg st="6" end="6"/>
                                            </p:txEl>
                                          </p:spTgt>
                                        </p:tgtEl>
                                        <p:attrNameLst>
                                          <p:attrName>style.visibility</p:attrName>
                                        </p:attrNameLst>
                                      </p:cBhvr>
                                      <p:to>
                                        <p:strVal val="visible"/>
                                      </p:to>
                                    </p:set>
                                    <p:anim calcmode="lin" valueType="num">
                                      <p:cBhvr additive="base">
                                        <p:cTn id="43" dur="500" fill="hold"/>
                                        <p:tgtEl>
                                          <p:spTgt spid="76390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6390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018EC74-7651-4E2B-8761-783B21D806C4}"/>
              </a:ext>
            </a:extLst>
          </p:cNvPr>
          <p:cNvSpPr>
            <a:spLocks noGrp="1" noChangeArrowheads="1"/>
          </p:cNvSpPr>
          <p:nvPr>
            <p:ph type="title"/>
          </p:nvPr>
        </p:nvSpPr>
        <p:spPr/>
        <p:txBody>
          <a:bodyPr/>
          <a:lstStyle/>
          <a:p>
            <a:r>
              <a:rPr lang="en-US" altLang="en-US" sz="3400">
                <a:ea typeface="ＭＳ Ｐゴシック" panose="020B0600070205080204" pitchFamily="34" charset="-128"/>
              </a:rPr>
              <a:t>Functional Decomposition</a:t>
            </a:r>
          </a:p>
        </p:txBody>
      </p:sp>
      <p:sp>
        <p:nvSpPr>
          <p:cNvPr id="51203" name="Rectangle 3">
            <a:extLst>
              <a:ext uri="{FF2B5EF4-FFF2-40B4-BE49-F238E27FC236}">
                <a16:creationId xmlns:a16="http://schemas.microsoft.com/office/drawing/2014/main" id="{53034A7A-D584-4B90-8B46-620425FD7D0A}"/>
              </a:ext>
            </a:extLst>
          </p:cNvPr>
          <p:cNvSpPr>
            <a:spLocks noGrp="1" noChangeArrowheads="1"/>
          </p:cNvSpPr>
          <p:nvPr>
            <p:ph type="body" idx="1"/>
          </p:nvPr>
        </p:nvSpPr>
        <p:spPr>
          <a:xfrm>
            <a:off x="381000" y="1371600"/>
            <a:ext cx="8255000" cy="2743200"/>
          </a:xfrm>
        </p:spPr>
        <p:txBody>
          <a:bodyPr/>
          <a:lstStyle/>
          <a:p>
            <a:pPr>
              <a:lnSpc>
                <a:spcPct val="100000"/>
              </a:lnSpc>
              <a:spcBef>
                <a:spcPts val="600"/>
              </a:spcBef>
            </a:pPr>
            <a:r>
              <a:rPr lang="en-US" altLang="en-US" dirty="0">
                <a:ea typeface="ＭＳ Ｐゴシック" panose="020B0600070205080204" pitchFamily="34" charset="-128"/>
              </a:rPr>
              <a:t>Functionality is spread all over the system</a:t>
            </a:r>
          </a:p>
          <a:p>
            <a:pPr>
              <a:lnSpc>
                <a:spcPct val="100000"/>
              </a:lnSpc>
              <a:spcBef>
                <a:spcPts val="1200"/>
              </a:spcBef>
            </a:pPr>
            <a:r>
              <a:rPr lang="en-US" altLang="en-US" dirty="0">
                <a:ea typeface="ＭＳ Ｐゴシック" panose="020B0600070205080204" pitchFamily="34" charset="-128"/>
              </a:rPr>
              <a:t>Maintainer must understand the whole system to make a single change to the system</a:t>
            </a:r>
          </a:p>
          <a:p>
            <a:pPr>
              <a:lnSpc>
                <a:spcPct val="100000"/>
              </a:lnSpc>
              <a:spcBef>
                <a:spcPts val="1200"/>
              </a:spcBef>
            </a:pPr>
            <a:r>
              <a:rPr lang="en-US" altLang="en-US" dirty="0">
                <a:ea typeface="ＭＳ Ｐゴシック" panose="020B0600070205080204" pitchFamily="34" charset="-128"/>
              </a:rPr>
              <a:t>Consequence</a:t>
            </a:r>
          </a:p>
          <a:p>
            <a:pPr lvl="1">
              <a:lnSpc>
                <a:spcPct val="100000"/>
              </a:lnSpc>
              <a:spcBef>
                <a:spcPts val="600"/>
              </a:spcBef>
            </a:pPr>
            <a:r>
              <a:rPr lang="en-US" altLang="en-US" dirty="0">
                <a:ea typeface="ＭＳ Ｐゴシック" panose="020B0600070205080204" pitchFamily="34" charset="-128"/>
              </a:rPr>
              <a:t>Source code is hard to understand</a:t>
            </a:r>
          </a:p>
          <a:p>
            <a:pPr lvl="1">
              <a:lnSpc>
                <a:spcPct val="100000"/>
              </a:lnSpc>
              <a:spcBef>
                <a:spcPts val="600"/>
              </a:spcBef>
            </a:pPr>
            <a:r>
              <a:rPr lang="en-US" altLang="en-US" dirty="0">
                <a:ea typeface="ＭＳ Ｐゴシック" panose="020B0600070205080204" pitchFamily="34" charset="-128"/>
              </a:rPr>
              <a:t>Source code is complex and impossible to maintain</a:t>
            </a:r>
          </a:p>
          <a:p>
            <a:pPr lvl="1">
              <a:lnSpc>
                <a:spcPct val="100000"/>
              </a:lnSpc>
              <a:spcBef>
                <a:spcPts val="600"/>
              </a:spcBef>
            </a:pPr>
            <a:r>
              <a:rPr lang="en-US" altLang="en-US" dirty="0">
                <a:ea typeface="ＭＳ Ｐゴシック" panose="020B0600070205080204" pitchFamily="34" charset="-128"/>
              </a:rPr>
              <a:t>User interface is often awkward and non-intuitive</a:t>
            </a:r>
          </a:p>
          <a:p>
            <a:pPr>
              <a:lnSpc>
                <a:spcPct val="100000"/>
              </a:lnSpc>
              <a:spcBef>
                <a:spcPts val="600"/>
              </a:spcBef>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91450969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B1D5CF5B-0403-4521-9B12-F3CE11307FD8}"/>
              </a:ext>
            </a:extLst>
          </p:cNvPr>
          <p:cNvSpPr>
            <a:spLocks noGrp="1" noChangeArrowheads="1"/>
          </p:cNvSpPr>
          <p:nvPr>
            <p:ph type="title"/>
          </p:nvPr>
        </p:nvSpPr>
        <p:spPr/>
        <p:txBody>
          <a:bodyPr/>
          <a:lstStyle/>
          <a:p>
            <a:r>
              <a:rPr lang="en-US" altLang="en-US" sz="3400">
                <a:ea typeface="ＭＳ Ｐゴシック" panose="020B0600070205080204" pitchFamily="34" charset="-128"/>
              </a:rPr>
              <a:t>Functional Decomposition</a:t>
            </a:r>
          </a:p>
        </p:txBody>
      </p:sp>
      <p:sp>
        <p:nvSpPr>
          <p:cNvPr id="53251" name="Rectangle 3">
            <a:extLst>
              <a:ext uri="{FF2B5EF4-FFF2-40B4-BE49-F238E27FC236}">
                <a16:creationId xmlns:a16="http://schemas.microsoft.com/office/drawing/2014/main" id="{D6D57A30-02A9-400E-BEAF-260D52ADC5FA}"/>
              </a:ext>
            </a:extLst>
          </p:cNvPr>
          <p:cNvSpPr>
            <a:spLocks noGrp="1" noChangeArrowheads="1"/>
          </p:cNvSpPr>
          <p:nvPr>
            <p:ph type="body" idx="1"/>
          </p:nvPr>
        </p:nvSpPr>
        <p:spPr>
          <a:xfrm>
            <a:off x="381000" y="1371600"/>
            <a:ext cx="8255000" cy="2743200"/>
          </a:xfrm>
        </p:spPr>
        <p:txBody>
          <a:bodyPr/>
          <a:lstStyle/>
          <a:p>
            <a:r>
              <a:rPr lang="en-US" altLang="en-US" dirty="0">
                <a:ea typeface="ＭＳ Ｐゴシック" panose="020B0600070205080204" pitchFamily="34" charset="-128"/>
              </a:rPr>
              <a:t>Functionality is spread all over the system</a:t>
            </a:r>
          </a:p>
          <a:p>
            <a:r>
              <a:rPr lang="en-US" altLang="en-US" dirty="0">
                <a:ea typeface="ＭＳ Ｐゴシック" panose="020B0600070205080204" pitchFamily="34" charset="-128"/>
              </a:rPr>
              <a:t>Maintainer must understand the whole system to make a single change to the system</a:t>
            </a:r>
          </a:p>
          <a:p>
            <a:r>
              <a:rPr lang="en-US" altLang="en-US" dirty="0">
                <a:ea typeface="ＭＳ Ｐゴシック" panose="020B0600070205080204" pitchFamily="34" charset="-128"/>
              </a:rPr>
              <a:t>Consequence:  </a:t>
            </a:r>
          </a:p>
          <a:p>
            <a:pPr lvl="1"/>
            <a:r>
              <a:rPr lang="en-US" altLang="en-US" dirty="0">
                <a:ea typeface="ＭＳ Ｐゴシック" panose="020B0600070205080204" pitchFamily="34" charset="-128"/>
              </a:rPr>
              <a:t>Source code is hard to understand</a:t>
            </a:r>
          </a:p>
          <a:p>
            <a:pPr lvl="1"/>
            <a:r>
              <a:rPr lang="en-US" altLang="en-US" dirty="0">
                <a:ea typeface="ＭＳ Ｐゴシック" panose="020B0600070205080204" pitchFamily="34" charset="-128"/>
              </a:rPr>
              <a:t>Source code is complex and impossible to maintain</a:t>
            </a:r>
          </a:p>
          <a:p>
            <a:pPr lvl="1"/>
            <a:r>
              <a:rPr lang="en-US" altLang="en-US" dirty="0">
                <a:ea typeface="ＭＳ Ｐゴシック" panose="020B0600070205080204" pitchFamily="34" charset="-128"/>
              </a:rPr>
              <a:t>User interface is often awkward and non-intuitive</a:t>
            </a:r>
          </a:p>
        </p:txBody>
      </p:sp>
      <p:sp>
        <p:nvSpPr>
          <p:cNvPr id="270340" name="Rectangle 4">
            <a:extLst>
              <a:ext uri="{FF2B5EF4-FFF2-40B4-BE49-F238E27FC236}">
                <a16:creationId xmlns:a16="http://schemas.microsoft.com/office/drawing/2014/main" id="{F85E28E4-0C93-4D18-8ABE-1D6A43CB3E77}"/>
              </a:ext>
            </a:extLst>
          </p:cNvPr>
          <p:cNvSpPr>
            <a:spLocks noChangeArrowheads="1"/>
          </p:cNvSpPr>
          <p:nvPr/>
        </p:nvSpPr>
        <p:spPr bwMode="auto">
          <a:xfrm>
            <a:off x="457200" y="4495800"/>
            <a:ext cx="8255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defRPr sz="2400" b="1">
                <a:solidFill>
                  <a:srgbClr val="FF0000"/>
                </a:solidFill>
                <a:latin typeface="Helvetica" panose="020B0604020202020204" pitchFamily="34" charset="0"/>
                <a:ea typeface="ＭＳ Ｐゴシック" panose="020B0600070205080204" pitchFamily="34" charset="-128"/>
              </a:defRPr>
            </a:lvl1pPr>
            <a:lvl2pPr marL="685800" indent="-2286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Example: Microsoft Powerpoint’s Autoshapes</a:t>
            </a:r>
          </a:p>
          <a:p>
            <a:pPr marL="685800" marR="0" lvl="1" indent="-228600" algn="l" defTabSz="914400" rtl="0" eaLnBrk="0" fontAlgn="base" latinLnBrk="0" hangingPunct="0">
              <a:lnSpc>
                <a:spcPct val="90000"/>
              </a:lnSpc>
              <a:spcBef>
                <a:spcPct val="30000"/>
              </a:spcBef>
              <a:spcAft>
                <a:spcPct val="0"/>
              </a:spcAft>
              <a:buClr>
                <a:srgbClr val="3D5500"/>
              </a:buClr>
              <a:buSzPct val="100000"/>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How do I change a square into a circle? </a:t>
            </a:r>
          </a:p>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endPar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endParaRPr>
          </a:p>
        </p:txBody>
      </p:sp>
      <p:grpSp>
        <p:nvGrpSpPr>
          <p:cNvPr id="2" name="Group 5">
            <a:extLst>
              <a:ext uri="{FF2B5EF4-FFF2-40B4-BE49-F238E27FC236}">
                <a16:creationId xmlns:a16="http://schemas.microsoft.com/office/drawing/2014/main" id="{67439E34-4DD1-4B0E-9F0F-FA8CE9BB17D8}"/>
              </a:ext>
            </a:extLst>
          </p:cNvPr>
          <p:cNvGrpSpPr>
            <a:grpSpLocks/>
          </p:cNvGrpSpPr>
          <p:nvPr/>
        </p:nvGrpSpPr>
        <p:grpSpPr bwMode="auto">
          <a:xfrm>
            <a:off x="3276600" y="5410200"/>
            <a:ext cx="4398963" cy="762000"/>
            <a:chOff x="2064" y="3408"/>
            <a:chExt cx="2771" cy="480"/>
          </a:xfrm>
        </p:grpSpPr>
        <p:grpSp>
          <p:nvGrpSpPr>
            <p:cNvPr id="53255" name="Group 6">
              <a:extLst>
                <a:ext uri="{FF2B5EF4-FFF2-40B4-BE49-F238E27FC236}">
                  <a16:creationId xmlns:a16="http://schemas.microsoft.com/office/drawing/2014/main" id="{F5A76347-89F8-4156-A284-6A6AD0C9D4C1}"/>
                </a:ext>
              </a:extLst>
            </p:cNvPr>
            <p:cNvGrpSpPr>
              <a:grpSpLocks/>
            </p:cNvGrpSpPr>
            <p:nvPr/>
          </p:nvGrpSpPr>
          <p:grpSpPr bwMode="auto">
            <a:xfrm>
              <a:off x="2064" y="3408"/>
              <a:ext cx="2112" cy="480"/>
              <a:chOff x="2064" y="3408"/>
              <a:chExt cx="2112" cy="480"/>
            </a:xfrm>
          </p:grpSpPr>
          <p:sp>
            <p:nvSpPr>
              <p:cNvPr id="53257" name="Rectangle 7">
                <a:extLst>
                  <a:ext uri="{FF2B5EF4-FFF2-40B4-BE49-F238E27FC236}">
                    <a16:creationId xmlns:a16="http://schemas.microsoft.com/office/drawing/2014/main" id="{E396C222-F078-4EC3-8940-C274DB9D5A5C}"/>
                  </a:ext>
                </a:extLst>
              </p:cNvPr>
              <p:cNvSpPr>
                <a:spLocks noChangeArrowheads="1"/>
              </p:cNvSpPr>
              <p:nvPr/>
            </p:nvSpPr>
            <p:spPr bwMode="auto">
              <a:xfrm>
                <a:off x="2064" y="3456"/>
                <a:ext cx="672" cy="432"/>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53258" name="Oval 8">
                <a:extLst>
                  <a:ext uri="{FF2B5EF4-FFF2-40B4-BE49-F238E27FC236}">
                    <a16:creationId xmlns:a16="http://schemas.microsoft.com/office/drawing/2014/main" id="{42FE4E5A-3DEB-4089-8429-5CA7D201D603}"/>
                  </a:ext>
                </a:extLst>
              </p:cNvPr>
              <p:cNvSpPr>
                <a:spLocks noChangeArrowheads="1"/>
              </p:cNvSpPr>
              <p:nvPr/>
            </p:nvSpPr>
            <p:spPr bwMode="auto">
              <a:xfrm>
                <a:off x="3552" y="3408"/>
                <a:ext cx="624" cy="480"/>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53259" name="AutoShape 9">
                <a:extLst>
                  <a:ext uri="{FF2B5EF4-FFF2-40B4-BE49-F238E27FC236}">
                    <a16:creationId xmlns:a16="http://schemas.microsoft.com/office/drawing/2014/main" id="{EB30E2BD-775A-49DA-8627-0C7EF9C6A20F}"/>
                  </a:ext>
                </a:extLst>
              </p:cNvPr>
              <p:cNvSpPr>
                <a:spLocks noChangeArrowheads="1"/>
              </p:cNvSpPr>
              <p:nvPr/>
            </p:nvSpPr>
            <p:spPr bwMode="auto">
              <a:xfrm>
                <a:off x="2928" y="3552"/>
                <a:ext cx="480" cy="240"/>
              </a:xfrm>
              <a:prstGeom prst="rightArrow">
                <a:avLst>
                  <a:gd name="adj1" fmla="val 50000"/>
                  <a:gd name="adj2" fmla="val 50000"/>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
          <p:nvSpPr>
            <p:cNvPr id="53256" name="Text Box 10">
              <a:extLst>
                <a:ext uri="{FF2B5EF4-FFF2-40B4-BE49-F238E27FC236}">
                  <a16:creationId xmlns:a16="http://schemas.microsoft.com/office/drawing/2014/main" id="{13829835-F902-47C6-A8C6-B35A1AA71261}"/>
                </a:ext>
              </a:extLst>
            </p:cNvPr>
            <p:cNvSpPr txBox="1">
              <a:spLocks noChangeArrowheads="1"/>
            </p:cNvSpPr>
            <p:nvPr/>
          </p:nvSpPr>
          <p:spPr bwMode="auto">
            <a:xfrm>
              <a:off x="4598" y="3423"/>
              <a:ext cx="23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a:t>
              </a:r>
            </a:p>
          </p:txBody>
        </p:sp>
      </p:grpSp>
      <p:sp>
        <p:nvSpPr>
          <p:cNvPr id="53254" name="Oval 11">
            <a:extLst>
              <a:ext uri="{FF2B5EF4-FFF2-40B4-BE49-F238E27FC236}">
                <a16:creationId xmlns:a16="http://schemas.microsoft.com/office/drawing/2014/main" id="{5F687142-E90E-4A90-815E-C556325F8CEA}"/>
              </a:ext>
            </a:extLst>
          </p:cNvPr>
          <p:cNvSpPr>
            <a:spLocks noChangeArrowheads="1"/>
          </p:cNvSpPr>
          <p:nvPr/>
        </p:nvSpPr>
        <p:spPr bwMode="auto">
          <a:xfrm>
            <a:off x="1371600" y="5486400"/>
            <a:ext cx="762000" cy="762000"/>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524583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70340">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0"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A864A9D-3977-4A5A-97F4-0E650FD4818C}"/>
              </a:ext>
            </a:extLst>
          </p:cNvPr>
          <p:cNvSpPr>
            <a:spLocks noGrp="1" noChangeArrowheads="1"/>
          </p:cNvSpPr>
          <p:nvPr>
            <p:ph type="title"/>
          </p:nvPr>
        </p:nvSpPr>
        <p:spPr/>
        <p:txBody>
          <a:bodyPr/>
          <a:lstStyle/>
          <a:p>
            <a:r>
              <a:rPr lang="en-US" altLang="en-US">
                <a:ea typeface="ＭＳ Ｐゴシック" panose="020B0600070205080204" pitchFamily="34" charset="-128"/>
              </a:rPr>
              <a:t>Changing a Square into a Circle</a:t>
            </a:r>
          </a:p>
        </p:txBody>
      </p:sp>
      <p:sp>
        <p:nvSpPr>
          <p:cNvPr id="55299" name="Text Box 3">
            <a:extLst>
              <a:ext uri="{FF2B5EF4-FFF2-40B4-BE49-F238E27FC236}">
                <a16:creationId xmlns:a16="http://schemas.microsoft.com/office/drawing/2014/main" id="{6C83075A-7297-4A5A-95E4-4778715BC594}"/>
              </a:ext>
            </a:extLst>
          </p:cNvPr>
          <p:cNvSpPr txBox="1">
            <a:spLocks noChangeArrowheads="1"/>
          </p:cNvSpPr>
          <p:nvPr/>
        </p:nvSpPr>
        <p:spPr bwMode="auto">
          <a:xfrm>
            <a:off x="1120775" y="2587625"/>
            <a:ext cx="6334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Verdana" panose="020B0604030504040204" pitchFamily="34" charset="0"/>
                <a:ea typeface="ＭＳ Ｐゴシック" panose="020B0600070205080204" pitchFamily="34" charset="-128"/>
                <a:cs typeface="+mn-cs"/>
              </a:rPr>
              <a:t>First Attempt: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Verdana" panose="020B0604030504040204" pitchFamily="34" charset="0"/>
                <a:ea typeface="ＭＳ Ｐゴシック" panose="020B0600070205080204" pitchFamily="34" charset="-128"/>
                <a:cs typeface="+mn-cs"/>
              </a:rPr>
              <a:t>Check the Format Menu: Autoshape</a:t>
            </a:r>
          </a:p>
        </p:txBody>
      </p:sp>
      <p:grpSp>
        <p:nvGrpSpPr>
          <p:cNvPr id="2" name="Group 5">
            <a:extLst>
              <a:ext uri="{FF2B5EF4-FFF2-40B4-BE49-F238E27FC236}">
                <a16:creationId xmlns:a16="http://schemas.microsoft.com/office/drawing/2014/main" id="{FB1FDC2F-BEDB-4F55-8C37-EF40BAA529BC}"/>
              </a:ext>
            </a:extLst>
          </p:cNvPr>
          <p:cNvGrpSpPr>
            <a:grpSpLocks/>
          </p:cNvGrpSpPr>
          <p:nvPr/>
        </p:nvGrpSpPr>
        <p:grpSpPr bwMode="auto">
          <a:xfrm>
            <a:off x="1971675" y="5219700"/>
            <a:ext cx="4398963" cy="762000"/>
            <a:chOff x="2064" y="3408"/>
            <a:chExt cx="2771" cy="480"/>
          </a:xfrm>
        </p:grpSpPr>
        <p:grpSp>
          <p:nvGrpSpPr>
            <p:cNvPr id="55301" name="Group 6">
              <a:extLst>
                <a:ext uri="{FF2B5EF4-FFF2-40B4-BE49-F238E27FC236}">
                  <a16:creationId xmlns:a16="http://schemas.microsoft.com/office/drawing/2014/main" id="{1B91D52F-BA88-4A98-910E-DB9783554EDC}"/>
                </a:ext>
              </a:extLst>
            </p:cNvPr>
            <p:cNvGrpSpPr>
              <a:grpSpLocks/>
            </p:cNvGrpSpPr>
            <p:nvPr/>
          </p:nvGrpSpPr>
          <p:grpSpPr bwMode="auto">
            <a:xfrm>
              <a:off x="2064" y="3408"/>
              <a:ext cx="2112" cy="480"/>
              <a:chOff x="2064" y="3408"/>
              <a:chExt cx="2112" cy="480"/>
            </a:xfrm>
          </p:grpSpPr>
          <p:sp>
            <p:nvSpPr>
              <p:cNvPr id="55303" name="Rectangle 7">
                <a:extLst>
                  <a:ext uri="{FF2B5EF4-FFF2-40B4-BE49-F238E27FC236}">
                    <a16:creationId xmlns:a16="http://schemas.microsoft.com/office/drawing/2014/main" id="{94513FA0-4A97-4CEE-A587-19CCBAC8756D}"/>
                  </a:ext>
                </a:extLst>
              </p:cNvPr>
              <p:cNvSpPr>
                <a:spLocks noChangeArrowheads="1"/>
              </p:cNvSpPr>
              <p:nvPr/>
            </p:nvSpPr>
            <p:spPr bwMode="auto">
              <a:xfrm>
                <a:off x="2064" y="3456"/>
                <a:ext cx="672" cy="432"/>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55304" name="Oval 8">
                <a:extLst>
                  <a:ext uri="{FF2B5EF4-FFF2-40B4-BE49-F238E27FC236}">
                    <a16:creationId xmlns:a16="http://schemas.microsoft.com/office/drawing/2014/main" id="{556BF9F1-1785-4CF3-B9F2-7281D2A8129E}"/>
                  </a:ext>
                </a:extLst>
              </p:cNvPr>
              <p:cNvSpPr>
                <a:spLocks noChangeArrowheads="1"/>
              </p:cNvSpPr>
              <p:nvPr/>
            </p:nvSpPr>
            <p:spPr bwMode="auto">
              <a:xfrm>
                <a:off x="3552" y="3408"/>
                <a:ext cx="624" cy="480"/>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55305" name="AutoShape 9">
                <a:extLst>
                  <a:ext uri="{FF2B5EF4-FFF2-40B4-BE49-F238E27FC236}">
                    <a16:creationId xmlns:a16="http://schemas.microsoft.com/office/drawing/2014/main" id="{FBEBAD15-ADE3-4BD6-8D48-EBF06311E934}"/>
                  </a:ext>
                </a:extLst>
              </p:cNvPr>
              <p:cNvSpPr>
                <a:spLocks noChangeArrowheads="1"/>
              </p:cNvSpPr>
              <p:nvPr/>
            </p:nvSpPr>
            <p:spPr bwMode="auto">
              <a:xfrm>
                <a:off x="2928" y="3552"/>
                <a:ext cx="480" cy="240"/>
              </a:xfrm>
              <a:prstGeom prst="rightArrow">
                <a:avLst>
                  <a:gd name="adj1" fmla="val 50000"/>
                  <a:gd name="adj2" fmla="val 50000"/>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
          <p:nvSpPr>
            <p:cNvPr id="55302" name="Text Box 10">
              <a:extLst>
                <a:ext uri="{FF2B5EF4-FFF2-40B4-BE49-F238E27FC236}">
                  <a16:creationId xmlns:a16="http://schemas.microsoft.com/office/drawing/2014/main" id="{C79FBD5B-85D7-402C-96FA-EF1BA50B3E31}"/>
                </a:ext>
              </a:extLst>
            </p:cNvPr>
            <p:cNvSpPr txBox="1">
              <a:spLocks noChangeArrowheads="1"/>
            </p:cNvSpPr>
            <p:nvPr/>
          </p:nvSpPr>
          <p:spPr bwMode="auto">
            <a:xfrm>
              <a:off x="4598" y="3423"/>
              <a:ext cx="23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a:t>
              </a:r>
            </a:p>
          </p:txBody>
        </p:sp>
      </p:grpSp>
    </p:spTree>
    <p:extLst>
      <p:ext uri="{BB962C8B-B14F-4D97-AF65-F5344CB8AC3E}">
        <p14:creationId xmlns:p14="http://schemas.microsoft.com/office/powerpoint/2010/main" val="605296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8E35B76-445F-404E-9645-370208983E68}"/>
              </a:ext>
            </a:extLst>
          </p:cNvPr>
          <p:cNvSpPr>
            <a:spLocks noGrp="1" noChangeArrowheads="1"/>
          </p:cNvSpPr>
          <p:nvPr>
            <p:ph type="body" idx="1"/>
          </p:nvPr>
        </p:nvSpPr>
        <p:spPr>
          <a:xfrm>
            <a:off x="533400" y="4495800"/>
            <a:ext cx="8255000" cy="1828800"/>
          </a:xfrm>
          <a:noFill/>
        </p:spPr>
        <p:txBody>
          <a:bodyPr/>
          <a:lstStyle/>
          <a:p>
            <a:pPr marL="800100" lvl="1" indent="-342900">
              <a:buFont typeface="Arial" panose="020B0604020202020204" pitchFamily="34" charset="0"/>
              <a:buNone/>
            </a:pPr>
            <a:r>
              <a:rPr lang="en-US" altLang="en-US" sz="1500">
                <a:solidFill>
                  <a:srgbClr val="000000"/>
                </a:solidFill>
                <a:ea typeface="ＭＳ Ｐゴシック" panose="020B0600070205080204" pitchFamily="34" charset="-128"/>
              </a:rPr>
              <a:t>Change one AutoShape to another: </a:t>
            </a:r>
          </a:p>
          <a:p>
            <a:pPr marL="1257300" lvl="2" indent="-342900">
              <a:buFont typeface="Arial" panose="020B0604020202020204" pitchFamily="34" charset="0"/>
              <a:buNone/>
            </a:pPr>
            <a:r>
              <a:rPr lang="en-US" altLang="en-US" sz="1500">
                <a:solidFill>
                  <a:srgbClr val="000000"/>
                </a:solidFill>
                <a:ea typeface="ヒラギノ角ゴ Pro W3" charset="-128"/>
              </a:rPr>
              <a:t>1. Select the AutoShape you want to change.</a:t>
            </a:r>
          </a:p>
          <a:p>
            <a:pPr marL="1257300" lvl="2" indent="-342900">
              <a:buFont typeface="Arial" panose="020B0604020202020204" pitchFamily="34" charset="0"/>
              <a:buNone/>
            </a:pPr>
            <a:r>
              <a:rPr lang="en-US" altLang="en-US" sz="1500">
                <a:solidFill>
                  <a:srgbClr val="000000"/>
                </a:solidFill>
                <a:ea typeface="ヒラギノ角ゴ Pro W3" charset="-128"/>
              </a:rPr>
              <a:t>2. On the Drawing toolbar, click Draw , click Change AutoShape, point to a category, and then click the shape you want.</a:t>
            </a:r>
          </a:p>
          <a:p>
            <a:pPr marL="381000" indent="-381000"/>
            <a:endParaRPr lang="en-US" altLang="en-US" sz="2000">
              <a:ea typeface="ＭＳ Ｐゴシック" panose="020B0600070205080204" pitchFamily="34" charset="-128"/>
            </a:endParaRPr>
          </a:p>
        </p:txBody>
      </p:sp>
      <p:pic>
        <p:nvPicPr>
          <p:cNvPr id="57347" name="Picture 3">
            <a:extLst>
              <a:ext uri="{FF2B5EF4-FFF2-40B4-BE49-F238E27FC236}">
                <a16:creationId xmlns:a16="http://schemas.microsoft.com/office/drawing/2014/main" id="{A316F94F-E7E2-484E-BE22-589F794BE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927100"/>
            <a:ext cx="29718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a:extLst>
              <a:ext uri="{FF2B5EF4-FFF2-40B4-BE49-F238E27FC236}">
                <a16:creationId xmlns:a16="http://schemas.microsoft.com/office/drawing/2014/main" id="{7CC96401-DC71-4477-A11C-7B7FE2487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295400"/>
            <a:ext cx="1270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5">
            <a:extLst>
              <a:ext uri="{FF2B5EF4-FFF2-40B4-BE49-F238E27FC236}">
                <a16:creationId xmlns:a16="http://schemas.microsoft.com/office/drawing/2014/main" id="{4923C9EE-2B36-4414-B7DE-1A3EB4BC10F3}"/>
              </a:ext>
            </a:extLst>
          </p:cNvPr>
          <p:cNvSpPr>
            <a:spLocks noChangeArrowheads="1"/>
          </p:cNvSpPr>
          <p:nvPr/>
        </p:nvSpPr>
        <p:spPr bwMode="auto">
          <a:xfrm>
            <a:off x="685800" y="304800"/>
            <a:ext cx="8255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None/>
              <a:tabLst/>
              <a:defRPr/>
            </a:pPr>
            <a:r>
              <a:rPr kumimoji="0" lang="en-US" altLang="en-US" sz="2400" b="1"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Second Attempt: Ask the Help Assistant</a:t>
            </a:r>
            <a:endParaRPr kumimoji="0" lang="en-US" altLang="en-US" sz="2100" b="1" i="0" u="none" strike="noStrike" kern="1200" cap="none" spc="0" normalizeH="0" baseline="0" noProof="0">
              <a:ln>
                <a:noFill/>
              </a:ln>
              <a:solidFill>
                <a:srgbClr val="000000"/>
              </a:solidFill>
              <a:effectLst/>
              <a:uLnTx/>
              <a:uFillTx/>
              <a:latin typeface="Lucida Grande" charset="0"/>
              <a:ea typeface="ＭＳ Ｐゴシック" panose="020B0600070205080204" pitchFamily="34" charset="-128"/>
              <a:cs typeface="+mn-cs"/>
            </a:endParaRPr>
          </a:p>
        </p:txBody>
      </p:sp>
    </p:spTree>
    <p:extLst>
      <p:ext uri="{BB962C8B-B14F-4D97-AF65-F5344CB8AC3E}">
        <p14:creationId xmlns:p14="http://schemas.microsoft.com/office/powerpoint/2010/main" val="207145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Oval 2">
            <a:extLst>
              <a:ext uri="{FF2B5EF4-FFF2-40B4-BE49-F238E27FC236}">
                <a16:creationId xmlns:a16="http://schemas.microsoft.com/office/drawing/2014/main" id="{F5DBDD83-FC24-4480-990D-C92980A916E2}"/>
              </a:ext>
            </a:extLst>
          </p:cNvPr>
          <p:cNvSpPr>
            <a:spLocks noChangeArrowheads="1"/>
          </p:cNvSpPr>
          <p:nvPr/>
        </p:nvSpPr>
        <p:spPr bwMode="auto">
          <a:xfrm>
            <a:off x="3556000" y="896938"/>
            <a:ext cx="1354138" cy="60483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Autoshape</a:t>
            </a:r>
          </a:p>
        </p:txBody>
      </p:sp>
      <p:sp>
        <p:nvSpPr>
          <p:cNvPr id="59395" name="Rectangle 3">
            <a:extLst>
              <a:ext uri="{FF2B5EF4-FFF2-40B4-BE49-F238E27FC236}">
                <a16:creationId xmlns:a16="http://schemas.microsoft.com/office/drawing/2014/main" id="{A7B9E011-3348-458A-A004-55DB269D528F}"/>
              </a:ext>
            </a:extLst>
          </p:cNvPr>
          <p:cNvSpPr>
            <a:spLocks noGrp="1" noChangeArrowheads="1"/>
          </p:cNvSpPr>
          <p:nvPr>
            <p:ph type="title"/>
          </p:nvPr>
        </p:nvSpPr>
        <p:spPr/>
        <p:txBody>
          <a:bodyPr/>
          <a:lstStyle/>
          <a:p>
            <a:r>
              <a:rPr lang="en-US" altLang="en-US">
                <a:ea typeface="ＭＳ Ｐゴシック" panose="020B0600070205080204" pitchFamily="34" charset="-128"/>
              </a:rPr>
              <a:t>Functional Decomposition: Autoshape</a:t>
            </a:r>
          </a:p>
        </p:txBody>
      </p:sp>
      <p:grpSp>
        <p:nvGrpSpPr>
          <p:cNvPr id="2" name="Group 4">
            <a:extLst>
              <a:ext uri="{FF2B5EF4-FFF2-40B4-BE49-F238E27FC236}">
                <a16:creationId xmlns:a16="http://schemas.microsoft.com/office/drawing/2014/main" id="{340287D0-3ECF-4E15-92B8-5C9FA1AF320D}"/>
              </a:ext>
            </a:extLst>
          </p:cNvPr>
          <p:cNvGrpSpPr>
            <a:grpSpLocks/>
          </p:cNvGrpSpPr>
          <p:nvPr/>
        </p:nvGrpSpPr>
        <p:grpSpPr bwMode="auto">
          <a:xfrm>
            <a:off x="4387850" y="2547938"/>
            <a:ext cx="4581525" cy="3167062"/>
            <a:chOff x="2764" y="1605"/>
            <a:chExt cx="2886" cy="1995"/>
          </a:xfrm>
        </p:grpSpPr>
        <p:sp>
          <p:nvSpPr>
            <p:cNvPr id="59411" name="Oval 5">
              <a:extLst>
                <a:ext uri="{FF2B5EF4-FFF2-40B4-BE49-F238E27FC236}">
                  <a16:creationId xmlns:a16="http://schemas.microsoft.com/office/drawing/2014/main" id="{1F62E450-CDD9-4761-8775-F6ED516B73C6}"/>
                </a:ext>
              </a:extLst>
            </p:cNvPr>
            <p:cNvSpPr>
              <a:spLocks noChangeArrowheads="1"/>
            </p:cNvSpPr>
            <p:nvPr/>
          </p:nvSpPr>
          <p:spPr bwMode="auto">
            <a:xfrm>
              <a:off x="2764" y="3201"/>
              <a:ext cx="946" cy="399"/>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Draw</a:t>
              </a:r>
            </a:p>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Rectangle</a:t>
              </a:r>
            </a:p>
          </p:txBody>
        </p:sp>
        <p:sp>
          <p:nvSpPr>
            <p:cNvPr id="59412" name="Oval 6">
              <a:extLst>
                <a:ext uri="{FF2B5EF4-FFF2-40B4-BE49-F238E27FC236}">
                  <a16:creationId xmlns:a16="http://schemas.microsoft.com/office/drawing/2014/main" id="{231C676E-69BD-4EB1-9ED7-C62351DE46B0}"/>
                </a:ext>
              </a:extLst>
            </p:cNvPr>
            <p:cNvSpPr>
              <a:spLocks noChangeArrowheads="1"/>
            </p:cNvSpPr>
            <p:nvPr/>
          </p:nvSpPr>
          <p:spPr bwMode="auto">
            <a:xfrm>
              <a:off x="3821" y="3193"/>
              <a:ext cx="835"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Draw</a:t>
              </a:r>
            </a:p>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Oval</a:t>
              </a:r>
            </a:p>
          </p:txBody>
        </p:sp>
        <p:sp>
          <p:nvSpPr>
            <p:cNvPr id="59413" name="Oval 7">
              <a:extLst>
                <a:ext uri="{FF2B5EF4-FFF2-40B4-BE49-F238E27FC236}">
                  <a16:creationId xmlns:a16="http://schemas.microsoft.com/office/drawing/2014/main" id="{E63557DD-77A7-442D-BB14-783644A7E798}"/>
                </a:ext>
              </a:extLst>
            </p:cNvPr>
            <p:cNvSpPr>
              <a:spLocks noChangeArrowheads="1"/>
            </p:cNvSpPr>
            <p:nvPr/>
          </p:nvSpPr>
          <p:spPr bwMode="auto">
            <a:xfrm>
              <a:off x="4800" y="3167"/>
              <a:ext cx="850" cy="354"/>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Draw</a:t>
              </a:r>
            </a:p>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Circle</a:t>
              </a:r>
            </a:p>
          </p:txBody>
        </p:sp>
        <p:cxnSp>
          <p:nvCxnSpPr>
            <p:cNvPr id="59414" name="AutoShape 8">
              <a:extLst>
                <a:ext uri="{FF2B5EF4-FFF2-40B4-BE49-F238E27FC236}">
                  <a16:creationId xmlns:a16="http://schemas.microsoft.com/office/drawing/2014/main" id="{E351E7D1-1FD3-4D6D-99DF-5BFE837E4A7D}"/>
                </a:ext>
              </a:extLst>
            </p:cNvPr>
            <p:cNvCxnSpPr>
              <a:cxnSpLocks noChangeShapeType="1"/>
              <a:stCxn id="59407" idx="4"/>
              <a:endCxn id="59411" idx="0"/>
            </p:cNvCxnSpPr>
            <p:nvPr/>
          </p:nvCxnSpPr>
          <p:spPr bwMode="auto">
            <a:xfrm flipH="1">
              <a:off x="3237" y="1605"/>
              <a:ext cx="829" cy="15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9415" name="AutoShape 9">
              <a:extLst>
                <a:ext uri="{FF2B5EF4-FFF2-40B4-BE49-F238E27FC236}">
                  <a16:creationId xmlns:a16="http://schemas.microsoft.com/office/drawing/2014/main" id="{1DC62A98-3EB5-49C9-A44D-A4BB73797268}"/>
                </a:ext>
              </a:extLst>
            </p:cNvPr>
            <p:cNvCxnSpPr>
              <a:cxnSpLocks noChangeShapeType="1"/>
              <a:stCxn id="59407" idx="4"/>
              <a:endCxn id="59412" idx="0"/>
            </p:cNvCxnSpPr>
            <p:nvPr/>
          </p:nvCxnSpPr>
          <p:spPr bwMode="auto">
            <a:xfrm>
              <a:off x="4066" y="1605"/>
              <a:ext cx="173" cy="158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9416" name="AutoShape 10">
              <a:extLst>
                <a:ext uri="{FF2B5EF4-FFF2-40B4-BE49-F238E27FC236}">
                  <a16:creationId xmlns:a16="http://schemas.microsoft.com/office/drawing/2014/main" id="{1C29C0AB-8145-4217-B1BE-2BCC75906195}"/>
                </a:ext>
              </a:extLst>
            </p:cNvPr>
            <p:cNvCxnSpPr>
              <a:cxnSpLocks noChangeShapeType="1"/>
              <a:stCxn id="59407" idx="4"/>
              <a:endCxn id="59413" idx="0"/>
            </p:cNvCxnSpPr>
            <p:nvPr/>
          </p:nvCxnSpPr>
          <p:spPr bwMode="auto">
            <a:xfrm>
              <a:off x="4066" y="1605"/>
              <a:ext cx="1159" cy="155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3" name="Group 11">
            <a:extLst>
              <a:ext uri="{FF2B5EF4-FFF2-40B4-BE49-F238E27FC236}">
                <a16:creationId xmlns:a16="http://schemas.microsoft.com/office/drawing/2014/main" id="{05A96C44-589D-459A-970D-CEBC3E824A35}"/>
              </a:ext>
            </a:extLst>
          </p:cNvPr>
          <p:cNvGrpSpPr>
            <a:grpSpLocks/>
          </p:cNvGrpSpPr>
          <p:nvPr/>
        </p:nvGrpSpPr>
        <p:grpSpPr bwMode="auto">
          <a:xfrm>
            <a:off x="2667000" y="1514475"/>
            <a:ext cx="1566863" cy="1008063"/>
            <a:chOff x="1680" y="954"/>
            <a:chExt cx="987" cy="635"/>
          </a:xfrm>
        </p:grpSpPr>
        <p:sp>
          <p:nvSpPr>
            <p:cNvPr id="59409" name="Oval 12">
              <a:extLst>
                <a:ext uri="{FF2B5EF4-FFF2-40B4-BE49-F238E27FC236}">
                  <a16:creationId xmlns:a16="http://schemas.microsoft.com/office/drawing/2014/main" id="{379E0934-6877-4921-95E9-69B3C08934D0}"/>
                </a:ext>
              </a:extLst>
            </p:cNvPr>
            <p:cNvSpPr>
              <a:spLocks noChangeArrowheads="1"/>
            </p:cNvSpPr>
            <p:nvPr/>
          </p:nvSpPr>
          <p:spPr bwMode="auto">
            <a:xfrm>
              <a:off x="1680" y="1277"/>
              <a:ext cx="945"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Change</a:t>
              </a:r>
            </a:p>
          </p:txBody>
        </p:sp>
        <p:cxnSp>
          <p:nvCxnSpPr>
            <p:cNvPr id="59410" name="AutoShape 13">
              <a:extLst>
                <a:ext uri="{FF2B5EF4-FFF2-40B4-BE49-F238E27FC236}">
                  <a16:creationId xmlns:a16="http://schemas.microsoft.com/office/drawing/2014/main" id="{9AEF0B53-E089-48DC-A720-22398D1E9F07}"/>
                </a:ext>
              </a:extLst>
            </p:cNvPr>
            <p:cNvCxnSpPr>
              <a:cxnSpLocks noChangeShapeType="1"/>
              <a:stCxn id="59394" idx="4"/>
              <a:endCxn id="59409" idx="0"/>
            </p:cNvCxnSpPr>
            <p:nvPr/>
          </p:nvCxnSpPr>
          <p:spPr bwMode="auto">
            <a:xfrm flipH="1">
              <a:off x="2153" y="954"/>
              <a:ext cx="514" cy="31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 name="Group 14">
            <a:extLst>
              <a:ext uri="{FF2B5EF4-FFF2-40B4-BE49-F238E27FC236}">
                <a16:creationId xmlns:a16="http://schemas.microsoft.com/office/drawing/2014/main" id="{340C0E50-46C0-49A9-A9E1-2E4822439F0E}"/>
              </a:ext>
            </a:extLst>
          </p:cNvPr>
          <p:cNvGrpSpPr>
            <a:grpSpLocks/>
          </p:cNvGrpSpPr>
          <p:nvPr/>
        </p:nvGrpSpPr>
        <p:grpSpPr bwMode="auto">
          <a:xfrm>
            <a:off x="4233863" y="1514475"/>
            <a:ext cx="2971800" cy="1100138"/>
            <a:chOff x="2667" y="954"/>
            <a:chExt cx="1872" cy="693"/>
          </a:xfrm>
        </p:grpSpPr>
        <p:sp>
          <p:nvSpPr>
            <p:cNvPr id="59406" name="Oval 15">
              <a:extLst>
                <a:ext uri="{FF2B5EF4-FFF2-40B4-BE49-F238E27FC236}">
                  <a16:creationId xmlns:a16="http://schemas.microsoft.com/office/drawing/2014/main" id="{A4E69388-47A9-4CA3-8E48-2CF402997FC0}"/>
                </a:ext>
              </a:extLst>
            </p:cNvPr>
            <p:cNvSpPr>
              <a:spLocks noChangeArrowheads="1"/>
            </p:cNvSpPr>
            <p:nvPr/>
          </p:nvSpPr>
          <p:spPr bwMode="auto">
            <a:xfrm>
              <a:off x="3456" y="1344"/>
              <a:ext cx="168" cy="30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112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rPr>
                <a:t> </a:t>
              </a:r>
            </a:p>
          </p:txBody>
        </p:sp>
        <p:sp>
          <p:nvSpPr>
            <p:cNvPr id="59407" name="Oval 16">
              <a:extLst>
                <a:ext uri="{FF2B5EF4-FFF2-40B4-BE49-F238E27FC236}">
                  <a16:creationId xmlns:a16="http://schemas.microsoft.com/office/drawing/2014/main" id="{14420961-E97B-4AD2-8D30-2229DC9FF845}"/>
                </a:ext>
              </a:extLst>
            </p:cNvPr>
            <p:cNvSpPr>
              <a:spLocks noChangeArrowheads="1"/>
            </p:cNvSpPr>
            <p:nvPr/>
          </p:nvSpPr>
          <p:spPr bwMode="auto">
            <a:xfrm>
              <a:off x="3593" y="1244"/>
              <a:ext cx="946" cy="35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Draw</a:t>
              </a:r>
            </a:p>
          </p:txBody>
        </p:sp>
        <p:cxnSp>
          <p:nvCxnSpPr>
            <p:cNvPr id="59408" name="AutoShape 17">
              <a:extLst>
                <a:ext uri="{FF2B5EF4-FFF2-40B4-BE49-F238E27FC236}">
                  <a16:creationId xmlns:a16="http://schemas.microsoft.com/office/drawing/2014/main" id="{F3978BD9-4C45-446E-BA10-169F60E50EDC}"/>
                </a:ext>
              </a:extLst>
            </p:cNvPr>
            <p:cNvCxnSpPr>
              <a:cxnSpLocks noChangeShapeType="1"/>
              <a:stCxn id="59394" idx="4"/>
              <a:endCxn id="59407" idx="0"/>
            </p:cNvCxnSpPr>
            <p:nvPr/>
          </p:nvCxnSpPr>
          <p:spPr bwMode="auto">
            <a:xfrm>
              <a:off x="2667" y="954"/>
              <a:ext cx="1399" cy="28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5" name="Group 18">
            <a:extLst>
              <a:ext uri="{FF2B5EF4-FFF2-40B4-BE49-F238E27FC236}">
                <a16:creationId xmlns:a16="http://schemas.microsoft.com/office/drawing/2014/main" id="{0D448DB3-89A2-4FA6-B804-7E72AB66BC46}"/>
              </a:ext>
            </a:extLst>
          </p:cNvPr>
          <p:cNvGrpSpPr>
            <a:grpSpLocks/>
          </p:cNvGrpSpPr>
          <p:nvPr/>
        </p:nvGrpSpPr>
        <p:grpSpPr bwMode="auto">
          <a:xfrm>
            <a:off x="1066800" y="2535238"/>
            <a:ext cx="4586288" cy="1274762"/>
            <a:chOff x="672" y="1597"/>
            <a:chExt cx="2889" cy="803"/>
          </a:xfrm>
        </p:grpSpPr>
        <p:sp>
          <p:nvSpPr>
            <p:cNvPr id="59400" name="Oval 19">
              <a:extLst>
                <a:ext uri="{FF2B5EF4-FFF2-40B4-BE49-F238E27FC236}">
                  <a16:creationId xmlns:a16="http://schemas.microsoft.com/office/drawing/2014/main" id="{DAC81021-115F-4BA4-8EF4-091B2A32915E}"/>
                </a:ext>
              </a:extLst>
            </p:cNvPr>
            <p:cNvSpPr>
              <a:spLocks noChangeArrowheads="1"/>
            </p:cNvSpPr>
            <p:nvPr/>
          </p:nvSpPr>
          <p:spPr bwMode="auto">
            <a:xfrm>
              <a:off x="672" y="2012"/>
              <a:ext cx="946" cy="38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Change</a:t>
              </a:r>
            </a:p>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Rectangle</a:t>
              </a:r>
            </a:p>
          </p:txBody>
        </p:sp>
        <p:sp>
          <p:nvSpPr>
            <p:cNvPr id="59401" name="Oval 20">
              <a:extLst>
                <a:ext uri="{FF2B5EF4-FFF2-40B4-BE49-F238E27FC236}">
                  <a16:creationId xmlns:a16="http://schemas.microsoft.com/office/drawing/2014/main" id="{62A1F6BF-059F-4FD6-AED6-AC1F680BB119}"/>
                </a:ext>
              </a:extLst>
            </p:cNvPr>
            <p:cNvSpPr>
              <a:spLocks noChangeArrowheads="1"/>
            </p:cNvSpPr>
            <p:nvPr/>
          </p:nvSpPr>
          <p:spPr bwMode="auto">
            <a:xfrm>
              <a:off x="1729" y="2004"/>
              <a:ext cx="946" cy="396"/>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Change</a:t>
              </a:r>
            </a:p>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Oval</a:t>
              </a:r>
            </a:p>
          </p:txBody>
        </p:sp>
        <p:sp>
          <p:nvSpPr>
            <p:cNvPr id="59402" name="Oval 21">
              <a:extLst>
                <a:ext uri="{FF2B5EF4-FFF2-40B4-BE49-F238E27FC236}">
                  <a16:creationId xmlns:a16="http://schemas.microsoft.com/office/drawing/2014/main" id="{96C329CF-C909-4F17-B3A1-B21A6EDBB10F}"/>
                </a:ext>
              </a:extLst>
            </p:cNvPr>
            <p:cNvSpPr>
              <a:spLocks noChangeArrowheads="1"/>
            </p:cNvSpPr>
            <p:nvPr/>
          </p:nvSpPr>
          <p:spPr bwMode="auto">
            <a:xfrm>
              <a:off x="2784" y="1998"/>
              <a:ext cx="777" cy="40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90170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Change</a:t>
              </a:r>
            </a:p>
            <a:p>
              <a:pPr marL="0" marR="0" lvl="0" indent="0" algn="ctr" defTabSz="9017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Circle</a:t>
              </a:r>
            </a:p>
          </p:txBody>
        </p:sp>
        <p:cxnSp>
          <p:nvCxnSpPr>
            <p:cNvPr id="59403" name="AutoShape 22">
              <a:extLst>
                <a:ext uri="{FF2B5EF4-FFF2-40B4-BE49-F238E27FC236}">
                  <a16:creationId xmlns:a16="http://schemas.microsoft.com/office/drawing/2014/main" id="{B2FBA2EB-85BE-41E9-A25F-9FB6E70711CC}"/>
                </a:ext>
              </a:extLst>
            </p:cNvPr>
            <p:cNvCxnSpPr>
              <a:cxnSpLocks noChangeShapeType="1"/>
              <a:stCxn id="59409" idx="4"/>
              <a:endCxn id="59402" idx="0"/>
            </p:cNvCxnSpPr>
            <p:nvPr/>
          </p:nvCxnSpPr>
          <p:spPr bwMode="auto">
            <a:xfrm>
              <a:off x="2153" y="1597"/>
              <a:ext cx="1020" cy="39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9404" name="AutoShape 23">
              <a:extLst>
                <a:ext uri="{FF2B5EF4-FFF2-40B4-BE49-F238E27FC236}">
                  <a16:creationId xmlns:a16="http://schemas.microsoft.com/office/drawing/2014/main" id="{90B3A396-10FB-4A6C-AAC2-AC6DD145ED1D}"/>
                </a:ext>
              </a:extLst>
            </p:cNvPr>
            <p:cNvCxnSpPr>
              <a:cxnSpLocks noChangeShapeType="1"/>
              <a:stCxn id="59409" idx="4"/>
              <a:endCxn id="59401" idx="0"/>
            </p:cNvCxnSpPr>
            <p:nvPr/>
          </p:nvCxnSpPr>
          <p:spPr bwMode="auto">
            <a:xfrm>
              <a:off x="2153" y="1597"/>
              <a:ext cx="49" cy="399"/>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9405" name="AutoShape 24">
              <a:extLst>
                <a:ext uri="{FF2B5EF4-FFF2-40B4-BE49-F238E27FC236}">
                  <a16:creationId xmlns:a16="http://schemas.microsoft.com/office/drawing/2014/main" id="{132939D9-F122-4BB4-B73C-0DDF696BE145}"/>
                </a:ext>
              </a:extLst>
            </p:cNvPr>
            <p:cNvCxnSpPr>
              <a:cxnSpLocks noChangeShapeType="1"/>
              <a:stCxn id="59409" idx="4"/>
              <a:endCxn id="59400" idx="0"/>
            </p:cNvCxnSpPr>
            <p:nvPr/>
          </p:nvCxnSpPr>
          <p:spPr bwMode="auto">
            <a:xfrm flipH="1">
              <a:off x="1145" y="1597"/>
              <a:ext cx="1008" cy="407"/>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10615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BD0F86A-F900-4668-9627-0658FFAE8929}"/>
              </a:ext>
            </a:extLst>
          </p:cNvPr>
          <p:cNvSpPr>
            <a:spLocks noGrp="1" noChangeArrowheads="1"/>
          </p:cNvSpPr>
          <p:nvPr>
            <p:ph type="title"/>
          </p:nvPr>
        </p:nvSpPr>
        <p:spPr/>
        <p:txBody>
          <a:bodyPr/>
          <a:lstStyle/>
          <a:p>
            <a:r>
              <a:rPr lang="en-US" altLang="en-US">
                <a:ea typeface="ＭＳ Ｐゴシック" panose="020B0600070205080204" pitchFamily="34" charset="-128"/>
              </a:rPr>
              <a:t>Object-Oriented View</a:t>
            </a:r>
          </a:p>
        </p:txBody>
      </p:sp>
      <p:sp>
        <p:nvSpPr>
          <p:cNvPr id="61443" name="Rectangle 3">
            <a:extLst>
              <a:ext uri="{FF2B5EF4-FFF2-40B4-BE49-F238E27FC236}">
                <a16:creationId xmlns:a16="http://schemas.microsoft.com/office/drawing/2014/main" id="{0DBB0A00-AEC2-42C3-B82F-9D0AA77983E2}"/>
              </a:ext>
            </a:extLst>
          </p:cNvPr>
          <p:cNvSpPr>
            <a:spLocks noChangeArrowheads="1"/>
          </p:cNvSpPr>
          <p:nvPr/>
        </p:nvSpPr>
        <p:spPr bwMode="auto">
          <a:xfrm>
            <a:off x="3124200" y="1905000"/>
            <a:ext cx="3352800" cy="304800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Autoshape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34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34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Draw()</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Change()</a:t>
            </a:r>
          </a:p>
        </p:txBody>
      </p:sp>
      <p:sp>
        <p:nvSpPr>
          <p:cNvPr id="61444" name="Line 4">
            <a:extLst>
              <a:ext uri="{FF2B5EF4-FFF2-40B4-BE49-F238E27FC236}">
                <a16:creationId xmlns:a16="http://schemas.microsoft.com/office/drawing/2014/main" id="{92B50E6C-2177-4D44-A7C3-7126D690CF4A}"/>
              </a:ext>
            </a:extLst>
          </p:cNvPr>
          <p:cNvSpPr>
            <a:spLocks noChangeShapeType="1"/>
          </p:cNvSpPr>
          <p:nvPr/>
        </p:nvSpPr>
        <p:spPr bwMode="auto">
          <a:xfrm>
            <a:off x="3124200" y="3048000"/>
            <a:ext cx="3352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61445" name="Line 5">
            <a:extLst>
              <a:ext uri="{FF2B5EF4-FFF2-40B4-BE49-F238E27FC236}">
                <a16:creationId xmlns:a16="http://schemas.microsoft.com/office/drawing/2014/main" id="{A2E147B0-170B-4A16-8CF0-2AED66F8ECFA}"/>
              </a:ext>
            </a:extLst>
          </p:cNvPr>
          <p:cNvSpPr>
            <a:spLocks noChangeShapeType="1"/>
          </p:cNvSpPr>
          <p:nvPr/>
        </p:nvSpPr>
        <p:spPr bwMode="auto">
          <a:xfrm>
            <a:off x="3124200" y="2590800"/>
            <a:ext cx="3352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159578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IndianFaceEskimo">
            <a:extLst>
              <a:ext uri="{FF2B5EF4-FFF2-40B4-BE49-F238E27FC236}">
                <a16:creationId xmlns:a16="http://schemas.microsoft.com/office/drawing/2014/main" id="{5423A99A-4FF0-431F-8B08-2EAF35D44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600200"/>
            <a:ext cx="32131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3">
            <a:extLst>
              <a:ext uri="{FF2B5EF4-FFF2-40B4-BE49-F238E27FC236}">
                <a16:creationId xmlns:a16="http://schemas.microsoft.com/office/drawing/2014/main" id="{F3661473-E917-4A3D-A091-D992A3F6349D}"/>
              </a:ext>
            </a:extLst>
          </p:cNvPr>
          <p:cNvSpPr>
            <a:spLocks noGrp="1" noChangeArrowheads="1"/>
          </p:cNvSpPr>
          <p:nvPr>
            <p:ph type="title"/>
          </p:nvPr>
        </p:nvSpPr>
        <p:spPr/>
        <p:txBody>
          <a:bodyPr/>
          <a:lstStyle/>
          <a:p>
            <a:r>
              <a:rPr lang="en-US" altLang="en-US" sz="3400">
                <a:ea typeface="ＭＳ Ｐゴシック" panose="020B0600070205080204" pitchFamily="34" charset="-128"/>
              </a:rPr>
              <a:t>What is This?</a:t>
            </a:r>
            <a:endParaRPr lang="de-DE" altLang="en-US" sz="3400">
              <a:ea typeface="ＭＳ Ｐゴシック" panose="020B0600070205080204" pitchFamily="34" charset="-128"/>
            </a:endParaRPr>
          </a:p>
        </p:txBody>
      </p:sp>
      <p:sp>
        <p:nvSpPr>
          <p:cNvPr id="278532" name="Text Box 4">
            <a:extLst>
              <a:ext uri="{FF2B5EF4-FFF2-40B4-BE49-F238E27FC236}">
                <a16:creationId xmlns:a16="http://schemas.microsoft.com/office/drawing/2014/main" id="{C4017FB2-EA14-48EA-B8D6-5715F7583FB3}"/>
              </a:ext>
            </a:extLst>
          </p:cNvPr>
          <p:cNvSpPr txBox="1">
            <a:spLocks noChangeArrowheads="1"/>
          </p:cNvSpPr>
          <p:nvPr/>
        </p:nvSpPr>
        <p:spPr bwMode="auto">
          <a:xfrm>
            <a:off x="3810000" y="3200400"/>
            <a:ext cx="887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Neck</a:t>
            </a:r>
          </a:p>
        </p:txBody>
      </p:sp>
      <p:sp>
        <p:nvSpPr>
          <p:cNvPr id="278533" name="Text Box 5">
            <a:extLst>
              <a:ext uri="{FF2B5EF4-FFF2-40B4-BE49-F238E27FC236}">
                <a16:creationId xmlns:a16="http://schemas.microsoft.com/office/drawing/2014/main" id="{2C86B438-270C-42A3-9D91-82498258E5AD}"/>
              </a:ext>
            </a:extLst>
          </p:cNvPr>
          <p:cNvSpPr txBox="1">
            <a:spLocks noChangeArrowheads="1"/>
          </p:cNvSpPr>
          <p:nvPr/>
        </p:nvSpPr>
        <p:spPr bwMode="auto">
          <a:xfrm>
            <a:off x="4500563" y="3636963"/>
            <a:ext cx="985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Glove</a:t>
            </a:r>
          </a:p>
        </p:txBody>
      </p:sp>
      <p:sp>
        <p:nvSpPr>
          <p:cNvPr id="278534" name="Text Box 6">
            <a:extLst>
              <a:ext uri="{FF2B5EF4-FFF2-40B4-BE49-F238E27FC236}">
                <a16:creationId xmlns:a16="http://schemas.microsoft.com/office/drawing/2014/main" id="{DAF55270-F482-4617-AF05-A0045493CC92}"/>
              </a:ext>
            </a:extLst>
          </p:cNvPr>
          <p:cNvSpPr txBox="1">
            <a:spLocks noChangeArrowheads="1"/>
          </p:cNvSpPr>
          <p:nvPr/>
        </p:nvSpPr>
        <p:spPr bwMode="auto">
          <a:xfrm>
            <a:off x="3287713" y="4419600"/>
            <a:ext cx="827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Coat</a:t>
            </a:r>
          </a:p>
        </p:txBody>
      </p:sp>
      <p:sp>
        <p:nvSpPr>
          <p:cNvPr id="278535" name="Text Box 7">
            <a:extLst>
              <a:ext uri="{FF2B5EF4-FFF2-40B4-BE49-F238E27FC236}">
                <a16:creationId xmlns:a16="http://schemas.microsoft.com/office/drawing/2014/main" id="{9C36BE12-B051-4D8B-B846-96637E660611}"/>
              </a:ext>
            </a:extLst>
          </p:cNvPr>
          <p:cNvSpPr txBox="1">
            <a:spLocks noChangeArrowheads="1"/>
          </p:cNvSpPr>
          <p:nvPr/>
        </p:nvSpPr>
        <p:spPr bwMode="auto">
          <a:xfrm>
            <a:off x="2057400" y="4002088"/>
            <a:ext cx="1149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Pocket</a:t>
            </a:r>
          </a:p>
        </p:txBody>
      </p:sp>
      <p:sp>
        <p:nvSpPr>
          <p:cNvPr id="278536" name="Text Box 8">
            <a:extLst>
              <a:ext uri="{FF2B5EF4-FFF2-40B4-BE49-F238E27FC236}">
                <a16:creationId xmlns:a16="http://schemas.microsoft.com/office/drawing/2014/main" id="{89DCC65E-041D-4D43-81C5-593FECF1D75B}"/>
              </a:ext>
            </a:extLst>
          </p:cNvPr>
          <p:cNvSpPr txBox="1">
            <a:spLocks noChangeArrowheads="1"/>
          </p:cNvSpPr>
          <p:nvPr/>
        </p:nvSpPr>
        <p:spPr bwMode="auto">
          <a:xfrm>
            <a:off x="6172200" y="2387600"/>
            <a:ext cx="871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Cave</a:t>
            </a:r>
          </a:p>
        </p:txBody>
      </p:sp>
      <p:grpSp>
        <p:nvGrpSpPr>
          <p:cNvPr id="2" name="Group 9">
            <a:extLst>
              <a:ext uri="{FF2B5EF4-FFF2-40B4-BE49-F238E27FC236}">
                <a16:creationId xmlns:a16="http://schemas.microsoft.com/office/drawing/2014/main" id="{5E6F3689-6BF7-46ED-9B57-34C93284FAE1}"/>
              </a:ext>
            </a:extLst>
          </p:cNvPr>
          <p:cNvGrpSpPr>
            <a:grpSpLocks/>
          </p:cNvGrpSpPr>
          <p:nvPr/>
        </p:nvGrpSpPr>
        <p:grpSpPr bwMode="auto">
          <a:xfrm>
            <a:off x="1524000" y="3276600"/>
            <a:ext cx="1524000" cy="457200"/>
            <a:chOff x="960" y="2064"/>
            <a:chExt cx="960" cy="288"/>
          </a:xfrm>
        </p:grpSpPr>
        <p:sp>
          <p:nvSpPr>
            <p:cNvPr id="63499" name="Text Box 10">
              <a:extLst>
                <a:ext uri="{FF2B5EF4-FFF2-40B4-BE49-F238E27FC236}">
                  <a16:creationId xmlns:a16="http://schemas.microsoft.com/office/drawing/2014/main" id="{C7E49056-59C5-4C70-BF36-033C09C58D3F}"/>
                </a:ext>
              </a:extLst>
            </p:cNvPr>
            <p:cNvSpPr txBox="1">
              <a:spLocks noChangeArrowheads="1"/>
            </p:cNvSpPr>
            <p:nvPr/>
          </p:nvSpPr>
          <p:spPr bwMode="auto">
            <a:xfrm>
              <a:off x="960" y="2064"/>
              <a:ext cx="7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Ellbow</a:t>
              </a:r>
            </a:p>
          </p:txBody>
        </p:sp>
        <p:sp>
          <p:nvSpPr>
            <p:cNvPr id="63500" name="Line 11">
              <a:extLst>
                <a:ext uri="{FF2B5EF4-FFF2-40B4-BE49-F238E27FC236}">
                  <a16:creationId xmlns:a16="http://schemas.microsoft.com/office/drawing/2014/main" id="{D8F9C85E-CCB8-4C33-BF27-E956E1B39E04}"/>
                </a:ext>
              </a:extLst>
            </p:cNvPr>
            <p:cNvSpPr>
              <a:spLocks noChangeShapeType="1"/>
            </p:cNvSpPr>
            <p:nvPr/>
          </p:nvSpPr>
          <p:spPr bwMode="auto">
            <a:xfrm>
              <a:off x="1632" y="2208"/>
              <a:ext cx="288" cy="144"/>
            </a:xfrm>
            <a:prstGeom prst="line">
              <a:avLst/>
            </a:prstGeom>
            <a:noFill/>
            <a:ln w="38100">
              <a:solidFill>
                <a:srgbClr val="0006A3"/>
              </a:solidFill>
              <a:round/>
              <a:headEnd/>
              <a:tailEnd type="arrow"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
        <p:nvSpPr>
          <p:cNvPr id="278540" name="Text Box 12">
            <a:extLst>
              <a:ext uri="{FF2B5EF4-FFF2-40B4-BE49-F238E27FC236}">
                <a16:creationId xmlns:a16="http://schemas.microsoft.com/office/drawing/2014/main" id="{9641BAB4-DAF7-46AB-B3F1-20E9FC78C2C5}"/>
              </a:ext>
            </a:extLst>
          </p:cNvPr>
          <p:cNvSpPr txBox="1">
            <a:spLocks noChangeArrowheads="1"/>
          </p:cNvSpPr>
          <p:nvPr/>
        </p:nvSpPr>
        <p:spPr bwMode="auto">
          <a:xfrm>
            <a:off x="1203325" y="1776413"/>
            <a:ext cx="24987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Palatino" charset="0"/>
                <a:ea typeface="ＭＳ Ｐゴシック" panose="020B0600070205080204" pitchFamily="34" charset="-128"/>
                <a:cs typeface="+mn-cs"/>
              </a:rPr>
              <a:t>An Eskimo!</a:t>
            </a:r>
          </a:p>
        </p:txBody>
      </p:sp>
    </p:spTree>
    <p:extLst>
      <p:ext uri="{BB962C8B-B14F-4D97-AF65-F5344CB8AC3E}">
        <p14:creationId xmlns:p14="http://schemas.microsoft.com/office/powerpoint/2010/main" val="26847603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85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853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8535">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8534">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8536">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85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build="p" autoUpdateAnimBg="0"/>
      <p:bldP spid="278533" grpId="0" build="p" autoUpdateAnimBg="0"/>
      <p:bldP spid="278534" grpId="0" build="p" autoUpdateAnimBg="0"/>
      <p:bldP spid="278535" grpId="0" build="p" autoUpdateAnimBg="0"/>
      <p:bldP spid="278536" grpId="0" build="p" autoUpdateAnimBg="0"/>
      <p:bldP spid="278540"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IndianFaceEskimo">
            <a:extLst>
              <a:ext uri="{FF2B5EF4-FFF2-40B4-BE49-F238E27FC236}">
                <a16:creationId xmlns:a16="http://schemas.microsoft.com/office/drawing/2014/main" id="{92DC48B2-E1C5-4A2D-97F7-7A93E81D1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308" y="1576288"/>
            <a:ext cx="32131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3">
            <a:extLst>
              <a:ext uri="{FF2B5EF4-FFF2-40B4-BE49-F238E27FC236}">
                <a16:creationId xmlns:a16="http://schemas.microsoft.com/office/drawing/2014/main" id="{E24C7CDD-6003-4670-A1AF-838EC6601D86}"/>
              </a:ext>
            </a:extLst>
          </p:cNvPr>
          <p:cNvSpPr>
            <a:spLocks noGrp="1" noChangeArrowheads="1"/>
          </p:cNvSpPr>
          <p:nvPr>
            <p:ph type="title"/>
          </p:nvPr>
        </p:nvSpPr>
        <p:spPr/>
        <p:txBody>
          <a:bodyPr/>
          <a:lstStyle/>
          <a:p>
            <a:endParaRPr lang="de-DE" altLang="en-US">
              <a:ea typeface="ＭＳ Ｐゴシック" panose="020B0600070205080204" pitchFamily="34" charset="-128"/>
            </a:endParaRPr>
          </a:p>
        </p:txBody>
      </p:sp>
      <p:sp>
        <p:nvSpPr>
          <p:cNvPr id="65540" name="Text Box 4">
            <a:extLst>
              <a:ext uri="{FF2B5EF4-FFF2-40B4-BE49-F238E27FC236}">
                <a16:creationId xmlns:a16="http://schemas.microsoft.com/office/drawing/2014/main" id="{870CCF4C-651A-4508-BE9F-CEDC4D180E4C}"/>
              </a:ext>
            </a:extLst>
          </p:cNvPr>
          <p:cNvSpPr txBox="1">
            <a:spLocks noChangeArrowheads="1"/>
          </p:cNvSpPr>
          <p:nvPr/>
        </p:nvSpPr>
        <p:spPr bwMode="auto">
          <a:xfrm>
            <a:off x="4325938" y="3530600"/>
            <a:ext cx="89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Nose</a:t>
            </a:r>
          </a:p>
        </p:txBody>
      </p:sp>
      <p:sp>
        <p:nvSpPr>
          <p:cNvPr id="65541" name="Text Box 5">
            <a:extLst>
              <a:ext uri="{FF2B5EF4-FFF2-40B4-BE49-F238E27FC236}">
                <a16:creationId xmlns:a16="http://schemas.microsoft.com/office/drawing/2014/main" id="{6679C707-DB3B-4AE9-982C-D31D9268C69E}"/>
              </a:ext>
            </a:extLst>
          </p:cNvPr>
          <p:cNvSpPr txBox="1">
            <a:spLocks noChangeArrowheads="1"/>
          </p:cNvSpPr>
          <p:nvPr/>
        </p:nvSpPr>
        <p:spPr bwMode="auto">
          <a:xfrm>
            <a:off x="5926138" y="32258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Eye</a:t>
            </a:r>
          </a:p>
        </p:txBody>
      </p:sp>
      <p:sp>
        <p:nvSpPr>
          <p:cNvPr id="65542" name="Text Box 6">
            <a:extLst>
              <a:ext uri="{FF2B5EF4-FFF2-40B4-BE49-F238E27FC236}">
                <a16:creationId xmlns:a16="http://schemas.microsoft.com/office/drawing/2014/main" id="{AC304C87-14C0-4FAA-9365-418B4AAF2C9C}"/>
              </a:ext>
            </a:extLst>
          </p:cNvPr>
          <p:cNvSpPr txBox="1">
            <a:spLocks noChangeArrowheads="1"/>
          </p:cNvSpPr>
          <p:nvPr/>
        </p:nvSpPr>
        <p:spPr bwMode="auto">
          <a:xfrm>
            <a:off x="6459538" y="3713163"/>
            <a:ext cx="654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Ear</a:t>
            </a:r>
          </a:p>
        </p:txBody>
      </p:sp>
      <p:sp>
        <p:nvSpPr>
          <p:cNvPr id="65543" name="Text Box 7">
            <a:extLst>
              <a:ext uri="{FF2B5EF4-FFF2-40B4-BE49-F238E27FC236}">
                <a16:creationId xmlns:a16="http://schemas.microsoft.com/office/drawing/2014/main" id="{EC8DDC49-1F8B-42A4-8BE7-7D4D19799AE3}"/>
              </a:ext>
            </a:extLst>
          </p:cNvPr>
          <p:cNvSpPr txBox="1">
            <a:spLocks noChangeArrowheads="1"/>
          </p:cNvSpPr>
          <p:nvPr/>
        </p:nvSpPr>
        <p:spPr bwMode="auto">
          <a:xfrm>
            <a:off x="4325938" y="4368800"/>
            <a:ext cx="815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Chin</a:t>
            </a:r>
          </a:p>
        </p:txBody>
      </p:sp>
      <p:sp>
        <p:nvSpPr>
          <p:cNvPr id="65544" name="Text Box 8">
            <a:extLst>
              <a:ext uri="{FF2B5EF4-FFF2-40B4-BE49-F238E27FC236}">
                <a16:creationId xmlns:a16="http://schemas.microsoft.com/office/drawing/2014/main" id="{A9F81E7A-D467-467F-8248-6854A1B3656E}"/>
              </a:ext>
            </a:extLst>
          </p:cNvPr>
          <p:cNvSpPr txBox="1">
            <a:spLocks noChangeArrowheads="1"/>
          </p:cNvSpPr>
          <p:nvPr/>
        </p:nvSpPr>
        <p:spPr bwMode="auto">
          <a:xfrm>
            <a:off x="4249738" y="4002088"/>
            <a:ext cx="1076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Mouth</a:t>
            </a:r>
          </a:p>
        </p:txBody>
      </p:sp>
      <p:sp>
        <p:nvSpPr>
          <p:cNvPr id="65545" name="Text Box 9">
            <a:extLst>
              <a:ext uri="{FF2B5EF4-FFF2-40B4-BE49-F238E27FC236}">
                <a16:creationId xmlns:a16="http://schemas.microsoft.com/office/drawing/2014/main" id="{03BE66E7-EE0C-4A80-9341-C6665C671FD1}"/>
              </a:ext>
            </a:extLst>
          </p:cNvPr>
          <p:cNvSpPr txBox="1">
            <a:spLocks noChangeArrowheads="1"/>
          </p:cNvSpPr>
          <p:nvPr/>
        </p:nvSpPr>
        <p:spPr bwMode="auto">
          <a:xfrm>
            <a:off x="8288338" y="2387600"/>
            <a:ext cx="779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Hair</a:t>
            </a:r>
          </a:p>
        </p:txBody>
      </p:sp>
      <p:sp>
        <p:nvSpPr>
          <p:cNvPr id="280586" name="Rectangle 10">
            <a:extLst>
              <a:ext uri="{FF2B5EF4-FFF2-40B4-BE49-F238E27FC236}">
                <a16:creationId xmlns:a16="http://schemas.microsoft.com/office/drawing/2014/main" id="{122263FE-A3E2-42AF-8062-C9EE5534C9E2}"/>
              </a:ext>
            </a:extLst>
          </p:cNvPr>
          <p:cNvSpPr>
            <a:spLocks noChangeArrowheads="1"/>
          </p:cNvSpPr>
          <p:nvPr/>
        </p:nvSpPr>
        <p:spPr bwMode="auto">
          <a:xfrm>
            <a:off x="2743200" y="1524000"/>
            <a:ext cx="1790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anose="020B0600070205080204" pitchFamily="34" charset="-128"/>
                <a:cs typeface="+mn-cs"/>
              </a:rPr>
              <a:t>A Face!</a:t>
            </a:r>
          </a:p>
        </p:txBody>
      </p:sp>
    </p:spTree>
    <p:extLst>
      <p:ext uri="{BB962C8B-B14F-4D97-AF65-F5344CB8AC3E}">
        <p14:creationId xmlns:p14="http://schemas.microsoft.com/office/powerpoint/2010/main" val="15498251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058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6"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IndianFaceEskimo">
            <a:extLst>
              <a:ext uri="{FF2B5EF4-FFF2-40B4-BE49-F238E27FC236}">
                <a16:creationId xmlns:a16="http://schemas.microsoft.com/office/drawing/2014/main" id="{5339631C-DBE3-4426-9F40-0D58FEECE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600200"/>
            <a:ext cx="32131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3" descr="IndianFaceEskimo">
            <a:extLst>
              <a:ext uri="{FF2B5EF4-FFF2-40B4-BE49-F238E27FC236}">
                <a16:creationId xmlns:a16="http://schemas.microsoft.com/office/drawing/2014/main" id="{D6F4E797-1880-4FF9-9D06-339793DB0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32131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4">
            <a:extLst>
              <a:ext uri="{FF2B5EF4-FFF2-40B4-BE49-F238E27FC236}">
                <a16:creationId xmlns:a16="http://schemas.microsoft.com/office/drawing/2014/main" id="{FE92C8CC-281D-4800-AEEA-47408B384317}"/>
              </a:ext>
            </a:extLst>
          </p:cNvPr>
          <p:cNvSpPr>
            <a:spLocks noGrp="1" noChangeArrowheads="1"/>
          </p:cNvSpPr>
          <p:nvPr>
            <p:ph type="title"/>
          </p:nvPr>
        </p:nvSpPr>
        <p:spPr/>
        <p:txBody>
          <a:bodyPr/>
          <a:lstStyle/>
          <a:p>
            <a:endParaRPr lang="de-DE" altLang="en-US">
              <a:ea typeface="ＭＳ Ｐゴシック" panose="020B0600070205080204" pitchFamily="34" charset="-128"/>
            </a:endParaRPr>
          </a:p>
        </p:txBody>
      </p:sp>
      <p:sp>
        <p:nvSpPr>
          <p:cNvPr id="67589" name="Text Box 5">
            <a:extLst>
              <a:ext uri="{FF2B5EF4-FFF2-40B4-BE49-F238E27FC236}">
                <a16:creationId xmlns:a16="http://schemas.microsoft.com/office/drawing/2014/main" id="{1C9F2785-7B36-4944-A74E-AE2F53C4BBCA}"/>
              </a:ext>
            </a:extLst>
          </p:cNvPr>
          <p:cNvSpPr txBox="1">
            <a:spLocks noChangeArrowheads="1"/>
          </p:cNvSpPr>
          <p:nvPr/>
        </p:nvSpPr>
        <p:spPr bwMode="auto">
          <a:xfrm>
            <a:off x="4343400" y="3454400"/>
            <a:ext cx="89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Nose</a:t>
            </a:r>
          </a:p>
        </p:txBody>
      </p:sp>
      <p:sp>
        <p:nvSpPr>
          <p:cNvPr id="67590" name="Text Box 6">
            <a:extLst>
              <a:ext uri="{FF2B5EF4-FFF2-40B4-BE49-F238E27FC236}">
                <a16:creationId xmlns:a16="http://schemas.microsoft.com/office/drawing/2014/main" id="{3856297A-4FF3-4892-86F9-BDBD6337422F}"/>
              </a:ext>
            </a:extLst>
          </p:cNvPr>
          <p:cNvSpPr txBox="1">
            <a:spLocks noChangeArrowheads="1"/>
          </p:cNvSpPr>
          <p:nvPr/>
        </p:nvSpPr>
        <p:spPr bwMode="auto">
          <a:xfrm>
            <a:off x="5975350" y="31496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Eye</a:t>
            </a:r>
          </a:p>
        </p:txBody>
      </p:sp>
      <p:sp>
        <p:nvSpPr>
          <p:cNvPr id="67591" name="Text Box 7">
            <a:extLst>
              <a:ext uri="{FF2B5EF4-FFF2-40B4-BE49-F238E27FC236}">
                <a16:creationId xmlns:a16="http://schemas.microsoft.com/office/drawing/2014/main" id="{FCF1911A-61BB-4D7F-92FF-56E2076C2E71}"/>
              </a:ext>
            </a:extLst>
          </p:cNvPr>
          <p:cNvSpPr txBox="1">
            <a:spLocks noChangeArrowheads="1"/>
          </p:cNvSpPr>
          <p:nvPr/>
        </p:nvSpPr>
        <p:spPr bwMode="auto">
          <a:xfrm>
            <a:off x="6858000" y="3560763"/>
            <a:ext cx="654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Ear</a:t>
            </a:r>
          </a:p>
        </p:txBody>
      </p:sp>
      <p:sp>
        <p:nvSpPr>
          <p:cNvPr id="67592" name="Text Box 8">
            <a:extLst>
              <a:ext uri="{FF2B5EF4-FFF2-40B4-BE49-F238E27FC236}">
                <a16:creationId xmlns:a16="http://schemas.microsoft.com/office/drawing/2014/main" id="{DD089C5B-37CB-45DC-8BB9-F2FE2115B0D5}"/>
              </a:ext>
            </a:extLst>
          </p:cNvPr>
          <p:cNvSpPr txBox="1">
            <a:spLocks noChangeArrowheads="1"/>
          </p:cNvSpPr>
          <p:nvPr/>
        </p:nvSpPr>
        <p:spPr bwMode="auto">
          <a:xfrm>
            <a:off x="4343400" y="4292600"/>
            <a:ext cx="815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Chin</a:t>
            </a:r>
          </a:p>
        </p:txBody>
      </p:sp>
      <p:sp>
        <p:nvSpPr>
          <p:cNvPr id="67593" name="Text Box 9">
            <a:extLst>
              <a:ext uri="{FF2B5EF4-FFF2-40B4-BE49-F238E27FC236}">
                <a16:creationId xmlns:a16="http://schemas.microsoft.com/office/drawing/2014/main" id="{47BD7A98-019A-476C-BDFA-E4AE0BB5E2FA}"/>
              </a:ext>
            </a:extLst>
          </p:cNvPr>
          <p:cNvSpPr txBox="1">
            <a:spLocks noChangeArrowheads="1"/>
          </p:cNvSpPr>
          <p:nvPr/>
        </p:nvSpPr>
        <p:spPr bwMode="auto">
          <a:xfrm>
            <a:off x="4267200" y="3886200"/>
            <a:ext cx="1076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Mouth</a:t>
            </a:r>
          </a:p>
        </p:txBody>
      </p:sp>
      <p:sp>
        <p:nvSpPr>
          <p:cNvPr id="67594" name="Text Box 10">
            <a:extLst>
              <a:ext uri="{FF2B5EF4-FFF2-40B4-BE49-F238E27FC236}">
                <a16:creationId xmlns:a16="http://schemas.microsoft.com/office/drawing/2014/main" id="{05B82558-6CBB-4A30-A5CD-BA8B5B019DE5}"/>
              </a:ext>
            </a:extLst>
          </p:cNvPr>
          <p:cNvSpPr txBox="1">
            <a:spLocks noChangeArrowheads="1"/>
          </p:cNvSpPr>
          <p:nvPr/>
        </p:nvSpPr>
        <p:spPr bwMode="auto">
          <a:xfrm>
            <a:off x="8185150" y="2311400"/>
            <a:ext cx="779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Hair</a:t>
            </a:r>
          </a:p>
        </p:txBody>
      </p:sp>
      <p:sp>
        <p:nvSpPr>
          <p:cNvPr id="67595" name="Text Box 11">
            <a:extLst>
              <a:ext uri="{FF2B5EF4-FFF2-40B4-BE49-F238E27FC236}">
                <a16:creationId xmlns:a16="http://schemas.microsoft.com/office/drawing/2014/main" id="{26CFDD0F-5203-4222-AD6C-ACD7F486C44E}"/>
              </a:ext>
            </a:extLst>
          </p:cNvPr>
          <p:cNvSpPr txBox="1">
            <a:spLocks noChangeArrowheads="1"/>
          </p:cNvSpPr>
          <p:nvPr/>
        </p:nvSpPr>
        <p:spPr bwMode="auto">
          <a:xfrm>
            <a:off x="76200" y="3429000"/>
            <a:ext cx="1131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Ellbow</a:t>
            </a:r>
            <a:endParaRPr kumimoji="0" lang="en-US" altLang="en-US" sz="1800" b="1" i="0" u="none" strike="noStrike" kern="1200" cap="none" spc="0" normalizeH="0" baseline="0" noProof="0">
              <a:ln>
                <a:noFill/>
              </a:ln>
              <a:solidFill>
                <a:srgbClr val="FC0128"/>
              </a:solidFill>
              <a:effectLst/>
              <a:uLnTx/>
              <a:uFillTx/>
              <a:latin typeface="Palatino" charset="0"/>
              <a:ea typeface="ＭＳ Ｐゴシック" panose="020B0600070205080204" pitchFamily="34" charset="-128"/>
              <a:cs typeface="+mn-cs"/>
            </a:endParaRPr>
          </a:p>
        </p:txBody>
      </p:sp>
      <p:sp>
        <p:nvSpPr>
          <p:cNvPr id="67596" name="Text Box 12">
            <a:extLst>
              <a:ext uri="{FF2B5EF4-FFF2-40B4-BE49-F238E27FC236}">
                <a16:creationId xmlns:a16="http://schemas.microsoft.com/office/drawing/2014/main" id="{D2882EA1-6AD2-48A3-A40E-904859649337}"/>
              </a:ext>
            </a:extLst>
          </p:cNvPr>
          <p:cNvSpPr txBox="1">
            <a:spLocks noChangeArrowheads="1"/>
          </p:cNvSpPr>
          <p:nvPr/>
        </p:nvSpPr>
        <p:spPr bwMode="auto">
          <a:xfrm>
            <a:off x="1905000" y="3124200"/>
            <a:ext cx="887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Neck</a:t>
            </a:r>
          </a:p>
        </p:txBody>
      </p:sp>
      <p:sp>
        <p:nvSpPr>
          <p:cNvPr id="67597" name="Text Box 13">
            <a:extLst>
              <a:ext uri="{FF2B5EF4-FFF2-40B4-BE49-F238E27FC236}">
                <a16:creationId xmlns:a16="http://schemas.microsoft.com/office/drawing/2014/main" id="{CB21AC6C-4E8D-4BFE-9932-D58ACB028B60}"/>
              </a:ext>
            </a:extLst>
          </p:cNvPr>
          <p:cNvSpPr txBox="1">
            <a:spLocks noChangeArrowheads="1"/>
          </p:cNvSpPr>
          <p:nvPr/>
        </p:nvSpPr>
        <p:spPr bwMode="auto">
          <a:xfrm>
            <a:off x="2362200" y="3595688"/>
            <a:ext cx="985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Glove</a:t>
            </a:r>
          </a:p>
        </p:txBody>
      </p:sp>
      <p:sp>
        <p:nvSpPr>
          <p:cNvPr id="67598" name="Text Box 14">
            <a:extLst>
              <a:ext uri="{FF2B5EF4-FFF2-40B4-BE49-F238E27FC236}">
                <a16:creationId xmlns:a16="http://schemas.microsoft.com/office/drawing/2014/main" id="{78ABB2DB-9F5E-4AFD-BC25-DD1EDB601C57}"/>
              </a:ext>
            </a:extLst>
          </p:cNvPr>
          <p:cNvSpPr txBox="1">
            <a:spLocks noChangeArrowheads="1"/>
          </p:cNvSpPr>
          <p:nvPr/>
        </p:nvSpPr>
        <p:spPr bwMode="auto">
          <a:xfrm>
            <a:off x="228600" y="4267200"/>
            <a:ext cx="827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Coat</a:t>
            </a:r>
          </a:p>
        </p:txBody>
      </p:sp>
      <p:sp>
        <p:nvSpPr>
          <p:cNvPr id="67599" name="Text Box 15">
            <a:extLst>
              <a:ext uri="{FF2B5EF4-FFF2-40B4-BE49-F238E27FC236}">
                <a16:creationId xmlns:a16="http://schemas.microsoft.com/office/drawing/2014/main" id="{7E7C6466-4814-4E31-A939-0BF120307913}"/>
              </a:ext>
            </a:extLst>
          </p:cNvPr>
          <p:cNvSpPr txBox="1">
            <a:spLocks noChangeArrowheads="1"/>
          </p:cNvSpPr>
          <p:nvPr/>
        </p:nvSpPr>
        <p:spPr bwMode="auto">
          <a:xfrm>
            <a:off x="152400" y="3900488"/>
            <a:ext cx="1149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Pocket</a:t>
            </a:r>
          </a:p>
        </p:txBody>
      </p:sp>
      <p:sp>
        <p:nvSpPr>
          <p:cNvPr id="67600" name="Text Box 16">
            <a:extLst>
              <a:ext uri="{FF2B5EF4-FFF2-40B4-BE49-F238E27FC236}">
                <a16:creationId xmlns:a16="http://schemas.microsoft.com/office/drawing/2014/main" id="{1A039AAB-2215-4E68-A9CA-EE74DBCD4B0C}"/>
              </a:ext>
            </a:extLst>
          </p:cNvPr>
          <p:cNvSpPr txBox="1">
            <a:spLocks noChangeArrowheads="1"/>
          </p:cNvSpPr>
          <p:nvPr/>
        </p:nvSpPr>
        <p:spPr bwMode="auto">
          <a:xfrm>
            <a:off x="4114800" y="2286000"/>
            <a:ext cx="871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C0128"/>
                </a:solidFill>
                <a:effectLst/>
                <a:uLnTx/>
                <a:uFillTx/>
                <a:latin typeface="Verdana" panose="020B0604030504040204" pitchFamily="34" charset="0"/>
                <a:ea typeface="ＭＳ Ｐゴシック" panose="020B0600070205080204" pitchFamily="34" charset="-128"/>
                <a:cs typeface="+mn-cs"/>
              </a:rPr>
              <a:t>Cave</a:t>
            </a:r>
          </a:p>
        </p:txBody>
      </p:sp>
      <p:sp>
        <p:nvSpPr>
          <p:cNvPr id="67601" name="Rectangle 17">
            <a:extLst>
              <a:ext uri="{FF2B5EF4-FFF2-40B4-BE49-F238E27FC236}">
                <a16:creationId xmlns:a16="http://schemas.microsoft.com/office/drawing/2014/main" id="{4C43D128-A6FB-4293-B03B-A80CC0EFB4C8}"/>
              </a:ext>
            </a:extLst>
          </p:cNvPr>
          <p:cNvSpPr>
            <a:spLocks noChangeArrowheads="1"/>
          </p:cNvSpPr>
          <p:nvPr/>
        </p:nvSpPr>
        <p:spPr bwMode="auto">
          <a:xfrm>
            <a:off x="4876800" y="1219200"/>
            <a:ext cx="1790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anose="020B0600070205080204" pitchFamily="34" charset="-128"/>
                <a:cs typeface="+mn-cs"/>
              </a:rPr>
              <a:t>A Face!</a:t>
            </a:r>
          </a:p>
        </p:txBody>
      </p:sp>
      <p:sp>
        <p:nvSpPr>
          <p:cNvPr id="67602" name="Rectangle 18">
            <a:extLst>
              <a:ext uri="{FF2B5EF4-FFF2-40B4-BE49-F238E27FC236}">
                <a16:creationId xmlns:a16="http://schemas.microsoft.com/office/drawing/2014/main" id="{9E6F9AF0-50BC-49D6-A1A2-F5471A4904B7}"/>
              </a:ext>
            </a:extLst>
          </p:cNvPr>
          <p:cNvSpPr>
            <a:spLocks noChangeArrowheads="1"/>
          </p:cNvSpPr>
          <p:nvPr/>
        </p:nvSpPr>
        <p:spPr bwMode="auto">
          <a:xfrm>
            <a:off x="533400" y="1219200"/>
            <a:ext cx="24558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400"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anose="020B0600070205080204" pitchFamily="34" charset="-128"/>
                <a:cs typeface="+mn-cs"/>
              </a:rPr>
              <a:t>An Eskimo!</a:t>
            </a:r>
          </a:p>
        </p:txBody>
      </p:sp>
    </p:spTree>
    <p:extLst>
      <p:ext uri="{BB962C8B-B14F-4D97-AF65-F5344CB8AC3E}">
        <p14:creationId xmlns:p14="http://schemas.microsoft.com/office/powerpoint/2010/main" val="24631652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FE4AA4B8-DCD0-4748-9840-48C11465715F}"/>
              </a:ext>
            </a:extLst>
          </p:cNvPr>
          <p:cNvSpPr>
            <a:spLocks noGrp="1" noChangeArrowheads="1"/>
          </p:cNvSpPr>
          <p:nvPr>
            <p:ph type="title"/>
          </p:nvPr>
        </p:nvSpPr>
        <p:spPr/>
        <p:txBody>
          <a:bodyPr/>
          <a:lstStyle/>
          <a:p>
            <a:r>
              <a:rPr lang="en-US" altLang="en-US" sz="3400">
                <a:ea typeface="ＭＳ Ｐゴシック" panose="020B0600070205080204" pitchFamily="34" charset="-128"/>
              </a:rPr>
              <a:t>Where are we?</a:t>
            </a:r>
          </a:p>
        </p:txBody>
      </p:sp>
      <p:sp>
        <p:nvSpPr>
          <p:cNvPr id="301059" name="Rectangle 3">
            <a:extLst>
              <a:ext uri="{FF2B5EF4-FFF2-40B4-BE49-F238E27FC236}">
                <a16:creationId xmlns:a16="http://schemas.microsoft.com/office/drawing/2014/main" id="{B12E4345-BD23-4234-A883-9C544B0BD1A3}"/>
              </a:ext>
            </a:extLst>
          </p:cNvPr>
          <p:cNvSpPr>
            <a:spLocks noGrp="1" noChangeArrowheads="1"/>
          </p:cNvSpPr>
          <p:nvPr>
            <p:ph type="body" idx="1"/>
          </p:nvPr>
        </p:nvSpPr>
        <p:spPr/>
        <p:txBody>
          <a:bodyPr/>
          <a:lstStyle/>
          <a:p>
            <a:pPr>
              <a:lnSpc>
                <a:spcPct val="100000"/>
              </a:lnSpc>
              <a:spcBef>
                <a:spcPts val="600"/>
              </a:spcBef>
            </a:pPr>
            <a:r>
              <a:rPr lang="en-US" altLang="en-US" dirty="0">
                <a:ea typeface="ＭＳ Ｐゴシック" panose="020B0600070205080204" pitchFamily="34" charset="-128"/>
              </a:rPr>
              <a:t>Three ways to deal with complexity</a:t>
            </a:r>
          </a:p>
          <a:p>
            <a:pPr lvl="1">
              <a:lnSpc>
                <a:spcPct val="100000"/>
              </a:lnSpc>
              <a:spcBef>
                <a:spcPts val="600"/>
              </a:spcBef>
            </a:pPr>
            <a:r>
              <a:rPr lang="en-US" altLang="en-US" dirty="0">
                <a:ea typeface="ＭＳ Ｐゴシック" panose="020B0600070205080204" pitchFamily="34" charset="-128"/>
              </a:rPr>
              <a:t>Abstraction, Decomposition, Hierarchy </a:t>
            </a:r>
          </a:p>
          <a:p>
            <a:pPr>
              <a:lnSpc>
                <a:spcPct val="100000"/>
              </a:lnSpc>
              <a:spcBef>
                <a:spcPts val="600"/>
              </a:spcBef>
            </a:pPr>
            <a:r>
              <a:rPr lang="en-US" altLang="en-US" dirty="0">
                <a:ea typeface="ＭＳ Ｐゴシック" panose="020B0600070205080204" pitchFamily="34" charset="-128"/>
              </a:rPr>
              <a:t>Object-oriented decomposition is good</a:t>
            </a:r>
          </a:p>
          <a:p>
            <a:pPr lvl="1">
              <a:lnSpc>
                <a:spcPct val="100000"/>
              </a:lnSpc>
              <a:spcBef>
                <a:spcPts val="600"/>
              </a:spcBef>
            </a:pPr>
            <a:r>
              <a:rPr lang="en-US" altLang="en-US" dirty="0">
                <a:ea typeface="ＭＳ Ｐゴシック" panose="020B0600070205080204" pitchFamily="34" charset="-128"/>
              </a:rPr>
              <a:t>Unfortunately, depending on the purpose  of the system, different objects can be found</a:t>
            </a:r>
          </a:p>
          <a:p>
            <a:pPr>
              <a:lnSpc>
                <a:spcPct val="100000"/>
              </a:lnSpc>
              <a:spcBef>
                <a:spcPts val="600"/>
              </a:spcBef>
            </a:pPr>
            <a:r>
              <a:rPr lang="en-US" altLang="en-US" dirty="0">
                <a:ea typeface="ＭＳ Ｐゴシック" panose="020B0600070205080204" pitchFamily="34" charset="-128"/>
              </a:rPr>
              <a:t>How can we do it right? </a:t>
            </a:r>
          </a:p>
          <a:p>
            <a:pPr lvl="1">
              <a:lnSpc>
                <a:spcPct val="100000"/>
              </a:lnSpc>
              <a:spcBef>
                <a:spcPts val="600"/>
              </a:spcBef>
            </a:pPr>
            <a:r>
              <a:rPr lang="en-US" altLang="en-US" dirty="0">
                <a:ea typeface="ＭＳ Ｐゴシック" panose="020B0600070205080204" pitchFamily="34" charset="-128"/>
              </a:rPr>
              <a:t>Start with a description of the functionality of a system</a:t>
            </a:r>
          </a:p>
          <a:p>
            <a:pPr lvl="1">
              <a:lnSpc>
                <a:spcPct val="100000"/>
              </a:lnSpc>
              <a:spcBef>
                <a:spcPts val="600"/>
              </a:spcBef>
            </a:pPr>
            <a:r>
              <a:rPr lang="en-US" altLang="en-US" dirty="0">
                <a:ea typeface="ＭＳ Ｐゴシック" panose="020B0600070205080204" pitchFamily="34" charset="-128"/>
              </a:rPr>
              <a:t>Then proceed to a description of its structure</a:t>
            </a:r>
          </a:p>
          <a:p>
            <a:pPr>
              <a:lnSpc>
                <a:spcPct val="100000"/>
              </a:lnSpc>
              <a:spcBef>
                <a:spcPts val="600"/>
              </a:spcBef>
            </a:pPr>
            <a:r>
              <a:rPr lang="en-US" altLang="en-US" dirty="0">
                <a:ea typeface="ＭＳ Ｐゴシック" panose="020B0600070205080204" pitchFamily="34" charset="-128"/>
              </a:rPr>
              <a:t>Ordering of development activities</a:t>
            </a:r>
          </a:p>
          <a:p>
            <a:pPr lvl="1">
              <a:lnSpc>
                <a:spcPct val="100000"/>
              </a:lnSpc>
              <a:spcBef>
                <a:spcPts val="600"/>
              </a:spcBef>
            </a:pPr>
            <a:r>
              <a:rPr lang="en-US" altLang="en-US" dirty="0">
                <a:ea typeface="ＭＳ Ｐゴシック" panose="020B0600070205080204" pitchFamily="34" charset="-128"/>
              </a:rPr>
              <a:t>Software lifecycle</a:t>
            </a:r>
          </a:p>
          <a:p>
            <a:pPr>
              <a:lnSpc>
                <a:spcPct val="100000"/>
              </a:lnSpc>
              <a:spcBef>
                <a:spcPts val="600"/>
              </a:spcBef>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756213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animEffect transition="in" filter="fade">
                                      <p:cBhvr>
                                        <p:cTn id="7" dur="500"/>
                                        <p:tgtEl>
                                          <p:spTgt spid="30105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1059">
                                            <p:txEl>
                                              <p:pRg st="1" end="1"/>
                                            </p:txEl>
                                          </p:spTgt>
                                        </p:tgtEl>
                                        <p:attrNameLst>
                                          <p:attrName>style.visibility</p:attrName>
                                        </p:attrNameLst>
                                      </p:cBhvr>
                                      <p:to>
                                        <p:strVal val="visible"/>
                                      </p:to>
                                    </p:set>
                                    <p:animEffect transition="in" filter="fade">
                                      <p:cBhvr>
                                        <p:cTn id="10" dur="500"/>
                                        <p:tgtEl>
                                          <p:spTgt spid="30105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1059">
                                            <p:txEl>
                                              <p:pRg st="2" end="2"/>
                                            </p:txEl>
                                          </p:spTgt>
                                        </p:tgtEl>
                                        <p:attrNameLst>
                                          <p:attrName>style.visibility</p:attrName>
                                        </p:attrNameLst>
                                      </p:cBhvr>
                                      <p:to>
                                        <p:strVal val="visible"/>
                                      </p:to>
                                    </p:set>
                                    <p:animEffect transition="in" filter="fade">
                                      <p:cBhvr>
                                        <p:cTn id="15" dur="500"/>
                                        <p:tgtEl>
                                          <p:spTgt spid="30105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1059">
                                            <p:txEl>
                                              <p:pRg st="3" end="3"/>
                                            </p:txEl>
                                          </p:spTgt>
                                        </p:tgtEl>
                                        <p:attrNameLst>
                                          <p:attrName>style.visibility</p:attrName>
                                        </p:attrNameLst>
                                      </p:cBhvr>
                                      <p:to>
                                        <p:strVal val="visible"/>
                                      </p:to>
                                    </p:set>
                                    <p:animEffect transition="in" filter="fade">
                                      <p:cBhvr>
                                        <p:cTn id="18" dur="500"/>
                                        <p:tgtEl>
                                          <p:spTgt spid="30105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1059">
                                            <p:txEl>
                                              <p:pRg st="4" end="4"/>
                                            </p:txEl>
                                          </p:spTgt>
                                        </p:tgtEl>
                                        <p:attrNameLst>
                                          <p:attrName>style.visibility</p:attrName>
                                        </p:attrNameLst>
                                      </p:cBhvr>
                                      <p:to>
                                        <p:strVal val="visible"/>
                                      </p:to>
                                    </p:set>
                                    <p:animEffect transition="in" filter="fade">
                                      <p:cBhvr>
                                        <p:cTn id="23" dur="500"/>
                                        <p:tgtEl>
                                          <p:spTgt spid="30105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1059">
                                            <p:txEl>
                                              <p:pRg st="5" end="5"/>
                                            </p:txEl>
                                          </p:spTgt>
                                        </p:tgtEl>
                                        <p:attrNameLst>
                                          <p:attrName>style.visibility</p:attrName>
                                        </p:attrNameLst>
                                      </p:cBhvr>
                                      <p:to>
                                        <p:strVal val="visible"/>
                                      </p:to>
                                    </p:set>
                                    <p:animEffect transition="in" filter="fade">
                                      <p:cBhvr>
                                        <p:cTn id="26" dur="500"/>
                                        <p:tgtEl>
                                          <p:spTgt spid="30105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1059">
                                            <p:txEl>
                                              <p:pRg st="6" end="6"/>
                                            </p:txEl>
                                          </p:spTgt>
                                        </p:tgtEl>
                                        <p:attrNameLst>
                                          <p:attrName>style.visibility</p:attrName>
                                        </p:attrNameLst>
                                      </p:cBhvr>
                                      <p:to>
                                        <p:strVal val="visible"/>
                                      </p:to>
                                    </p:set>
                                    <p:animEffect transition="in" filter="fade">
                                      <p:cBhvr>
                                        <p:cTn id="29" dur="500"/>
                                        <p:tgtEl>
                                          <p:spTgt spid="301059">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1059">
                                            <p:txEl>
                                              <p:pRg st="7" end="7"/>
                                            </p:txEl>
                                          </p:spTgt>
                                        </p:tgtEl>
                                        <p:attrNameLst>
                                          <p:attrName>style.visibility</p:attrName>
                                        </p:attrNameLst>
                                      </p:cBhvr>
                                      <p:to>
                                        <p:strVal val="visible"/>
                                      </p:to>
                                    </p:set>
                                    <p:animEffect transition="in" filter="fade">
                                      <p:cBhvr>
                                        <p:cTn id="34" dur="500"/>
                                        <p:tgtEl>
                                          <p:spTgt spid="301059">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1059">
                                            <p:txEl>
                                              <p:pRg st="8" end="8"/>
                                            </p:txEl>
                                          </p:spTgt>
                                        </p:tgtEl>
                                        <p:attrNameLst>
                                          <p:attrName>style.visibility</p:attrName>
                                        </p:attrNameLst>
                                      </p:cBhvr>
                                      <p:to>
                                        <p:strVal val="visible"/>
                                      </p:to>
                                    </p:set>
                                    <p:animEffect transition="in" filter="fade">
                                      <p:cBhvr>
                                        <p:cTn id="37" dur="500"/>
                                        <p:tgtEl>
                                          <p:spTgt spid="3010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5">
            <a:extLst>
              <a:ext uri="{FF2B5EF4-FFF2-40B4-BE49-F238E27FC236}">
                <a16:creationId xmlns:a16="http://schemas.microsoft.com/office/drawing/2014/main" id="{2BF356A1-0BA3-473D-A930-70F25267B5A6}"/>
              </a:ext>
            </a:extLst>
          </p:cNvPr>
          <p:cNvSpPr>
            <a:spLocks noGrp="1" noChangeArrowheads="1"/>
          </p:cNvSpPr>
          <p:nvPr>
            <p:ph type="title"/>
          </p:nvPr>
        </p:nvSpPr>
        <p:spPr/>
        <p:txBody>
          <a:bodyPr/>
          <a:lstStyle/>
          <a:p>
            <a:r>
              <a:rPr lang="en-US" altLang="en-US">
                <a:ea typeface="ＭＳ Ｐゴシック" panose="020B0600070205080204" pitchFamily="34" charset="-128"/>
              </a:rPr>
              <a:t>Systems</a:t>
            </a:r>
          </a:p>
        </p:txBody>
      </p:sp>
      <p:sp>
        <p:nvSpPr>
          <p:cNvPr id="141318" name="Rectangle 6">
            <a:extLst>
              <a:ext uri="{FF2B5EF4-FFF2-40B4-BE49-F238E27FC236}">
                <a16:creationId xmlns:a16="http://schemas.microsoft.com/office/drawing/2014/main" id="{AD90E8B1-58DF-43CC-9408-7770A4915D89}"/>
              </a:ext>
            </a:extLst>
          </p:cNvPr>
          <p:cNvSpPr>
            <a:spLocks noGrp="1" noChangeArrowheads="1"/>
          </p:cNvSpPr>
          <p:nvPr>
            <p:ph type="body" idx="1"/>
          </p:nvPr>
        </p:nvSpPr>
        <p:spPr>
          <a:xfrm>
            <a:off x="301625" y="1058863"/>
            <a:ext cx="8804275" cy="1652587"/>
          </a:xfrm>
        </p:spPr>
        <p:txBody>
          <a:bodyPr/>
          <a:lstStyle/>
          <a:p>
            <a:pPr>
              <a:lnSpc>
                <a:spcPct val="100000"/>
              </a:lnSpc>
              <a:spcBef>
                <a:spcPts val="600"/>
              </a:spcBef>
            </a:pPr>
            <a:r>
              <a:rPr lang="en-US" altLang="en-US" dirty="0" err="1">
                <a:ea typeface="ＭＳ Ｐゴシック" panose="020B0600070205080204" pitchFamily="34" charset="-128"/>
              </a:rPr>
              <a:t>Organised</a:t>
            </a:r>
            <a:r>
              <a:rPr lang="en-US" altLang="en-US" dirty="0">
                <a:ea typeface="ＭＳ Ｐゴシック" panose="020B0600070205080204" pitchFamily="34" charset="-128"/>
              </a:rPr>
              <a:t> set of communicating parts</a:t>
            </a:r>
          </a:p>
          <a:p>
            <a:pPr lvl="1">
              <a:lnSpc>
                <a:spcPct val="100000"/>
              </a:lnSpc>
              <a:spcBef>
                <a:spcPts val="600"/>
              </a:spcBef>
            </a:pPr>
            <a:r>
              <a:rPr lang="en-US" altLang="en-US" dirty="0">
                <a:solidFill>
                  <a:srgbClr val="0033CC"/>
                </a:solidFill>
                <a:ea typeface="ＭＳ Ｐゴシック" panose="020B0600070205080204" pitchFamily="34" charset="-128"/>
              </a:rPr>
              <a:t>Natural system:</a:t>
            </a:r>
            <a:r>
              <a:rPr lang="en-US" altLang="en-US" dirty="0">
                <a:ea typeface="ＭＳ Ｐゴシック" panose="020B0600070205080204" pitchFamily="34" charset="-128"/>
              </a:rPr>
              <a:t> Unknown origin and whose ultimate purpose is not known </a:t>
            </a:r>
          </a:p>
          <a:p>
            <a:pPr lvl="1">
              <a:lnSpc>
                <a:spcPct val="100000"/>
              </a:lnSpc>
              <a:spcBef>
                <a:spcPts val="600"/>
              </a:spcBef>
            </a:pPr>
            <a:r>
              <a:rPr lang="en-US" altLang="en-US" dirty="0">
                <a:solidFill>
                  <a:srgbClr val="0033CC"/>
                </a:solidFill>
                <a:ea typeface="ＭＳ Ｐゴシック" panose="020B0600070205080204" pitchFamily="34" charset="-128"/>
              </a:rPr>
              <a:t>Engineered system:</a:t>
            </a:r>
            <a:r>
              <a:rPr lang="en-US" altLang="en-US" dirty="0">
                <a:ea typeface="ＭＳ Ｐゴシック" panose="020B0600070205080204" pitchFamily="34" charset="-128"/>
              </a:rPr>
              <a:t> Designed and built by engineers for a specific purpose</a:t>
            </a:r>
          </a:p>
          <a:p>
            <a:pPr>
              <a:lnSpc>
                <a:spcPct val="100000"/>
              </a:lnSpc>
              <a:spcBef>
                <a:spcPts val="600"/>
              </a:spcBef>
            </a:pPr>
            <a:r>
              <a:rPr lang="en-US" altLang="en-US" dirty="0">
                <a:ea typeface="ＭＳ Ｐゴシック" panose="020B0600070205080204" pitchFamily="34" charset="-128"/>
              </a:rPr>
              <a:t>Parts of a system can be considered as systems again </a:t>
            </a:r>
          </a:p>
          <a:p>
            <a:pPr lvl="1">
              <a:lnSpc>
                <a:spcPct val="100000"/>
              </a:lnSpc>
              <a:spcBef>
                <a:spcPts val="600"/>
              </a:spcBef>
            </a:pPr>
            <a:r>
              <a:rPr lang="en-US" altLang="en-US" dirty="0">
                <a:ea typeface="ＭＳ Ｐゴシック" panose="020B0600070205080204" pitchFamily="34" charset="-128"/>
              </a:rPr>
              <a:t>called </a:t>
            </a:r>
            <a:r>
              <a:rPr lang="en-US" altLang="en-US" i="1" dirty="0">
                <a:solidFill>
                  <a:srgbClr val="0033CC"/>
                </a:solidFill>
                <a:ea typeface="ＭＳ Ｐゴシック" panose="020B0600070205080204" pitchFamily="34" charset="-128"/>
              </a:rPr>
              <a:t>subsystems</a:t>
            </a:r>
            <a:endParaRPr lang="en-US" altLang="en-US" i="1" dirty="0">
              <a:ea typeface="ＭＳ Ｐゴシック" panose="020B0600070205080204" pitchFamily="34" charset="-128"/>
            </a:endParaRPr>
          </a:p>
        </p:txBody>
      </p:sp>
      <p:sp>
        <p:nvSpPr>
          <p:cNvPr id="141320" name="Rectangle 8">
            <a:extLst>
              <a:ext uri="{FF2B5EF4-FFF2-40B4-BE49-F238E27FC236}">
                <a16:creationId xmlns:a16="http://schemas.microsoft.com/office/drawing/2014/main" id="{8D295128-A71F-47FF-92C5-50E5C46CC997}"/>
              </a:ext>
            </a:extLst>
          </p:cNvPr>
          <p:cNvSpPr>
            <a:spLocks noChangeArrowheads="1"/>
          </p:cNvSpPr>
          <p:nvPr/>
        </p:nvSpPr>
        <p:spPr bwMode="auto">
          <a:xfrm>
            <a:off x="493713" y="4685250"/>
            <a:ext cx="49926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3300"/>
                </a:solidFill>
                <a:effectLst/>
                <a:uLnTx/>
                <a:uFillTx/>
                <a:latin typeface="Verdana" panose="020B0604030504040204" pitchFamily="34" charset="0"/>
                <a:ea typeface="ＭＳ Ｐゴシック" panose="020B0600070205080204" pitchFamily="34" charset="-128"/>
                <a:cs typeface="+mn-cs"/>
              </a:rPr>
              <a:t>Examples of engineered systems</a:t>
            </a:r>
            <a:r>
              <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a:t>
            </a:r>
            <a:br>
              <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br>
            <a:r>
              <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 Airplane, watch, GPS</a:t>
            </a:r>
          </a:p>
        </p:txBody>
      </p:sp>
      <p:sp>
        <p:nvSpPr>
          <p:cNvPr id="141323" name="Rectangle 11">
            <a:extLst>
              <a:ext uri="{FF2B5EF4-FFF2-40B4-BE49-F238E27FC236}">
                <a16:creationId xmlns:a16="http://schemas.microsoft.com/office/drawing/2014/main" id="{6306CF6F-7D60-4A17-B6DB-7C7F58A147BA}"/>
              </a:ext>
            </a:extLst>
          </p:cNvPr>
          <p:cNvSpPr>
            <a:spLocks noChangeArrowheads="1"/>
          </p:cNvSpPr>
          <p:nvPr/>
        </p:nvSpPr>
        <p:spPr bwMode="auto">
          <a:xfrm>
            <a:off x="493713" y="5475288"/>
            <a:ext cx="52990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3300"/>
                </a:solidFill>
                <a:effectLst/>
                <a:uLnTx/>
                <a:uFillTx/>
                <a:latin typeface="Verdana" panose="020B0604030504040204" pitchFamily="34" charset="0"/>
                <a:ea typeface="ＭＳ Ｐゴシック" panose="020B0600070205080204" pitchFamily="34" charset="-128"/>
                <a:cs typeface="+mn-cs"/>
              </a:rPr>
              <a:t>Examples of subsystems:</a:t>
            </a:r>
            <a:endPar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 Jet engine, battery, satellite</a:t>
            </a:r>
          </a:p>
        </p:txBody>
      </p:sp>
      <p:sp>
        <p:nvSpPr>
          <p:cNvPr id="141324" name="Rectangle 12">
            <a:extLst>
              <a:ext uri="{FF2B5EF4-FFF2-40B4-BE49-F238E27FC236}">
                <a16:creationId xmlns:a16="http://schemas.microsoft.com/office/drawing/2014/main" id="{257831BE-6052-40D9-9A9D-7DEB78E1330F}"/>
              </a:ext>
            </a:extLst>
          </p:cNvPr>
          <p:cNvSpPr>
            <a:spLocks noChangeArrowheads="1"/>
          </p:cNvSpPr>
          <p:nvPr/>
        </p:nvSpPr>
        <p:spPr bwMode="auto">
          <a:xfrm>
            <a:off x="493713" y="3895213"/>
            <a:ext cx="4992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3300"/>
                </a:solidFill>
                <a:effectLst/>
                <a:uLnTx/>
                <a:uFillTx/>
                <a:latin typeface="Verdana" panose="020B0604030504040204" pitchFamily="34" charset="0"/>
                <a:ea typeface="ＭＳ Ｐゴシック" panose="020B0600070205080204" pitchFamily="34" charset="-128"/>
                <a:cs typeface="+mn-cs"/>
              </a:rPr>
              <a:t>Examples of natural systems</a:t>
            </a:r>
            <a:r>
              <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a:t>
            </a:r>
            <a:br>
              <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br>
            <a:r>
              <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 Universe, earth, ocean</a:t>
            </a:r>
          </a:p>
        </p:txBody>
      </p:sp>
    </p:spTree>
    <p:extLst>
      <p:ext uri="{BB962C8B-B14F-4D97-AF65-F5344CB8AC3E}">
        <p14:creationId xmlns:p14="http://schemas.microsoft.com/office/powerpoint/2010/main" val="17886466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3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1318">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4132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41318">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413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4131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41318">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1323">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413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8" grpId="0" uiExpand="1" build="p" autoUpdateAnimBg="0"/>
      <p:bldP spid="141320" grpId="0" uiExpand="1" autoUpdateAnimBg="0"/>
      <p:bldP spid="141323" grpId="0" uiExpand="1" build="p" autoUpdateAnimBg="0"/>
      <p:bldP spid="141324" grpId="0" uiExpand="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8B2E3E5B-BA63-4045-A42A-28F7C0EAD912}"/>
              </a:ext>
            </a:extLst>
          </p:cNvPr>
          <p:cNvSpPr>
            <a:spLocks noGrp="1" noChangeArrowheads="1"/>
          </p:cNvSpPr>
          <p:nvPr>
            <p:ph type="title"/>
          </p:nvPr>
        </p:nvSpPr>
        <p:spPr/>
        <p:txBody>
          <a:bodyPr/>
          <a:lstStyle/>
          <a:p>
            <a:r>
              <a:rPr lang="en-US" altLang="en-US">
                <a:ea typeface="ＭＳ Ｐゴシック" panose="020B0600070205080204" pitchFamily="34" charset="-128"/>
              </a:rPr>
              <a:t>Models must be falsifiable</a:t>
            </a:r>
          </a:p>
        </p:txBody>
      </p:sp>
      <p:sp>
        <p:nvSpPr>
          <p:cNvPr id="240643" name="Rectangle 3">
            <a:extLst>
              <a:ext uri="{FF2B5EF4-FFF2-40B4-BE49-F238E27FC236}">
                <a16:creationId xmlns:a16="http://schemas.microsoft.com/office/drawing/2014/main" id="{E5DBEDDD-E5B3-4024-85E2-E97B59BC3539}"/>
              </a:ext>
            </a:extLst>
          </p:cNvPr>
          <p:cNvSpPr>
            <a:spLocks noGrp="1" noChangeArrowheads="1"/>
          </p:cNvSpPr>
          <p:nvPr>
            <p:ph type="body" idx="1"/>
          </p:nvPr>
        </p:nvSpPr>
        <p:spPr>
          <a:xfrm>
            <a:off x="180975" y="1152525"/>
            <a:ext cx="8705850" cy="5351463"/>
          </a:xfrm>
        </p:spPr>
        <p:txBody>
          <a:bodyPr/>
          <a:lstStyle/>
          <a:p>
            <a:pPr>
              <a:lnSpc>
                <a:spcPct val="100000"/>
              </a:lnSpc>
              <a:spcBef>
                <a:spcPts val="600"/>
              </a:spcBef>
            </a:pPr>
            <a:r>
              <a:rPr lang="en-US" altLang="en-US" dirty="0">
                <a:ea typeface="ＭＳ Ｐゴシック" panose="020B0600070205080204" pitchFamily="34" charset="-128"/>
              </a:rPr>
              <a:t>Karl Popper (“Objective Knowledge): </a:t>
            </a:r>
          </a:p>
          <a:p>
            <a:pPr lvl="1">
              <a:lnSpc>
                <a:spcPct val="100000"/>
              </a:lnSpc>
              <a:spcBef>
                <a:spcPts val="600"/>
              </a:spcBef>
            </a:pPr>
            <a:r>
              <a:rPr lang="en-US" altLang="en-US" dirty="0">
                <a:ea typeface="ＭＳ Ｐゴシック" panose="020B0600070205080204" pitchFamily="34" charset="-128"/>
              </a:rPr>
              <a:t>There is no absolute truth when trying to understand reality</a:t>
            </a:r>
          </a:p>
          <a:p>
            <a:pPr lvl="1">
              <a:lnSpc>
                <a:spcPct val="100000"/>
              </a:lnSpc>
              <a:spcBef>
                <a:spcPts val="600"/>
              </a:spcBef>
            </a:pPr>
            <a:r>
              <a:rPr lang="en-US" altLang="en-US" dirty="0">
                <a:ea typeface="ＭＳ Ｐゴシック" panose="020B0600070205080204" pitchFamily="34" charset="-128"/>
              </a:rPr>
              <a:t>One can only build theories, that are “true” until somebody finds a counter example</a:t>
            </a:r>
          </a:p>
          <a:p>
            <a:pPr>
              <a:lnSpc>
                <a:spcPct val="100000"/>
              </a:lnSpc>
              <a:spcBef>
                <a:spcPts val="600"/>
              </a:spcBef>
            </a:pPr>
            <a:r>
              <a:rPr lang="en-US" altLang="en-US" dirty="0">
                <a:solidFill>
                  <a:srgbClr val="FF0000"/>
                </a:solidFill>
                <a:ea typeface="ＭＳ Ｐゴシック" panose="020B0600070205080204" pitchFamily="34" charset="-128"/>
              </a:rPr>
              <a:t>Falsification:</a:t>
            </a:r>
            <a:r>
              <a:rPr lang="en-US" altLang="en-US" dirty="0">
                <a:ea typeface="ＭＳ Ｐゴシック" panose="020B0600070205080204" pitchFamily="34" charset="-128"/>
              </a:rPr>
              <a:t> A</a:t>
            </a:r>
            <a:r>
              <a:rPr lang="en-US" altLang="en-US" dirty="0">
                <a:latin typeface="Helvetica" panose="020B0604020202020204" pitchFamily="34" charset="0"/>
                <a:ea typeface="ＭＳ Ｐゴシック" panose="020B0600070205080204" pitchFamily="34" charset="-128"/>
              </a:rPr>
              <a:t>ct of disproving a theory or hypothesis</a:t>
            </a:r>
            <a:endParaRPr lang="en-US" altLang="en-US" dirty="0">
              <a:ea typeface="ＭＳ Ｐゴシック" panose="020B0600070205080204" pitchFamily="34" charset="-128"/>
            </a:endParaRPr>
          </a:p>
          <a:p>
            <a:pPr>
              <a:lnSpc>
                <a:spcPct val="100000"/>
              </a:lnSpc>
              <a:spcBef>
                <a:spcPts val="600"/>
              </a:spcBef>
            </a:pPr>
            <a:r>
              <a:rPr lang="en-US" altLang="en-US" dirty="0">
                <a:ea typeface="ＭＳ Ｐゴシック" panose="020B0600070205080204" pitchFamily="34" charset="-128"/>
              </a:rPr>
              <a:t>Truth of a theory is never certain. We use phrases like: </a:t>
            </a:r>
          </a:p>
          <a:p>
            <a:pPr lvl="1">
              <a:lnSpc>
                <a:spcPct val="100000"/>
              </a:lnSpc>
              <a:spcBef>
                <a:spcPts val="600"/>
              </a:spcBef>
            </a:pPr>
            <a:r>
              <a:rPr lang="en-US" altLang="en-US" dirty="0">
                <a:ea typeface="ＭＳ Ｐゴシック" panose="020B0600070205080204" pitchFamily="34" charset="-128"/>
              </a:rPr>
              <a:t>“by our best judgement”, “using state-of-the-art knowledge”</a:t>
            </a:r>
          </a:p>
          <a:p>
            <a:pPr>
              <a:lnSpc>
                <a:spcPct val="100000"/>
              </a:lnSpc>
              <a:spcBef>
                <a:spcPts val="600"/>
              </a:spcBef>
            </a:pPr>
            <a:r>
              <a:rPr lang="en-US" altLang="en-US" dirty="0">
                <a:ea typeface="ＭＳ Ｐゴシック" panose="020B0600070205080204" pitchFamily="34" charset="-128"/>
              </a:rPr>
              <a:t>In software engineering any model is a theory</a:t>
            </a:r>
          </a:p>
          <a:p>
            <a:pPr lvl="1">
              <a:lnSpc>
                <a:spcPct val="100000"/>
              </a:lnSpc>
              <a:spcBef>
                <a:spcPts val="600"/>
              </a:spcBef>
            </a:pPr>
            <a:r>
              <a:rPr lang="en-US" altLang="en-US" dirty="0">
                <a:ea typeface="ＭＳ Ｐゴシック" panose="020B0600070205080204" pitchFamily="34" charset="-128"/>
              </a:rPr>
              <a:t>We build models and try to find counter examples by:</a:t>
            </a:r>
          </a:p>
          <a:p>
            <a:pPr lvl="2">
              <a:lnSpc>
                <a:spcPct val="100000"/>
              </a:lnSpc>
              <a:spcBef>
                <a:spcPts val="600"/>
              </a:spcBef>
            </a:pPr>
            <a:r>
              <a:rPr lang="en-US" altLang="en-US" dirty="0">
                <a:ea typeface="ＭＳ Ｐゴシック" panose="020B0600070205080204" pitchFamily="34" charset="-128"/>
              </a:rPr>
              <a:t>requirements validation, user interface testing, review of the design,  source code testing, system testing, etc.</a:t>
            </a:r>
          </a:p>
          <a:p>
            <a:pPr>
              <a:lnSpc>
                <a:spcPct val="100000"/>
              </a:lnSpc>
              <a:spcBef>
                <a:spcPts val="600"/>
              </a:spcBef>
            </a:pPr>
            <a:r>
              <a:rPr lang="en-US" altLang="en-US" dirty="0">
                <a:solidFill>
                  <a:srgbClr val="FF0000"/>
                </a:solidFill>
                <a:ea typeface="ＭＳ Ｐゴシック" panose="020B0600070205080204" pitchFamily="34" charset="-128"/>
              </a:rPr>
              <a:t>Testing:</a:t>
            </a:r>
            <a:r>
              <a:rPr lang="en-US" altLang="en-US" dirty="0">
                <a:ea typeface="ＭＳ Ｐゴシック" panose="020B0600070205080204" pitchFamily="34" charset="-128"/>
              </a:rPr>
              <a:t> A</a:t>
            </a:r>
            <a:r>
              <a:rPr lang="en-US" altLang="en-US" dirty="0">
                <a:latin typeface="Helvetica" panose="020B0604020202020204" pitchFamily="34" charset="0"/>
                <a:ea typeface="ＭＳ Ｐゴシック" panose="020B0600070205080204" pitchFamily="34" charset="-128"/>
              </a:rPr>
              <a:t>ct of disproving a model</a:t>
            </a:r>
          </a:p>
        </p:txBody>
      </p:sp>
    </p:spTree>
    <p:extLst>
      <p:ext uri="{BB962C8B-B14F-4D97-AF65-F5344CB8AC3E}">
        <p14:creationId xmlns:p14="http://schemas.microsoft.com/office/powerpoint/2010/main" val="19325355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0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406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406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06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06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4064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064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4064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4064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406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ltLang="en-US"/>
              <a:t>© Pearson Education 2007</a:t>
            </a:r>
            <a:endParaRPr lang="en-AU" altLang="en-US"/>
          </a:p>
        </p:txBody>
      </p:sp>
      <p:sp>
        <p:nvSpPr>
          <p:cNvPr id="5" name="Footer Placeholder 4"/>
          <p:cNvSpPr>
            <a:spLocks noGrp="1"/>
          </p:cNvSpPr>
          <p:nvPr>
            <p:ph type="ftr" sz="quarter" idx="11"/>
          </p:nvPr>
        </p:nvSpPr>
        <p:spPr/>
        <p:txBody>
          <a:bodyPr/>
          <a:lstStyle/>
          <a:p>
            <a:pPr>
              <a:defRPr/>
            </a:pPr>
            <a:r>
              <a:rPr lang="en-AU" altLang="en-US"/>
              <a:t>Chapter 3 (Maciaszek - RASD 3/e)</a:t>
            </a:r>
          </a:p>
        </p:txBody>
      </p:sp>
      <p:sp>
        <p:nvSpPr>
          <p:cNvPr id="6" name="Slide Number Placeholder 5"/>
          <p:cNvSpPr>
            <a:spLocks noGrp="1"/>
          </p:cNvSpPr>
          <p:nvPr>
            <p:ph type="sldNum" sz="quarter" idx="12"/>
          </p:nvPr>
        </p:nvSpPr>
        <p:spPr/>
        <p:txBody>
          <a:bodyPr/>
          <a:lstStyle/>
          <a:p>
            <a:pPr>
              <a:defRPr/>
            </a:pPr>
            <a:fld id="{882302D2-16D3-4B43-BBFB-DC417D8DD5FD}" type="slidenum">
              <a:rPr lang="en-AU" altLang="en-US"/>
              <a:pPr>
                <a:defRPr/>
              </a:pPr>
              <a:t>31</a:t>
            </a:fld>
            <a:endParaRPr lang="en-AU" altLang="en-US"/>
          </a:p>
        </p:txBody>
      </p:sp>
      <p:sp>
        <p:nvSpPr>
          <p:cNvPr id="765954" name="Rectangle 2"/>
          <p:cNvSpPr>
            <a:spLocks noGrp="1" noChangeArrowheads="1"/>
          </p:cNvSpPr>
          <p:nvPr>
            <p:ph type="title"/>
          </p:nvPr>
        </p:nvSpPr>
        <p:spPr/>
        <p:txBody>
          <a:bodyPr/>
          <a:lstStyle/>
          <a:p>
            <a:pPr>
              <a:defRPr/>
            </a:pPr>
            <a:r>
              <a:rPr lang="en-US" altLang="en-US" dirty="0"/>
              <a:t>UML Models</a:t>
            </a:r>
          </a:p>
        </p:txBody>
      </p:sp>
      <p:sp>
        <p:nvSpPr>
          <p:cNvPr id="765955" name="Rectangle 3"/>
          <p:cNvSpPr>
            <a:spLocks noGrp="1" noChangeArrowheads="1"/>
          </p:cNvSpPr>
          <p:nvPr>
            <p:ph type="body" idx="1"/>
          </p:nvPr>
        </p:nvSpPr>
        <p:spPr/>
        <p:txBody>
          <a:bodyPr/>
          <a:lstStyle/>
          <a:p>
            <a:pPr>
              <a:lnSpc>
                <a:spcPct val="85000"/>
              </a:lnSpc>
              <a:spcBef>
                <a:spcPts val="600"/>
              </a:spcBef>
              <a:defRPr/>
            </a:pPr>
            <a:r>
              <a:rPr lang="en-US" altLang="en-US" sz="2400" dirty="0"/>
              <a:t>Structure models</a:t>
            </a:r>
          </a:p>
          <a:p>
            <a:pPr lvl="1">
              <a:lnSpc>
                <a:spcPct val="85000"/>
              </a:lnSpc>
              <a:spcBef>
                <a:spcPts val="600"/>
              </a:spcBef>
              <a:defRPr/>
            </a:pPr>
            <a:r>
              <a:rPr lang="en-US" altLang="en-US" sz="2000" dirty="0"/>
              <a:t>static view of the system</a:t>
            </a:r>
          </a:p>
          <a:p>
            <a:pPr lvl="2">
              <a:lnSpc>
                <a:spcPct val="85000"/>
              </a:lnSpc>
              <a:spcBef>
                <a:spcPts val="600"/>
              </a:spcBef>
              <a:defRPr/>
            </a:pPr>
            <a:r>
              <a:rPr lang="en-US" altLang="en-US" sz="1800" dirty="0"/>
              <a:t>models data requirements and operations on data</a:t>
            </a:r>
          </a:p>
          <a:p>
            <a:pPr lvl="2">
              <a:lnSpc>
                <a:spcPct val="85000"/>
              </a:lnSpc>
              <a:spcBef>
                <a:spcPts val="600"/>
              </a:spcBef>
              <a:defRPr/>
            </a:pPr>
            <a:r>
              <a:rPr lang="en-US" altLang="en-US" sz="1800" dirty="0"/>
              <a:t>operations obtain from behavioral model</a:t>
            </a:r>
          </a:p>
          <a:p>
            <a:pPr lvl="1">
              <a:lnSpc>
                <a:spcPct val="85000"/>
              </a:lnSpc>
              <a:spcBef>
                <a:spcPts val="600"/>
              </a:spcBef>
              <a:defRPr/>
            </a:pPr>
            <a:r>
              <a:rPr lang="en-US" altLang="en-US" sz="2000" dirty="0"/>
              <a:t>class diagram</a:t>
            </a:r>
          </a:p>
          <a:p>
            <a:pPr>
              <a:lnSpc>
                <a:spcPct val="85000"/>
              </a:lnSpc>
              <a:spcBef>
                <a:spcPts val="600"/>
              </a:spcBef>
              <a:defRPr/>
            </a:pPr>
            <a:r>
              <a:rPr lang="en-US" altLang="en-US" sz="2400" dirty="0"/>
              <a:t>Behavior models</a:t>
            </a:r>
          </a:p>
          <a:p>
            <a:pPr lvl="1">
              <a:lnSpc>
                <a:spcPct val="85000"/>
              </a:lnSpc>
              <a:spcBef>
                <a:spcPts val="600"/>
              </a:spcBef>
              <a:defRPr/>
            </a:pPr>
            <a:r>
              <a:rPr lang="en-US" altLang="en-US" sz="2000" dirty="0"/>
              <a:t>operational view of the system</a:t>
            </a:r>
          </a:p>
          <a:p>
            <a:pPr lvl="2">
              <a:lnSpc>
                <a:spcPct val="85000"/>
              </a:lnSpc>
              <a:spcBef>
                <a:spcPts val="600"/>
              </a:spcBef>
              <a:defRPr/>
            </a:pPr>
            <a:r>
              <a:rPr lang="en-US" altLang="en-US" sz="1800" dirty="0"/>
              <a:t>models function requirements</a:t>
            </a:r>
          </a:p>
          <a:p>
            <a:pPr lvl="1">
              <a:lnSpc>
                <a:spcPct val="85000"/>
              </a:lnSpc>
              <a:spcBef>
                <a:spcPts val="600"/>
              </a:spcBef>
              <a:defRPr/>
            </a:pPr>
            <a:r>
              <a:rPr lang="en-US" altLang="en-US" sz="2000" dirty="0"/>
              <a:t>diagrams</a:t>
            </a:r>
          </a:p>
          <a:p>
            <a:pPr lvl="2">
              <a:lnSpc>
                <a:spcPct val="85000"/>
              </a:lnSpc>
              <a:spcBef>
                <a:spcPts val="600"/>
              </a:spcBef>
              <a:defRPr/>
            </a:pPr>
            <a:r>
              <a:rPr lang="en-US" altLang="en-US" sz="1800" dirty="0"/>
              <a:t>use case</a:t>
            </a:r>
          </a:p>
          <a:p>
            <a:pPr lvl="2">
              <a:lnSpc>
                <a:spcPct val="85000"/>
              </a:lnSpc>
              <a:spcBef>
                <a:spcPts val="600"/>
              </a:spcBef>
              <a:defRPr/>
            </a:pPr>
            <a:r>
              <a:rPr lang="en-US" altLang="en-US" sz="1800" dirty="0"/>
              <a:t>activity</a:t>
            </a:r>
          </a:p>
          <a:p>
            <a:pPr lvl="2">
              <a:lnSpc>
                <a:spcPct val="85000"/>
              </a:lnSpc>
              <a:spcBef>
                <a:spcPts val="600"/>
              </a:spcBef>
              <a:defRPr/>
            </a:pPr>
            <a:r>
              <a:rPr lang="en-US" altLang="en-US" sz="1800" dirty="0"/>
              <a:t>communication</a:t>
            </a:r>
          </a:p>
          <a:p>
            <a:pPr>
              <a:lnSpc>
                <a:spcPct val="85000"/>
              </a:lnSpc>
              <a:spcBef>
                <a:spcPts val="600"/>
              </a:spcBef>
              <a:defRPr/>
            </a:pPr>
            <a:r>
              <a:rPr lang="en-US" altLang="en-US" sz="2400" dirty="0"/>
              <a:t>State change models</a:t>
            </a:r>
          </a:p>
          <a:p>
            <a:pPr lvl="1">
              <a:lnSpc>
                <a:spcPct val="85000"/>
              </a:lnSpc>
              <a:spcBef>
                <a:spcPts val="600"/>
              </a:spcBef>
              <a:defRPr/>
            </a:pPr>
            <a:r>
              <a:rPr lang="en-US" altLang="en-US" sz="2000" dirty="0"/>
              <a:t>dynamic view of the system</a:t>
            </a:r>
          </a:p>
          <a:p>
            <a:pPr lvl="2">
              <a:lnSpc>
                <a:spcPct val="85000"/>
              </a:lnSpc>
              <a:spcBef>
                <a:spcPts val="600"/>
              </a:spcBef>
              <a:defRPr/>
            </a:pPr>
            <a:r>
              <a:rPr lang="en-US" altLang="en-US" sz="1800" dirty="0"/>
              <a:t>models object evolution over time</a:t>
            </a:r>
          </a:p>
          <a:p>
            <a:pPr lvl="1">
              <a:lnSpc>
                <a:spcPct val="85000"/>
              </a:lnSpc>
              <a:spcBef>
                <a:spcPts val="600"/>
              </a:spcBef>
              <a:defRPr/>
            </a:pPr>
            <a:r>
              <a:rPr lang="en-US" altLang="en-US" sz="2000" dirty="0"/>
              <a:t>state machine diagram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ctrTitle"/>
          </p:nvPr>
        </p:nvSpPr>
        <p:spPr/>
        <p:txBody>
          <a:bodyPr/>
          <a:lstStyle/>
          <a:p>
            <a:pPr algn="ctr"/>
            <a:r>
              <a:rPr lang="en-US" altLang="en-US"/>
              <a:t>1. The use case view</a:t>
            </a:r>
          </a:p>
        </p:txBody>
      </p:sp>
      <p:sp>
        <p:nvSpPr>
          <p:cNvPr id="10243" name="Rectangle 5"/>
          <p:cNvSpPr>
            <a:spLocks noGrp="1" noChangeArrowheads="1"/>
          </p:cNvSpPr>
          <p:nvPr>
            <p:ph type="subTitle" idx="1"/>
          </p:nvPr>
        </p:nvSpPr>
        <p:spPr>
          <a:xfrm>
            <a:off x="1524000" y="2852936"/>
            <a:ext cx="6400800" cy="1752600"/>
          </a:xfrm>
        </p:spPr>
        <p:txBody>
          <a:bodyPr/>
          <a:lstStyle/>
          <a:p>
            <a:pPr>
              <a:lnSpc>
                <a:spcPct val="90000"/>
              </a:lnSpc>
              <a:buFont typeface="Monotype Sorts" charset="2"/>
              <a:buChar char="n"/>
            </a:pPr>
            <a:r>
              <a:rPr lang="en-US" altLang="en-US" sz="2000" dirty="0"/>
              <a:t> the focal point of behavior modeling</a:t>
            </a:r>
          </a:p>
          <a:p>
            <a:pPr>
              <a:lnSpc>
                <a:spcPct val="90000"/>
              </a:lnSpc>
              <a:buFont typeface="Monotype Sorts" charset="2"/>
              <a:buChar char="n"/>
            </a:pPr>
            <a:r>
              <a:rPr lang="en-US" altLang="en-US" sz="2000" dirty="0"/>
              <a:t> presents the dynamic view of the system </a:t>
            </a:r>
          </a:p>
          <a:p>
            <a:pPr>
              <a:lnSpc>
                <a:spcPct val="90000"/>
              </a:lnSpc>
              <a:buFont typeface="Monotype Sorts" charset="2"/>
              <a:buChar char="n"/>
            </a:pPr>
            <a:r>
              <a:rPr lang="en-US" altLang="en-US" sz="2000" dirty="0"/>
              <a:t>it models function requirements </a:t>
            </a:r>
          </a:p>
          <a:p>
            <a:pPr>
              <a:lnSpc>
                <a:spcPct val="90000"/>
              </a:lnSpc>
              <a:buFont typeface="Monotype Sorts" charset="2"/>
              <a:buChar char="n"/>
            </a:pPr>
            <a:r>
              <a:rPr lang="en-US" altLang="en-US" sz="2000" dirty="0"/>
              <a:t> represents business transactions, operations, and algorithms on data  </a:t>
            </a:r>
          </a:p>
        </p:txBody>
      </p:sp>
      <p:pic>
        <p:nvPicPr>
          <p:cNvPr id="4" name="Picture 3">
            <a:extLst>
              <a:ext uri="{FF2B5EF4-FFF2-40B4-BE49-F238E27FC236}">
                <a16:creationId xmlns:a16="http://schemas.microsoft.com/office/drawing/2014/main" id="{D29E0077-2944-40B5-8151-32B7A639DB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068" y="5671519"/>
            <a:ext cx="1180096" cy="1113000"/>
          </a:xfrm>
          <a:prstGeom prst="rect">
            <a:avLst/>
          </a:prstGeom>
        </p:spPr>
      </p:pic>
      <p:sp>
        <p:nvSpPr>
          <p:cNvPr id="5" name="Speech Bubble: Rectangle with Corners Rounded 4">
            <a:extLst>
              <a:ext uri="{FF2B5EF4-FFF2-40B4-BE49-F238E27FC236}">
                <a16:creationId xmlns:a16="http://schemas.microsoft.com/office/drawing/2014/main" id="{99EA6096-2DC8-497D-9821-F69EBE702151}"/>
              </a:ext>
            </a:extLst>
          </p:cNvPr>
          <p:cNvSpPr/>
          <p:nvPr/>
        </p:nvSpPr>
        <p:spPr bwMode="auto">
          <a:xfrm>
            <a:off x="1736068" y="4797152"/>
            <a:ext cx="5976664" cy="1102552"/>
          </a:xfrm>
          <a:prstGeom prst="wedgeRoundRectCallout">
            <a:avLst>
              <a:gd name="adj1" fmla="val -56150"/>
              <a:gd name="adj2" fmla="val 90051"/>
              <a:gd name="adj3" fmla="val 16667"/>
            </a:avLst>
          </a:prstGeom>
          <a:solidFill>
            <a:srgbClr val="CCECFF">
              <a:alpha val="50196"/>
            </a:srgbClr>
          </a:solidFill>
          <a:ln w="2857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altLang="en-US" sz="2400" dirty="0">
                <a:latin typeface="Calibri" panose="020F0502020204030204" pitchFamily="34" charset="0"/>
                <a:cs typeface="Calibri" panose="020F0502020204030204" pitchFamily="34" charset="0"/>
              </a:rPr>
              <a:t>The hardest single part of building a software system is deciding precisely what to build.</a:t>
            </a:r>
          </a:p>
          <a:p>
            <a:pPr algn="r"/>
            <a:r>
              <a:rPr lang="en-US" dirty="0">
                <a:latin typeface="Calibri" panose="020F0502020204030204" pitchFamily="34" charset="0"/>
                <a:cs typeface="Calibri" panose="020F0502020204030204" pitchFamily="34" charset="0"/>
              </a:rPr>
              <a:t>– Frederick Brooks, </a:t>
            </a:r>
            <a:r>
              <a:rPr lang="en-US" i="1" dirty="0">
                <a:latin typeface="Calibri" panose="020F0502020204030204" pitchFamily="34" charset="0"/>
                <a:cs typeface="Calibri" panose="020F0502020204030204" pitchFamily="34" charset="0"/>
              </a:rPr>
              <a:t>The Mythical Man-Month</a:t>
            </a:r>
            <a:endParaRPr kumimoji="0" lang="en-AU" sz="2400" b="0" i="1" u="none" strike="noStrike" cap="none" normalizeH="0" baseline="0" dirty="0">
              <a:ln>
                <a:noFill/>
              </a:ln>
              <a:solidFill>
                <a:schemeClr val="bg2"/>
              </a:solidFill>
              <a:effectLst/>
              <a:latin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034"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092035"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092038" name="Rectangle 6"/>
          <p:cNvSpPr>
            <a:spLocks noGrp="1" noChangeArrowheads="1"/>
          </p:cNvSpPr>
          <p:nvPr>
            <p:ph type="title"/>
          </p:nvPr>
        </p:nvSpPr>
        <p:spPr/>
        <p:txBody>
          <a:bodyPr/>
          <a:lstStyle/>
          <a:p>
            <a:r>
              <a:rPr lang="en-AU" altLang="en-US" dirty="0"/>
              <a:t>Use Case Modelling</a:t>
            </a:r>
          </a:p>
        </p:txBody>
      </p:sp>
      <p:sp>
        <p:nvSpPr>
          <p:cNvPr id="2092039" name="Rectangle 7"/>
          <p:cNvSpPr>
            <a:spLocks noGrp="1" noChangeArrowheads="1"/>
          </p:cNvSpPr>
          <p:nvPr>
            <p:ph type="body" idx="1"/>
          </p:nvPr>
        </p:nvSpPr>
        <p:spPr/>
        <p:txBody>
          <a:bodyPr/>
          <a:lstStyle/>
          <a:p>
            <a:r>
              <a:rPr lang="en-AU" altLang="en-US" dirty="0"/>
              <a:t>Models and documents the functional requirements of a problem domain</a:t>
            </a:r>
          </a:p>
          <a:p>
            <a:pPr>
              <a:spcBef>
                <a:spcPts val="1200"/>
              </a:spcBef>
            </a:pPr>
            <a:r>
              <a:rPr lang="en-AU" altLang="en-US" dirty="0"/>
              <a:t>Results in the production of the </a:t>
            </a:r>
          </a:p>
          <a:p>
            <a:pPr lvl="1">
              <a:spcBef>
                <a:spcPts val="600"/>
              </a:spcBef>
            </a:pPr>
            <a:r>
              <a:rPr lang="en-AU" altLang="en-US" dirty="0"/>
              <a:t>functional requirements</a:t>
            </a:r>
          </a:p>
          <a:p>
            <a:pPr lvl="1">
              <a:spcBef>
                <a:spcPts val="600"/>
              </a:spcBef>
            </a:pPr>
            <a:r>
              <a:rPr lang="en-AU" altLang="en-US" dirty="0"/>
              <a:t>which are the detailed, role based, functional account of the requirements</a:t>
            </a:r>
          </a:p>
        </p:txBody>
      </p:sp>
      <p:sp>
        <p:nvSpPr>
          <p:cNvPr id="6" name="Date Placeholder 3"/>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
        <p:nvSpPr>
          <p:cNvPr id="7"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33</a:t>
            </a:fld>
            <a:endParaRPr lang="en-AU" altLang="en-US"/>
          </a:p>
        </p:txBody>
      </p:sp>
    </p:spTree>
    <p:extLst>
      <p:ext uri="{BB962C8B-B14F-4D97-AF65-F5344CB8AC3E}">
        <p14:creationId xmlns:p14="http://schemas.microsoft.com/office/powerpoint/2010/main" val="3034660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6132" name="Rectangle 4"/>
          <p:cNvSpPr>
            <a:spLocks noGrp="1" noChangeArrowheads="1"/>
          </p:cNvSpPr>
          <p:nvPr>
            <p:ph type="title"/>
          </p:nvPr>
        </p:nvSpPr>
        <p:spPr/>
        <p:txBody>
          <a:bodyPr/>
          <a:lstStyle/>
          <a:p>
            <a:r>
              <a:rPr lang="en-AU" altLang="en-US"/>
              <a:t>Background</a:t>
            </a:r>
          </a:p>
        </p:txBody>
      </p:sp>
      <p:sp>
        <p:nvSpPr>
          <p:cNvPr id="2096133" name="Rectangle 5"/>
          <p:cNvSpPr>
            <a:spLocks noGrp="1" noChangeArrowheads="1"/>
          </p:cNvSpPr>
          <p:nvPr>
            <p:ph type="body" idx="1"/>
          </p:nvPr>
        </p:nvSpPr>
        <p:spPr/>
        <p:txBody>
          <a:bodyPr/>
          <a:lstStyle/>
          <a:p>
            <a:r>
              <a:rPr lang="en-AU" altLang="en-US" dirty="0"/>
              <a:t>Use cases were first described by Ivar Jacobson</a:t>
            </a:r>
          </a:p>
          <a:p>
            <a:pPr lvl="1"/>
            <a:r>
              <a:rPr lang="en-AU" altLang="en-US" i="1" dirty="0"/>
              <a:t>Object-Oriented Software Engineering: A Use Case-Driven Approach</a:t>
            </a:r>
            <a:r>
              <a:rPr lang="en-AU" altLang="en-US" dirty="0"/>
              <a:t>.  Addison Wesley, 1992.</a:t>
            </a:r>
          </a:p>
          <a:p>
            <a:pPr>
              <a:spcBef>
                <a:spcPts val="1200"/>
              </a:spcBef>
            </a:pPr>
            <a:r>
              <a:rPr lang="en-AU" altLang="en-US" dirty="0"/>
              <a:t>Subsequently incorporated into numerous other OO methods</a:t>
            </a:r>
          </a:p>
          <a:p>
            <a:pPr lvl="1"/>
            <a:r>
              <a:rPr lang="en-AU" altLang="en-US" dirty="0"/>
              <a:t>e.g. RUP, </a:t>
            </a:r>
            <a:r>
              <a:rPr lang="en-US" altLang="en-US" dirty="0"/>
              <a:t>Process </a:t>
            </a:r>
            <a:r>
              <a:rPr lang="en-AU" altLang="en-US" dirty="0" err="1"/>
              <a:t>MeNtOR</a:t>
            </a:r>
            <a:r>
              <a:rPr lang="en-AU" altLang="en-US" dirty="0"/>
              <a:t>, RWSP, RDD, </a:t>
            </a:r>
            <a:r>
              <a:rPr lang="en-AU" altLang="en-US" dirty="0" err="1"/>
              <a:t>Booch</a:t>
            </a:r>
            <a:r>
              <a:rPr lang="en-AU" altLang="en-US" dirty="0"/>
              <a:t>, …</a:t>
            </a:r>
          </a:p>
          <a:p>
            <a:pPr>
              <a:spcBef>
                <a:spcPts val="1200"/>
              </a:spcBef>
            </a:pPr>
            <a:r>
              <a:rPr lang="en-AU" altLang="en-US" dirty="0"/>
              <a:t>Forms the basic technique for capturing user requirements</a:t>
            </a: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34</a:t>
            </a:fld>
            <a:endParaRPr lang="en-AU" altLang="en-US"/>
          </a:p>
        </p:txBody>
      </p:sp>
      <p:sp>
        <p:nvSpPr>
          <p:cNvPr id="6" name="Date Placeholder 3">
            <a:extLst>
              <a:ext uri="{FF2B5EF4-FFF2-40B4-BE49-F238E27FC236}">
                <a16:creationId xmlns:a16="http://schemas.microsoft.com/office/drawing/2014/main" id="{2E93A60F-A573-483C-BDF3-2616274824FF}"/>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59062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180" name="Rectangle 4"/>
          <p:cNvSpPr>
            <a:spLocks noGrp="1" noChangeArrowheads="1"/>
          </p:cNvSpPr>
          <p:nvPr>
            <p:ph type="title"/>
          </p:nvPr>
        </p:nvSpPr>
        <p:spPr/>
        <p:txBody>
          <a:bodyPr/>
          <a:lstStyle/>
          <a:p>
            <a:r>
              <a:rPr lang="en-AU" altLang="en-US" dirty="0"/>
              <a:t>Why Use Cases?</a:t>
            </a:r>
          </a:p>
        </p:txBody>
      </p:sp>
      <p:sp>
        <p:nvSpPr>
          <p:cNvPr id="2098181" name="Rectangle 5"/>
          <p:cNvSpPr>
            <a:spLocks noGrp="1" noChangeArrowheads="1"/>
          </p:cNvSpPr>
          <p:nvPr>
            <p:ph type="body" idx="1"/>
          </p:nvPr>
        </p:nvSpPr>
        <p:spPr>
          <a:xfrm>
            <a:off x="1371600" y="1124745"/>
            <a:ext cx="7664896" cy="4832046"/>
          </a:xfrm>
        </p:spPr>
        <p:txBody>
          <a:bodyPr/>
          <a:lstStyle/>
          <a:p>
            <a:r>
              <a:rPr lang="en-AU" altLang="en-US" sz="2400" dirty="0"/>
              <a:t>Formalises users’ expectations of what the system is to do and how the system is to be used</a:t>
            </a:r>
          </a:p>
          <a:p>
            <a:pPr>
              <a:spcBef>
                <a:spcPts val="1200"/>
              </a:spcBef>
            </a:pPr>
            <a:r>
              <a:rPr lang="en-AU" altLang="en-US" sz="2400" dirty="0"/>
              <a:t>Easy technique to understand</a:t>
            </a:r>
          </a:p>
          <a:p>
            <a:pPr lvl="1"/>
            <a:r>
              <a:rPr lang="en-AU" altLang="en-US" sz="2200" dirty="0"/>
              <a:t>documents actual paths through the system</a:t>
            </a:r>
          </a:p>
          <a:p>
            <a:pPr>
              <a:spcBef>
                <a:spcPts val="1200"/>
              </a:spcBef>
            </a:pPr>
            <a:r>
              <a:rPr lang="en-AU" altLang="en-US" sz="2400" dirty="0"/>
              <a:t>User-driven process</a:t>
            </a:r>
          </a:p>
          <a:p>
            <a:pPr lvl="1"/>
            <a:r>
              <a:rPr lang="en-AU" altLang="en-US" sz="2200" dirty="0"/>
              <a:t>encourages user involvement</a:t>
            </a:r>
          </a:p>
          <a:p>
            <a:pPr>
              <a:spcBef>
                <a:spcPts val="1200"/>
              </a:spcBef>
            </a:pPr>
            <a:r>
              <a:rPr lang="en-AU" altLang="en-US" sz="2400" dirty="0"/>
              <a:t>Basis for scoping and prioritising development work</a:t>
            </a:r>
          </a:p>
          <a:p>
            <a:pPr>
              <a:spcBef>
                <a:spcPts val="1200"/>
              </a:spcBef>
            </a:pPr>
            <a:r>
              <a:rPr lang="en-AU" altLang="en-US" sz="2400" dirty="0"/>
              <a:t>Basis for acceptance testing</a:t>
            </a:r>
          </a:p>
          <a:p>
            <a:pPr>
              <a:spcBef>
                <a:spcPts val="1200"/>
              </a:spcBef>
            </a:pPr>
            <a:r>
              <a:rPr lang="en-AU" altLang="en-US" sz="2400" dirty="0"/>
              <a:t>Well aligned with Business Process Re-engineering</a:t>
            </a: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35</a:t>
            </a:fld>
            <a:endParaRPr lang="en-AU" altLang="en-US"/>
          </a:p>
        </p:txBody>
      </p:sp>
      <p:sp>
        <p:nvSpPr>
          <p:cNvPr id="6" name="Date Placeholder 3">
            <a:extLst>
              <a:ext uri="{FF2B5EF4-FFF2-40B4-BE49-F238E27FC236}">
                <a16:creationId xmlns:a16="http://schemas.microsoft.com/office/drawing/2014/main" id="{155E1CAE-86EC-4E9A-BD81-1B83B9B0FD90}"/>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319976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AU" altLang="en-US"/>
              <a:t>Actors, Use Cases &amp; Association</a:t>
            </a:r>
          </a:p>
        </p:txBody>
      </p:sp>
      <p:sp>
        <p:nvSpPr>
          <p:cNvPr id="158723" name="Rectangle 3"/>
          <p:cNvSpPr>
            <a:spLocks noGrp="1" noChangeArrowheads="1"/>
          </p:cNvSpPr>
          <p:nvPr>
            <p:ph type="body" idx="1"/>
          </p:nvPr>
        </p:nvSpPr>
        <p:spPr>
          <a:xfrm>
            <a:off x="1371600" y="1095056"/>
            <a:ext cx="7664896" cy="3243950"/>
          </a:xfrm>
        </p:spPr>
        <p:txBody>
          <a:bodyPr/>
          <a:lstStyle/>
          <a:p>
            <a:r>
              <a:rPr lang="en-AU" altLang="en-US" i="1" dirty="0"/>
              <a:t>Actors</a:t>
            </a:r>
            <a:r>
              <a:rPr lang="en-AU" altLang="en-US" dirty="0"/>
              <a:t> are the things outside of the system</a:t>
            </a:r>
            <a:r>
              <a:rPr lang="en-US" altLang="en-US" dirty="0"/>
              <a:t> that interact with the system</a:t>
            </a:r>
          </a:p>
          <a:p>
            <a:pPr lvl="1"/>
            <a:r>
              <a:rPr lang="en-US" altLang="en-US" dirty="0"/>
              <a:t>users, other systems, …</a:t>
            </a:r>
            <a:endParaRPr lang="en-AU" altLang="en-US" dirty="0"/>
          </a:p>
          <a:p>
            <a:pPr>
              <a:spcBef>
                <a:spcPts val="1200"/>
              </a:spcBef>
            </a:pPr>
            <a:r>
              <a:rPr lang="en-AU" altLang="en-US" i="1" dirty="0"/>
              <a:t>Use Cases </a:t>
            </a:r>
            <a:r>
              <a:rPr lang="en-AU" altLang="en-US" dirty="0"/>
              <a:t>are </a:t>
            </a:r>
            <a:r>
              <a:rPr lang="en-US" altLang="en-US" dirty="0"/>
              <a:t>features of the system that an actor uses</a:t>
            </a:r>
            <a:endParaRPr lang="en-AU" altLang="en-US" dirty="0"/>
          </a:p>
          <a:p>
            <a:pPr>
              <a:spcBef>
                <a:spcPts val="1200"/>
              </a:spcBef>
            </a:pPr>
            <a:r>
              <a:rPr lang="en-AU" altLang="en-US" i="1" dirty="0"/>
              <a:t>Associations</a:t>
            </a:r>
            <a:r>
              <a:rPr lang="en-AU" altLang="en-US" sz="2400" i="1" dirty="0"/>
              <a:t> </a:t>
            </a:r>
            <a:r>
              <a:rPr lang="en-AU" altLang="en-US" dirty="0"/>
              <a:t>indicates there is a relationship between an actor and a use case</a:t>
            </a:r>
          </a:p>
          <a:p>
            <a:endParaRPr lang="en-AU" altLang="en-US" dirty="0"/>
          </a:p>
        </p:txBody>
      </p:sp>
      <p:grpSp>
        <p:nvGrpSpPr>
          <p:cNvPr id="158724" name="Group 4"/>
          <p:cNvGrpSpPr>
            <a:grpSpLocks/>
          </p:cNvGrpSpPr>
          <p:nvPr/>
        </p:nvGrpSpPr>
        <p:grpSpPr bwMode="auto">
          <a:xfrm>
            <a:off x="2416756" y="4794848"/>
            <a:ext cx="562708" cy="744415"/>
            <a:chOff x="1340" y="2116"/>
            <a:chExt cx="384" cy="712"/>
          </a:xfrm>
        </p:grpSpPr>
        <p:sp>
          <p:nvSpPr>
            <p:cNvPr id="158725" name="Line 5"/>
            <p:cNvSpPr>
              <a:spLocks noChangeShapeType="1"/>
            </p:cNvSpPr>
            <p:nvPr/>
          </p:nvSpPr>
          <p:spPr bwMode="auto">
            <a:xfrm>
              <a:off x="1536" y="2308"/>
              <a:ext cx="0" cy="3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58726" name="Line 6"/>
            <p:cNvSpPr>
              <a:spLocks noChangeShapeType="1"/>
            </p:cNvSpPr>
            <p:nvPr/>
          </p:nvSpPr>
          <p:spPr bwMode="auto">
            <a:xfrm>
              <a:off x="1396" y="2400"/>
              <a:ext cx="2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58727" name="Line 7"/>
            <p:cNvSpPr>
              <a:spLocks noChangeShapeType="1"/>
            </p:cNvSpPr>
            <p:nvPr/>
          </p:nvSpPr>
          <p:spPr bwMode="auto">
            <a:xfrm flipH="1">
              <a:off x="1340" y="2644"/>
              <a:ext cx="200" cy="1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58728" name="Line 8"/>
            <p:cNvSpPr>
              <a:spLocks noChangeShapeType="1"/>
            </p:cNvSpPr>
            <p:nvPr/>
          </p:nvSpPr>
          <p:spPr bwMode="auto">
            <a:xfrm>
              <a:off x="1540" y="2644"/>
              <a:ext cx="184" cy="1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58729" name="Oval 9"/>
            <p:cNvSpPr>
              <a:spLocks noChangeArrowheads="1"/>
            </p:cNvSpPr>
            <p:nvPr/>
          </p:nvSpPr>
          <p:spPr bwMode="auto">
            <a:xfrm>
              <a:off x="1444" y="2116"/>
              <a:ext cx="184" cy="184"/>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158730" name="Oval 10"/>
          <p:cNvSpPr>
            <a:spLocks noChangeArrowheads="1"/>
          </p:cNvSpPr>
          <p:nvPr/>
        </p:nvSpPr>
        <p:spPr bwMode="auto">
          <a:xfrm>
            <a:off x="5724128" y="4891563"/>
            <a:ext cx="2239108" cy="55098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58731" name="Text Box 11"/>
          <p:cNvSpPr txBox="1">
            <a:spLocks noChangeArrowheads="1"/>
          </p:cNvSpPr>
          <p:nvPr/>
        </p:nvSpPr>
        <p:spPr bwMode="auto">
          <a:xfrm>
            <a:off x="2406192" y="5527542"/>
            <a:ext cx="737702"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46">
                <a:latin typeface="Arial" panose="020B0604020202020204" pitchFamily="34" charset="0"/>
              </a:rPr>
              <a:t>Actor</a:t>
            </a:r>
            <a:endParaRPr lang="en-AU" altLang="en-US" sz="1846">
              <a:latin typeface="Arial" panose="020B0604020202020204" pitchFamily="34" charset="0"/>
            </a:endParaRPr>
          </a:p>
        </p:txBody>
      </p:sp>
      <p:sp>
        <p:nvSpPr>
          <p:cNvPr id="158732" name="Text Box 12"/>
          <p:cNvSpPr txBox="1">
            <a:spLocks noChangeArrowheads="1"/>
          </p:cNvSpPr>
          <p:nvPr/>
        </p:nvSpPr>
        <p:spPr bwMode="auto">
          <a:xfrm>
            <a:off x="6231908" y="5492372"/>
            <a:ext cx="1225015"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46">
                <a:latin typeface="Arial" panose="020B0604020202020204" pitchFamily="34" charset="0"/>
              </a:rPr>
              <a:t>Use Case</a:t>
            </a:r>
            <a:endParaRPr lang="en-AU" altLang="en-US" sz="1846">
              <a:latin typeface="Arial" panose="020B0604020202020204" pitchFamily="34" charset="0"/>
            </a:endParaRPr>
          </a:p>
        </p:txBody>
      </p:sp>
      <p:sp>
        <p:nvSpPr>
          <p:cNvPr id="158733" name="Line 13"/>
          <p:cNvSpPr>
            <a:spLocks noChangeShapeType="1"/>
          </p:cNvSpPr>
          <p:nvPr/>
        </p:nvSpPr>
        <p:spPr bwMode="auto">
          <a:xfrm>
            <a:off x="3271074" y="5158263"/>
            <a:ext cx="2444262" cy="1758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158734" name="Text Box 14"/>
          <p:cNvSpPr txBox="1">
            <a:spLocks noChangeArrowheads="1"/>
          </p:cNvSpPr>
          <p:nvPr/>
        </p:nvSpPr>
        <p:spPr bwMode="auto">
          <a:xfrm>
            <a:off x="3939278" y="5515819"/>
            <a:ext cx="1396536"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46">
                <a:latin typeface="Arial" panose="020B0604020202020204" pitchFamily="34" charset="0"/>
              </a:rPr>
              <a:t>Association</a:t>
            </a:r>
            <a:endParaRPr lang="en-AU" altLang="en-US" sz="1846">
              <a:latin typeface="Arial" panose="020B0604020202020204" pitchFamily="34" charset="0"/>
            </a:endParaRPr>
          </a:p>
        </p:txBody>
      </p:sp>
      <p:sp>
        <p:nvSpPr>
          <p:cNvPr id="16"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36</a:t>
            </a:fld>
            <a:endParaRPr lang="en-AU" altLang="en-US"/>
          </a:p>
        </p:txBody>
      </p:sp>
      <p:sp>
        <p:nvSpPr>
          <p:cNvPr id="17" name="Date Placeholder 3">
            <a:extLst>
              <a:ext uri="{FF2B5EF4-FFF2-40B4-BE49-F238E27FC236}">
                <a16:creationId xmlns:a16="http://schemas.microsoft.com/office/drawing/2014/main" id="{DB2B7657-F397-4F15-AC50-0F9FEE069BF0}"/>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563883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2274"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02275"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02279" name="Rectangle 7"/>
          <p:cNvSpPr>
            <a:spLocks noGrp="1" noChangeArrowheads="1"/>
          </p:cNvSpPr>
          <p:nvPr>
            <p:ph type="title"/>
          </p:nvPr>
        </p:nvSpPr>
        <p:spPr/>
        <p:txBody>
          <a:bodyPr/>
          <a:lstStyle/>
          <a:p>
            <a:r>
              <a:rPr lang="en-AU" altLang="en-US"/>
              <a:t>Actors</a:t>
            </a:r>
          </a:p>
        </p:txBody>
      </p:sp>
      <p:sp>
        <p:nvSpPr>
          <p:cNvPr id="2102280" name="Rectangle 8"/>
          <p:cNvSpPr>
            <a:spLocks noGrp="1" noChangeArrowheads="1"/>
          </p:cNvSpPr>
          <p:nvPr>
            <p:ph type="body" idx="1"/>
          </p:nvPr>
        </p:nvSpPr>
        <p:spPr>
          <a:xfrm>
            <a:off x="1371600" y="1052736"/>
            <a:ext cx="7664896" cy="4671057"/>
          </a:xfrm>
        </p:spPr>
        <p:txBody>
          <a:bodyPr/>
          <a:lstStyle/>
          <a:p>
            <a:r>
              <a:rPr lang="en-AU" altLang="en-US" dirty="0"/>
              <a:t>Anything that interacts with the system</a:t>
            </a:r>
          </a:p>
          <a:p>
            <a:pPr lvl="1">
              <a:spcBef>
                <a:spcPct val="25000"/>
              </a:spcBef>
            </a:pPr>
            <a:r>
              <a:rPr lang="en-AU" altLang="en-US" dirty="0"/>
              <a:t>people as well as other systems</a:t>
            </a:r>
          </a:p>
          <a:p>
            <a:pPr lvl="1">
              <a:spcBef>
                <a:spcPct val="25000"/>
              </a:spcBef>
            </a:pPr>
            <a:r>
              <a:rPr lang="en-AU" altLang="en-US" dirty="0"/>
              <a:t>important in defining the boundary of the system</a:t>
            </a:r>
          </a:p>
          <a:p>
            <a:pPr>
              <a:spcBef>
                <a:spcPts val="1200"/>
              </a:spcBef>
            </a:pPr>
            <a:r>
              <a:rPr lang="en-AU" altLang="en-US" dirty="0"/>
              <a:t>Not described in detail</a:t>
            </a:r>
          </a:p>
          <a:p>
            <a:pPr lvl="1"/>
            <a:r>
              <a:rPr lang="en-AU" altLang="en-US" dirty="0"/>
              <a:t>they’re outside of system</a:t>
            </a:r>
          </a:p>
          <a:p>
            <a:pPr lvl="1">
              <a:spcBef>
                <a:spcPct val="25000"/>
              </a:spcBef>
            </a:pPr>
            <a:r>
              <a:rPr lang="en-AU" altLang="en-US" dirty="0"/>
              <a:t>though their interface is usually defined</a:t>
            </a:r>
          </a:p>
          <a:p>
            <a:pPr>
              <a:spcBef>
                <a:spcPts val="1200"/>
              </a:spcBef>
            </a:pPr>
            <a:r>
              <a:rPr lang="en-AU" altLang="en-US" dirty="0"/>
              <a:t>Normally act in several use cases</a:t>
            </a:r>
          </a:p>
          <a:p>
            <a:pPr>
              <a:spcBef>
                <a:spcPts val="1200"/>
              </a:spcBef>
            </a:pPr>
            <a:r>
              <a:rPr lang="en-AU" altLang="en-US" dirty="0"/>
              <a:t>Represents a role that a user can play</a:t>
            </a:r>
          </a:p>
          <a:p>
            <a:pPr lvl="1">
              <a:spcBef>
                <a:spcPct val="25000"/>
              </a:spcBef>
            </a:pPr>
            <a:r>
              <a:rPr lang="en-US" altLang="en-US" dirty="0"/>
              <a:t>many users are represented by a single actor</a:t>
            </a:r>
          </a:p>
          <a:p>
            <a:pPr lvl="1">
              <a:spcBef>
                <a:spcPct val="25000"/>
              </a:spcBef>
            </a:pPr>
            <a:r>
              <a:rPr lang="en-AU" altLang="en-US" dirty="0"/>
              <a:t>one user can be different actors at different times</a:t>
            </a:r>
          </a:p>
          <a:p>
            <a:pPr lvl="2"/>
            <a:r>
              <a:rPr lang="en-AU" altLang="en-US" dirty="0"/>
              <a:t>performs different use cases depending on role</a:t>
            </a:r>
          </a:p>
        </p:txBody>
      </p:sp>
      <p:graphicFrame>
        <p:nvGraphicFramePr>
          <p:cNvPr id="2102278" name="Object 6"/>
          <p:cNvGraphicFramePr>
            <a:graphicFrameLocks/>
          </p:cNvGraphicFramePr>
          <p:nvPr>
            <p:extLst>
              <p:ext uri="{D42A27DB-BD31-4B8C-83A1-F6EECF244321}">
                <p14:modId xmlns:p14="http://schemas.microsoft.com/office/powerpoint/2010/main" val="873528287"/>
              </p:ext>
            </p:extLst>
          </p:nvPr>
        </p:nvGraphicFramePr>
        <p:xfrm>
          <a:off x="7884368" y="0"/>
          <a:ext cx="1259582" cy="1059419"/>
        </p:xfrm>
        <a:graphic>
          <a:graphicData uri="http://schemas.openxmlformats.org/presentationml/2006/ole">
            <mc:AlternateContent xmlns:mc="http://schemas.openxmlformats.org/markup-compatibility/2006">
              <mc:Choice xmlns:v="urn:schemas-microsoft-com:vml" Requires="v">
                <p:oleObj spid="_x0000_s72738" name="ClipArt" r:id="rId4" imgW="7335078" imgH="6172200" progId="">
                  <p:embed/>
                </p:oleObj>
              </mc:Choice>
              <mc:Fallback>
                <p:oleObj name="ClipArt" r:id="rId4" imgW="7335078" imgH="6172200" progId="">
                  <p:embed/>
                  <p:pic>
                    <p:nvPicPr>
                      <p:cNvPr id="0" name="Picture 1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368" y="0"/>
                        <a:ext cx="1259582" cy="1059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37</a:t>
            </a:fld>
            <a:endParaRPr lang="en-AU" altLang="en-US"/>
          </a:p>
        </p:txBody>
      </p:sp>
      <p:sp>
        <p:nvSpPr>
          <p:cNvPr id="9" name="Date Placeholder 3">
            <a:extLst>
              <a:ext uri="{FF2B5EF4-FFF2-40B4-BE49-F238E27FC236}">
                <a16:creationId xmlns:a16="http://schemas.microsoft.com/office/drawing/2014/main" id="{B201B88B-4D79-493A-9F65-C6DCD516EF6B}"/>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248299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4324" name="Rectangle 4"/>
          <p:cNvSpPr>
            <a:spLocks noGrp="1" noChangeArrowheads="1"/>
          </p:cNvSpPr>
          <p:nvPr>
            <p:ph type="title"/>
          </p:nvPr>
        </p:nvSpPr>
        <p:spPr/>
        <p:txBody>
          <a:bodyPr/>
          <a:lstStyle/>
          <a:p>
            <a:r>
              <a:rPr lang="en-AU" altLang="en-US" dirty="0"/>
              <a:t>Actors and Users</a:t>
            </a:r>
          </a:p>
        </p:txBody>
      </p:sp>
      <p:sp>
        <p:nvSpPr>
          <p:cNvPr id="2104325" name="Rectangle 5"/>
          <p:cNvSpPr>
            <a:spLocks noGrp="1" noChangeArrowheads="1"/>
          </p:cNvSpPr>
          <p:nvPr>
            <p:ph type="body" idx="1"/>
          </p:nvPr>
        </p:nvSpPr>
        <p:spPr>
          <a:xfrm>
            <a:off x="1371600" y="1052737"/>
            <a:ext cx="7592888" cy="4904054"/>
          </a:xfrm>
        </p:spPr>
        <p:txBody>
          <a:bodyPr/>
          <a:lstStyle/>
          <a:p>
            <a:r>
              <a:rPr lang="en-AU" altLang="en-US" dirty="0"/>
              <a:t>Distinguish between actors and users</a:t>
            </a:r>
          </a:p>
          <a:p>
            <a:r>
              <a:rPr lang="en-AU" altLang="en-US" dirty="0"/>
              <a:t>A user plays the role of an actor</a:t>
            </a:r>
          </a:p>
          <a:p>
            <a:pPr lvl="1"/>
            <a:r>
              <a:rPr lang="en-AU" altLang="en-US" dirty="0"/>
              <a:t>an example of an actor is a “clerk”</a:t>
            </a:r>
          </a:p>
          <a:p>
            <a:pPr lvl="1"/>
            <a:r>
              <a:rPr lang="en-AU" altLang="en-US" dirty="0"/>
              <a:t>an example of a user is “John Smith”</a:t>
            </a:r>
          </a:p>
          <a:p>
            <a:pPr lvl="2"/>
            <a:r>
              <a:rPr lang="en-AU" altLang="en-US" dirty="0"/>
              <a:t>an actual clerk</a:t>
            </a:r>
          </a:p>
          <a:p>
            <a:pPr>
              <a:spcBef>
                <a:spcPts val="1200"/>
              </a:spcBef>
            </a:pPr>
            <a:r>
              <a:rPr lang="en-AU" altLang="en-US" dirty="0"/>
              <a:t>A particular user may play the roles of many different actors</a:t>
            </a:r>
          </a:p>
          <a:p>
            <a:pPr lvl="1"/>
            <a:r>
              <a:rPr lang="en-AU" altLang="en-US" dirty="0"/>
              <a:t>an example of a user may be “Sarah Jones” who sometimes plays the role of a “developer” and at other times the role of “system administrator”</a:t>
            </a:r>
          </a:p>
          <a:p>
            <a:pPr lvl="2"/>
            <a:r>
              <a:rPr lang="en-AU" altLang="en-US" dirty="0"/>
              <a:t>“Developer” and “System Administrator” are actors</a:t>
            </a: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38</a:t>
            </a:fld>
            <a:endParaRPr lang="en-AU" altLang="en-US"/>
          </a:p>
        </p:txBody>
      </p:sp>
      <p:sp>
        <p:nvSpPr>
          <p:cNvPr id="6" name="Date Placeholder 3">
            <a:extLst>
              <a:ext uri="{FF2B5EF4-FFF2-40B4-BE49-F238E27FC236}">
                <a16:creationId xmlns:a16="http://schemas.microsoft.com/office/drawing/2014/main" id="{18749C3A-7776-44C7-96A1-C3EAC69A4DA5}"/>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010521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 name="Group 51"/>
          <p:cNvGrpSpPr>
            <a:grpSpLocks/>
          </p:cNvGrpSpPr>
          <p:nvPr/>
        </p:nvGrpSpPr>
        <p:grpSpPr bwMode="auto">
          <a:xfrm>
            <a:off x="870014" y="1192823"/>
            <a:ext cx="8053754" cy="2309446"/>
            <a:chOff x="128" y="634"/>
            <a:chExt cx="5496" cy="1576"/>
          </a:xfrm>
          <a:solidFill>
            <a:srgbClr val="E1FFFA"/>
          </a:solidFill>
        </p:grpSpPr>
        <p:sp>
          <p:nvSpPr>
            <p:cNvPr id="1066" name="Rectangle 42"/>
            <p:cNvSpPr>
              <a:spLocks noChangeArrowheads="1"/>
            </p:cNvSpPr>
            <p:nvPr/>
          </p:nvSpPr>
          <p:spPr bwMode="auto">
            <a:xfrm>
              <a:off x="128" y="634"/>
              <a:ext cx="5496" cy="1576"/>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sz="1108"/>
            </a:p>
          </p:txBody>
        </p:sp>
        <p:sp>
          <p:nvSpPr>
            <p:cNvPr id="1068" name="Line 44"/>
            <p:cNvSpPr>
              <a:spLocks noChangeShapeType="1"/>
            </p:cNvSpPr>
            <p:nvPr/>
          </p:nvSpPr>
          <p:spPr bwMode="auto">
            <a:xfrm>
              <a:off x="128" y="810"/>
              <a:ext cx="1202" cy="0"/>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1069" name="Line 45"/>
            <p:cNvSpPr>
              <a:spLocks noChangeShapeType="1"/>
            </p:cNvSpPr>
            <p:nvPr/>
          </p:nvSpPr>
          <p:spPr bwMode="auto">
            <a:xfrm>
              <a:off x="1380" y="636"/>
              <a:ext cx="0" cy="125"/>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1070" name="Line 46"/>
            <p:cNvSpPr>
              <a:spLocks noChangeShapeType="1"/>
            </p:cNvSpPr>
            <p:nvPr/>
          </p:nvSpPr>
          <p:spPr bwMode="auto">
            <a:xfrm flipV="1">
              <a:off x="1329" y="758"/>
              <a:ext cx="51" cy="51"/>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grpSp>
      <p:sp>
        <p:nvSpPr>
          <p:cNvPr id="1026" name="Rectangle 2"/>
          <p:cNvSpPr>
            <a:spLocks noGrp="1" noChangeArrowheads="1"/>
          </p:cNvSpPr>
          <p:nvPr>
            <p:ph type="title"/>
          </p:nvPr>
        </p:nvSpPr>
        <p:spPr/>
        <p:txBody>
          <a:bodyPr/>
          <a:lstStyle/>
          <a:p>
            <a:r>
              <a:rPr lang="en-US" altLang="en-US" dirty="0"/>
              <a:t>Actors</a:t>
            </a:r>
            <a:endParaRPr lang="en-AU" altLang="en-US" sz="2954" dirty="0"/>
          </a:p>
        </p:txBody>
      </p:sp>
      <p:sp>
        <p:nvSpPr>
          <p:cNvPr id="1027" name="Rectangle 3"/>
          <p:cNvSpPr>
            <a:spLocks noGrp="1" noChangeArrowheads="1"/>
          </p:cNvSpPr>
          <p:nvPr>
            <p:ph type="body" idx="1"/>
          </p:nvPr>
        </p:nvSpPr>
        <p:spPr>
          <a:xfrm>
            <a:off x="1371600" y="3695700"/>
            <a:ext cx="7552168" cy="2381250"/>
          </a:xfrm>
        </p:spPr>
        <p:txBody>
          <a:bodyPr/>
          <a:lstStyle/>
          <a:p>
            <a:r>
              <a:rPr lang="en-AU" altLang="en-US" sz="2400" dirty="0"/>
              <a:t>Make sure that actors are people or other systems that would actually </a:t>
            </a:r>
            <a:r>
              <a:rPr lang="en-AU" altLang="en-US" sz="2400" i="1" dirty="0"/>
              <a:t>use</a:t>
            </a:r>
            <a:r>
              <a:rPr lang="en-AU" altLang="en-US" sz="2400" dirty="0"/>
              <a:t> the system</a:t>
            </a:r>
          </a:p>
          <a:p>
            <a:pPr lvl="1"/>
            <a:r>
              <a:rPr lang="en-AU" altLang="en-US" sz="2200" dirty="0"/>
              <a:t>not </a:t>
            </a:r>
            <a:r>
              <a:rPr lang="en-US" altLang="en-US" sz="2200" dirty="0"/>
              <a:t>things that would be</a:t>
            </a:r>
            <a:r>
              <a:rPr lang="en-AU" altLang="en-US" sz="2200" dirty="0"/>
              <a:t> modelled </a:t>
            </a:r>
            <a:r>
              <a:rPr lang="en-AU" altLang="en-US" sz="2200" i="1" dirty="0"/>
              <a:t>within</a:t>
            </a:r>
            <a:r>
              <a:rPr lang="en-AU" altLang="en-US" sz="2200" dirty="0"/>
              <a:t> the system</a:t>
            </a:r>
          </a:p>
          <a:p>
            <a:pPr lvl="1"/>
            <a:r>
              <a:rPr lang="en-AU" altLang="en-US" sz="2200" dirty="0" err="1"/>
              <a:t>e.g</a:t>
            </a:r>
            <a:r>
              <a:rPr lang="en-US" altLang="en-US" sz="2200" dirty="0"/>
              <a:t>.</a:t>
            </a:r>
            <a:r>
              <a:rPr lang="en-AU" altLang="en-US" sz="2200" dirty="0"/>
              <a:t> </a:t>
            </a:r>
            <a:r>
              <a:rPr lang="en-US" altLang="en-US" sz="2200" dirty="0"/>
              <a:t>in a hospital administration system, patients would be modelled </a:t>
            </a:r>
            <a:r>
              <a:rPr lang="en-US" altLang="en-US" sz="2200" i="1" dirty="0"/>
              <a:t>within</a:t>
            </a:r>
            <a:r>
              <a:rPr lang="en-US" altLang="en-US" sz="2200" dirty="0"/>
              <a:t> the system, but are unlikely to </a:t>
            </a:r>
            <a:r>
              <a:rPr lang="en-US" altLang="en-US" sz="2200" i="1" dirty="0"/>
              <a:t>use</a:t>
            </a:r>
            <a:r>
              <a:rPr lang="en-US" altLang="en-US" sz="2200" dirty="0"/>
              <a:t> the system themselves</a:t>
            </a:r>
            <a:endParaRPr lang="en-AU" altLang="en-US" sz="2200" dirty="0"/>
          </a:p>
        </p:txBody>
      </p:sp>
      <p:sp>
        <p:nvSpPr>
          <p:cNvPr id="1028" name="Oval 4"/>
          <p:cNvSpPr>
            <a:spLocks noChangeArrowheads="1"/>
          </p:cNvSpPr>
          <p:nvPr/>
        </p:nvSpPr>
        <p:spPr bwMode="auto">
          <a:xfrm>
            <a:off x="3960511" y="1437543"/>
            <a:ext cx="1817077" cy="48064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846" b="1" dirty="0"/>
              <a:t>Update Chart</a:t>
            </a:r>
          </a:p>
        </p:txBody>
      </p:sp>
      <p:sp>
        <p:nvSpPr>
          <p:cNvPr id="1029" name="Oval 5"/>
          <p:cNvSpPr>
            <a:spLocks noChangeArrowheads="1"/>
          </p:cNvSpPr>
          <p:nvPr/>
        </p:nvSpPr>
        <p:spPr bwMode="auto">
          <a:xfrm>
            <a:off x="3960511" y="2353408"/>
            <a:ext cx="1817077" cy="48064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846" b="1"/>
              <a:t>Admit Patient</a:t>
            </a:r>
          </a:p>
        </p:txBody>
      </p:sp>
      <p:grpSp>
        <p:nvGrpSpPr>
          <p:cNvPr id="1033" name="Group 9"/>
          <p:cNvGrpSpPr>
            <a:grpSpLocks/>
          </p:cNvGrpSpPr>
          <p:nvPr/>
        </p:nvGrpSpPr>
        <p:grpSpPr bwMode="auto">
          <a:xfrm>
            <a:off x="1138182" y="1822940"/>
            <a:ext cx="890954" cy="833804"/>
            <a:chOff x="320" y="1466"/>
            <a:chExt cx="608" cy="569"/>
          </a:xfrm>
        </p:grpSpPr>
        <p:grpSp>
          <p:nvGrpSpPr>
            <p:cNvPr id="1034" name="Group 10"/>
            <p:cNvGrpSpPr>
              <a:grpSpLocks/>
            </p:cNvGrpSpPr>
            <p:nvPr/>
          </p:nvGrpSpPr>
          <p:grpSpPr bwMode="auto">
            <a:xfrm>
              <a:off x="525" y="1466"/>
              <a:ext cx="179" cy="328"/>
              <a:chOff x="525" y="1466"/>
              <a:chExt cx="179" cy="328"/>
            </a:xfrm>
          </p:grpSpPr>
          <p:sp>
            <p:nvSpPr>
              <p:cNvPr id="1035" name="Line 11"/>
              <p:cNvSpPr>
                <a:spLocks noChangeShapeType="1"/>
              </p:cNvSpPr>
              <p:nvPr/>
            </p:nvSpPr>
            <p:spPr bwMode="auto">
              <a:xfrm>
                <a:off x="618" y="1556"/>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36" name="Line 12"/>
              <p:cNvSpPr>
                <a:spLocks noChangeShapeType="1"/>
              </p:cNvSpPr>
              <p:nvPr/>
            </p:nvSpPr>
            <p:spPr bwMode="auto">
              <a:xfrm>
                <a:off x="555" y="1596"/>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37" name="Line 13"/>
              <p:cNvSpPr>
                <a:spLocks noChangeShapeType="1"/>
              </p:cNvSpPr>
              <p:nvPr/>
            </p:nvSpPr>
            <p:spPr bwMode="auto">
              <a:xfrm flipH="1">
                <a:off x="525" y="1712"/>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38" name="Line 14"/>
              <p:cNvSpPr>
                <a:spLocks noChangeShapeType="1"/>
              </p:cNvSpPr>
              <p:nvPr/>
            </p:nvSpPr>
            <p:spPr bwMode="auto">
              <a:xfrm>
                <a:off x="622" y="1712"/>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39" name="Oval 15"/>
              <p:cNvSpPr>
                <a:spLocks noChangeArrowheads="1"/>
              </p:cNvSpPr>
              <p:nvPr/>
            </p:nvSpPr>
            <p:spPr bwMode="auto">
              <a:xfrm>
                <a:off x="577" y="1466"/>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1040" name="Rectangle 16"/>
            <p:cNvSpPr>
              <a:spLocks noChangeArrowheads="1"/>
            </p:cNvSpPr>
            <p:nvPr/>
          </p:nvSpPr>
          <p:spPr bwMode="auto">
            <a:xfrm>
              <a:off x="320" y="1785"/>
              <a:ext cx="6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dirty="0"/>
                <a:t>Patient</a:t>
              </a:r>
              <a:endParaRPr lang="en-AU" altLang="en-US" sz="1108" b="1" dirty="0"/>
            </a:p>
          </p:txBody>
        </p:sp>
      </p:grpSp>
      <p:grpSp>
        <p:nvGrpSpPr>
          <p:cNvPr id="1041" name="Group 17"/>
          <p:cNvGrpSpPr>
            <a:grpSpLocks/>
          </p:cNvGrpSpPr>
          <p:nvPr/>
        </p:nvGrpSpPr>
        <p:grpSpPr bwMode="auto">
          <a:xfrm>
            <a:off x="7524328" y="2425213"/>
            <a:ext cx="1324709" cy="1116624"/>
            <a:chOff x="333" y="2497"/>
            <a:chExt cx="904" cy="762"/>
          </a:xfrm>
        </p:grpSpPr>
        <p:grpSp>
          <p:nvGrpSpPr>
            <p:cNvPr id="1042" name="Group 18"/>
            <p:cNvGrpSpPr>
              <a:grpSpLocks/>
            </p:cNvGrpSpPr>
            <p:nvPr/>
          </p:nvGrpSpPr>
          <p:grpSpPr bwMode="auto">
            <a:xfrm>
              <a:off x="684" y="2497"/>
              <a:ext cx="179" cy="328"/>
              <a:chOff x="684" y="2497"/>
              <a:chExt cx="179" cy="328"/>
            </a:xfrm>
          </p:grpSpPr>
          <p:sp>
            <p:nvSpPr>
              <p:cNvPr id="1043" name="Line 19"/>
              <p:cNvSpPr>
                <a:spLocks noChangeShapeType="1"/>
              </p:cNvSpPr>
              <p:nvPr/>
            </p:nvSpPr>
            <p:spPr bwMode="auto">
              <a:xfrm>
                <a:off x="777" y="2587"/>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44" name="Line 20"/>
              <p:cNvSpPr>
                <a:spLocks noChangeShapeType="1"/>
              </p:cNvSpPr>
              <p:nvPr/>
            </p:nvSpPr>
            <p:spPr bwMode="auto">
              <a:xfrm>
                <a:off x="714" y="2627"/>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45" name="Line 21"/>
              <p:cNvSpPr>
                <a:spLocks noChangeShapeType="1"/>
              </p:cNvSpPr>
              <p:nvPr/>
            </p:nvSpPr>
            <p:spPr bwMode="auto">
              <a:xfrm flipH="1">
                <a:off x="684" y="2743"/>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46" name="Line 22"/>
              <p:cNvSpPr>
                <a:spLocks noChangeShapeType="1"/>
              </p:cNvSpPr>
              <p:nvPr/>
            </p:nvSpPr>
            <p:spPr bwMode="auto">
              <a:xfrm>
                <a:off x="781" y="2743"/>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47" name="Oval 23"/>
              <p:cNvSpPr>
                <a:spLocks noChangeArrowheads="1"/>
              </p:cNvSpPr>
              <p:nvPr/>
            </p:nvSpPr>
            <p:spPr bwMode="auto">
              <a:xfrm>
                <a:off x="736" y="2497"/>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grpSp>
        <p:sp>
          <p:nvSpPr>
            <p:cNvPr id="1048" name="Rectangle 24"/>
            <p:cNvSpPr>
              <a:spLocks noChangeArrowheads="1"/>
            </p:cNvSpPr>
            <p:nvPr/>
          </p:nvSpPr>
          <p:spPr bwMode="auto">
            <a:xfrm>
              <a:off x="333" y="2815"/>
              <a:ext cx="904"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a:t>Admissions</a:t>
              </a:r>
            </a:p>
            <a:p>
              <a:pPr algn="ctr"/>
              <a:r>
                <a:rPr lang="en-AU" altLang="en-US" sz="1846" b="1"/>
                <a:t>Clerk</a:t>
              </a:r>
            </a:p>
          </p:txBody>
        </p:sp>
      </p:grpSp>
      <p:grpSp>
        <p:nvGrpSpPr>
          <p:cNvPr id="1049" name="Group 25"/>
          <p:cNvGrpSpPr>
            <a:grpSpLocks/>
          </p:cNvGrpSpPr>
          <p:nvPr/>
        </p:nvGrpSpPr>
        <p:grpSpPr bwMode="auto">
          <a:xfrm>
            <a:off x="7808611" y="1311521"/>
            <a:ext cx="775189" cy="833804"/>
            <a:chOff x="4863" y="1466"/>
            <a:chExt cx="529" cy="569"/>
          </a:xfrm>
        </p:grpSpPr>
        <p:grpSp>
          <p:nvGrpSpPr>
            <p:cNvPr id="1050" name="Group 26"/>
            <p:cNvGrpSpPr>
              <a:grpSpLocks/>
            </p:cNvGrpSpPr>
            <p:nvPr/>
          </p:nvGrpSpPr>
          <p:grpSpPr bwMode="auto">
            <a:xfrm>
              <a:off x="5028" y="1466"/>
              <a:ext cx="179" cy="328"/>
              <a:chOff x="5028" y="1466"/>
              <a:chExt cx="179" cy="328"/>
            </a:xfrm>
          </p:grpSpPr>
          <p:sp>
            <p:nvSpPr>
              <p:cNvPr id="1051" name="Line 27"/>
              <p:cNvSpPr>
                <a:spLocks noChangeShapeType="1"/>
              </p:cNvSpPr>
              <p:nvPr/>
            </p:nvSpPr>
            <p:spPr bwMode="auto">
              <a:xfrm>
                <a:off x="5121" y="1556"/>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52" name="Line 28"/>
              <p:cNvSpPr>
                <a:spLocks noChangeShapeType="1"/>
              </p:cNvSpPr>
              <p:nvPr/>
            </p:nvSpPr>
            <p:spPr bwMode="auto">
              <a:xfrm>
                <a:off x="5058" y="1596"/>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53" name="Line 29"/>
              <p:cNvSpPr>
                <a:spLocks noChangeShapeType="1"/>
              </p:cNvSpPr>
              <p:nvPr/>
            </p:nvSpPr>
            <p:spPr bwMode="auto">
              <a:xfrm flipH="1">
                <a:off x="5028" y="1712"/>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54" name="Line 30"/>
              <p:cNvSpPr>
                <a:spLocks noChangeShapeType="1"/>
              </p:cNvSpPr>
              <p:nvPr/>
            </p:nvSpPr>
            <p:spPr bwMode="auto">
              <a:xfrm>
                <a:off x="5125" y="1712"/>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55" name="Oval 31"/>
              <p:cNvSpPr>
                <a:spLocks noChangeArrowheads="1"/>
              </p:cNvSpPr>
              <p:nvPr/>
            </p:nvSpPr>
            <p:spPr bwMode="auto">
              <a:xfrm>
                <a:off x="5080" y="1466"/>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grpSp>
        <p:sp>
          <p:nvSpPr>
            <p:cNvPr id="1056" name="Rectangle 32"/>
            <p:cNvSpPr>
              <a:spLocks noChangeArrowheads="1"/>
            </p:cNvSpPr>
            <p:nvPr/>
          </p:nvSpPr>
          <p:spPr bwMode="auto">
            <a:xfrm>
              <a:off x="4863" y="1785"/>
              <a:ext cx="5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dirty="0"/>
                <a:t>Nurse</a:t>
              </a:r>
            </a:p>
          </p:txBody>
        </p:sp>
      </p:grpSp>
      <p:sp>
        <p:nvSpPr>
          <p:cNvPr id="1058" name="Line 34"/>
          <p:cNvSpPr>
            <a:spLocks noChangeShapeType="1"/>
          </p:cNvSpPr>
          <p:nvPr/>
        </p:nvSpPr>
        <p:spPr bwMode="auto">
          <a:xfrm flipH="1" flipV="1">
            <a:off x="1895785" y="2344615"/>
            <a:ext cx="1954823" cy="25204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59" name="Line 35"/>
          <p:cNvSpPr>
            <a:spLocks noChangeShapeType="1"/>
          </p:cNvSpPr>
          <p:nvPr/>
        </p:nvSpPr>
        <p:spPr bwMode="auto">
          <a:xfrm flipV="1">
            <a:off x="1885528" y="1679331"/>
            <a:ext cx="2007577" cy="2696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61" name="Line 37"/>
          <p:cNvSpPr>
            <a:spLocks noChangeShapeType="1"/>
          </p:cNvSpPr>
          <p:nvPr/>
        </p:nvSpPr>
        <p:spPr bwMode="auto">
          <a:xfrm>
            <a:off x="5864047" y="2598127"/>
            <a:ext cx="196068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62" name="Line 38"/>
          <p:cNvSpPr>
            <a:spLocks noChangeShapeType="1"/>
          </p:cNvSpPr>
          <p:nvPr/>
        </p:nvSpPr>
        <p:spPr bwMode="auto">
          <a:xfrm flipH="1" flipV="1">
            <a:off x="5846461" y="1693985"/>
            <a:ext cx="1976804" cy="1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64" name="Text Box 40"/>
          <p:cNvSpPr txBox="1">
            <a:spLocks noChangeArrowheads="1"/>
          </p:cNvSpPr>
          <p:nvPr/>
        </p:nvSpPr>
        <p:spPr bwMode="auto">
          <a:xfrm>
            <a:off x="2896290" y="147214"/>
            <a:ext cx="486703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400" i="1" dirty="0">
                <a:latin typeface="+mj-lt"/>
              </a:rPr>
              <a:t>are External to System</a:t>
            </a:r>
            <a:endParaRPr lang="en-AU" altLang="en-US" sz="4400" i="1" dirty="0">
              <a:latin typeface="+mj-lt"/>
            </a:endParaRPr>
          </a:p>
        </p:txBody>
      </p:sp>
      <p:sp>
        <p:nvSpPr>
          <p:cNvPr id="1067" name="Text Box 43"/>
          <p:cNvSpPr txBox="1">
            <a:spLocks noChangeArrowheads="1"/>
          </p:cNvSpPr>
          <p:nvPr/>
        </p:nvSpPr>
        <p:spPr bwMode="auto">
          <a:xfrm>
            <a:off x="831916" y="1162051"/>
            <a:ext cx="1880643" cy="31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477" b="1">
                <a:latin typeface="Book Antiqua" panose="02040602050305030304" pitchFamily="18" charset="0"/>
              </a:rPr>
              <a:t>uc  Hospital Admin</a:t>
            </a:r>
          </a:p>
        </p:txBody>
      </p:sp>
      <p:grpSp>
        <p:nvGrpSpPr>
          <p:cNvPr id="1074" name="Group 50"/>
          <p:cNvGrpSpPr>
            <a:grpSpLocks/>
          </p:cNvGrpSpPr>
          <p:nvPr/>
        </p:nvGrpSpPr>
        <p:grpSpPr bwMode="auto">
          <a:xfrm>
            <a:off x="1192399" y="1831731"/>
            <a:ext cx="786912" cy="785446"/>
            <a:chOff x="348" y="980"/>
            <a:chExt cx="537" cy="536"/>
          </a:xfrm>
        </p:grpSpPr>
        <p:sp>
          <p:nvSpPr>
            <p:cNvPr id="1072" name="Line 48"/>
            <p:cNvSpPr>
              <a:spLocks noChangeShapeType="1"/>
            </p:cNvSpPr>
            <p:nvPr/>
          </p:nvSpPr>
          <p:spPr bwMode="auto">
            <a:xfrm>
              <a:off x="348" y="980"/>
              <a:ext cx="536" cy="536"/>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1073" name="Line 49"/>
            <p:cNvSpPr>
              <a:spLocks noChangeShapeType="1"/>
            </p:cNvSpPr>
            <p:nvPr/>
          </p:nvSpPr>
          <p:spPr bwMode="auto">
            <a:xfrm flipH="1">
              <a:off x="349" y="980"/>
              <a:ext cx="536" cy="536"/>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grpSp>
      <p:sp>
        <p:nvSpPr>
          <p:cNvPr id="47"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39</a:t>
            </a:fld>
            <a:endParaRPr lang="en-AU" altLang="en-US"/>
          </a:p>
        </p:txBody>
      </p:sp>
      <p:sp>
        <p:nvSpPr>
          <p:cNvPr id="48" name="Date Placeholder 3">
            <a:extLst>
              <a:ext uri="{FF2B5EF4-FFF2-40B4-BE49-F238E27FC236}">
                <a16:creationId xmlns:a16="http://schemas.microsoft.com/office/drawing/2014/main" id="{31754E5B-9A5D-453A-8CC2-D5B7CAF9CA2A}"/>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26697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dissolve">
                                      <p:cBhvr>
                                        <p:cTn id="7" dur="500"/>
                                        <p:tgtEl>
                                          <p:spTgt spid="1033"/>
                                        </p:tgtEl>
                                      </p:cBhvr>
                                    </p:animEffect>
                                  </p:childTnLst>
                                </p:cTn>
                              </p:par>
                              <p:par>
                                <p:cTn id="8" presetID="9" presetClass="entr" presetSubtype="0" fill="hold" nodeType="withEffect">
                                  <p:stCondLst>
                                    <p:cond delay="0"/>
                                  </p:stCondLst>
                                  <p:childTnLst>
                                    <p:set>
                                      <p:cBhvr>
                                        <p:cTn id="9" dur="1" fill="hold">
                                          <p:stCondLst>
                                            <p:cond delay="0"/>
                                          </p:stCondLst>
                                        </p:cTn>
                                        <p:tgtEl>
                                          <p:spTgt spid="1059"/>
                                        </p:tgtEl>
                                        <p:attrNameLst>
                                          <p:attrName>style.visibility</p:attrName>
                                        </p:attrNameLst>
                                      </p:cBhvr>
                                      <p:to>
                                        <p:strVal val="visible"/>
                                      </p:to>
                                    </p:set>
                                    <p:animEffect transition="in" filter="dissolve">
                                      <p:cBhvr>
                                        <p:cTn id="10" dur="500"/>
                                        <p:tgtEl>
                                          <p:spTgt spid="105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dissolve">
                                      <p:cBhvr>
                                        <p:cTn id="13" dur="500"/>
                                        <p:tgtEl>
                                          <p:spTgt spid="1028"/>
                                        </p:tgtEl>
                                      </p:cBhvr>
                                    </p:animEffect>
                                  </p:childTnLst>
                                </p:cTn>
                              </p:par>
                              <p:par>
                                <p:cTn id="14" presetID="9" presetClass="entr" presetSubtype="0" fill="hold" nodeType="withEffect">
                                  <p:stCondLst>
                                    <p:cond delay="0"/>
                                  </p:stCondLst>
                                  <p:childTnLst>
                                    <p:set>
                                      <p:cBhvr>
                                        <p:cTn id="15" dur="1" fill="hold">
                                          <p:stCondLst>
                                            <p:cond delay="0"/>
                                          </p:stCondLst>
                                        </p:cTn>
                                        <p:tgtEl>
                                          <p:spTgt spid="1062"/>
                                        </p:tgtEl>
                                        <p:attrNameLst>
                                          <p:attrName>style.visibility</p:attrName>
                                        </p:attrNameLst>
                                      </p:cBhvr>
                                      <p:to>
                                        <p:strVal val="visible"/>
                                      </p:to>
                                    </p:set>
                                    <p:animEffect transition="in" filter="dissolve">
                                      <p:cBhvr>
                                        <p:cTn id="16" dur="500"/>
                                        <p:tgtEl>
                                          <p:spTgt spid="1062"/>
                                        </p:tgtEl>
                                      </p:cBhvr>
                                    </p:animEffect>
                                  </p:childTnLst>
                                </p:cTn>
                              </p:par>
                              <p:par>
                                <p:cTn id="17" presetID="9" presetClass="entr" presetSubtype="0" fill="hold" nodeType="withEffect">
                                  <p:stCondLst>
                                    <p:cond delay="0"/>
                                  </p:stCondLst>
                                  <p:childTnLst>
                                    <p:set>
                                      <p:cBhvr>
                                        <p:cTn id="18" dur="1" fill="hold">
                                          <p:stCondLst>
                                            <p:cond delay="0"/>
                                          </p:stCondLst>
                                        </p:cTn>
                                        <p:tgtEl>
                                          <p:spTgt spid="1049"/>
                                        </p:tgtEl>
                                        <p:attrNameLst>
                                          <p:attrName>style.visibility</p:attrName>
                                        </p:attrNameLst>
                                      </p:cBhvr>
                                      <p:to>
                                        <p:strVal val="visible"/>
                                      </p:to>
                                    </p:set>
                                    <p:animEffect transition="in" filter="dissolve">
                                      <p:cBhvr>
                                        <p:cTn id="19" dur="500"/>
                                        <p:tgtEl>
                                          <p:spTgt spid="104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041"/>
                                        </p:tgtEl>
                                        <p:attrNameLst>
                                          <p:attrName>style.visibility</p:attrName>
                                        </p:attrNameLst>
                                      </p:cBhvr>
                                      <p:to>
                                        <p:strVal val="visible"/>
                                      </p:to>
                                    </p:set>
                                    <p:animEffect transition="in" filter="dissolve">
                                      <p:cBhvr>
                                        <p:cTn id="24" dur="500"/>
                                        <p:tgtEl>
                                          <p:spTgt spid="1041"/>
                                        </p:tgtEl>
                                      </p:cBhvr>
                                    </p:animEffect>
                                  </p:childTnLst>
                                </p:cTn>
                              </p:par>
                              <p:par>
                                <p:cTn id="25" presetID="9" presetClass="entr" presetSubtype="0" fill="hold" nodeType="withEffect">
                                  <p:stCondLst>
                                    <p:cond delay="0"/>
                                  </p:stCondLst>
                                  <p:childTnLst>
                                    <p:set>
                                      <p:cBhvr>
                                        <p:cTn id="26" dur="1" fill="hold">
                                          <p:stCondLst>
                                            <p:cond delay="0"/>
                                          </p:stCondLst>
                                        </p:cTn>
                                        <p:tgtEl>
                                          <p:spTgt spid="1061"/>
                                        </p:tgtEl>
                                        <p:attrNameLst>
                                          <p:attrName>style.visibility</p:attrName>
                                        </p:attrNameLst>
                                      </p:cBhvr>
                                      <p:to>
                                        <p:strVal val="visible"/>
                                      </p:to>
                                    </p:set>
                                    <p:animEffect transition="in" filter="dissolve">
                                      <p:cBhvr>
                                        <p:cTn id="27" dur="500"/>
                                        <p:tgtEl>
                                          <p:spTgt spid="106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29"/>
                                        </p:tgtEl>
                                        <p:attrNameLst>
                                          <p:attrName>style.visibility</p:attrName>
                                        </p:attrNameLst>
                                      </p:cBhvr>
                                      <p:to>
                                        <p:strVal val="visible"/>
                                      </p:to>
                                    </p:set>
                                    <p:animEffect transition="in" filter="dissolve">
                                      <p:cBhvr>
                                        <p:cTn id="30" dur="500"/>
                                        <p:tgtEl>
                                          <p:spTgt spid="1029"/>
                                        </p:tgtEl>
                                      </p:cBhvr>
                                    </p:animEffect>
                                  </p:childTnLst>
                                </p:cTn>
                              </p:par>
                              <p:par>
                                <p:cTn id="31" presetID="9" presetClass="entr" presetSubtype="0" fill="hold" nodeType="withEffect">
                                  <p:stCondLst>
                                    <p:cond delay="0"/>
                                  </p:stCondLst>
                                  <p:childTnLst>
                                    <p:set>
                                      <p:cBhvr>
                                        <p:cTn id="32" dur="1" fill="hold">
                                          <p:stCondLst>
                                            <p:cond delay="0"/>
                                          </p:stCondLst>
                                        </p:cTn>
                                        <p:tgtEl>
                                          <p:spTgt spid="1058"/>
                                        </p:tgtEl>
                                        <p:attrNameLst>
                                          <p:attrName>style.visibility</p:attrName>
                                        </p:attrNameLst>
                                      </p:cBhvr>
                                      <p:to>
                                        <p:strVal val="visible"/>
                                      </p:to>
                                    </p:set>
                                    <p:animEffect transition="in" filter="dissolve">
                                      <p:cBhvr>
                                        <p:cTn id="33" dur="500"/>
                                        <p:tgtEl>
                                          <p:spTgt spid="105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27">
                                            <p:txEl>
                                              <p:pRg st="0" end="0"/>
                                            </p:txEl>
                                          </p:spTgt>
                                        </p:tgtEl>
                                        <p:attrNameLst>
                                          <p:attrName>style.visibility</p:attrName>
                                        </p:attrNameLst>
                                      </p:cBhvr>
                                      <p:to>
                                        <p:strVal val="visible"/>
                                      </p:to>
                                    </p:set>
                                    <p:animEffect transition="in" filter="dissolve">
                                      <p:cBhvr>
                                        <p:cTn id="38" dur="500"/>
                                        <p:tgtEl>
                                          <p:spTgt spid="1027">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27">
                                            <p:txEl>
                                              <p:pRg st="1" end="1"/>
                                            </p:txEl>
                                          </p:spTgt>
                                        </p:tgtEl>
                                        <p:attrNameLst>
                                          <p:attrName>style.visibility</p:attrName>
                                        </p:attrNameLst>
                                      </p:cBhvr>
                                      <p:to>
                                        <p:strVal val="visible"/>
                                      </p:to>
                                    </p:set>
                                    <p:animEffect transition="in" filter="dissolve">
                                      <p:cBhvr>
                                        <p:cTn id="41" dur="500"/>
                                        <p:tgtEl>
                                          <p:spTgt spid="1027">
                                            <p:txEl>
                                              <p:pRg st="1" end="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27">
                                            <p:txEl>
                                              <p:pRg st="2" end="2"/>
                                            </p:txEl>
                                          </p:spTgt>
                                        </p:tgtEl>
                                        <p:attrNameLst>
                                          <p:attrName>style.visibility</p:attrName>
                                        </p:attrNameLst>
                                      </p:cBhvr>
                                      <p:to>
                                        <p:strVal val="visible"/>
                                      </p:to>
                                    </p:set>
                                    <p:animEffect transition="in" filter="dissolve">
                                      <p:cBhvr>
                                        <p:cTn id="44" dur="500"/>
                                        <p:tgtEl>
                                          <p:spTgt spid="1027">
                                            <p:txEl>
                                              <p:pRg st="2" end="2"/>
                                            </p:txEl>
                                          </p:spTgt>
                                        </p:tgtEl>
                                      </p:cBhvr>
                                    </p:animEffect>
                                  </p:childTnLst>
                                </p:cTn>
                              </p:par>
                            </p:childTnLst>
                          </p:cTn>
                        </p:par>
                        <p:par>
                          <p:cTn id="45" fill="hold" nodeType="afterGroup">
                            <p:stCondLst>
                              <p:cond delay="500"/>
                            </p:stCondLst>
                            <p:childTnLst>
                              <p:par>
                                <p:cTn id="46" presetID="9" presetClass="entr" presetSubtype="0" fill="hold" grpId="0" nodeType="afterEffect">
                                  <p:stCondLst>
                                    <p:cond delay="2000"/>
                                  </p:stCondLst>
                                  <p:childTnLst>
                                    <p:set>
                                      <p:cBhvr>
                                        <p:cTn id="47" dur="1" fill="hold">
                                          <p:stCondLst>
                                            <p:cond delay="0"/>
                                          </p:stCondLst>
                                        </p:cTn>
                                        <p:tgtEl>
                                          <p:spTgt spid="1064"/>
                                        </p:tgtEl>
                                        <p:attrNameLst>
                                          <p:attrName>style.visibility</p:attrName>
                                        </p:attrNameLst>
                                      </p:cBhvr>
                                      <p:to>
                                        <p:strVal val="visible"/>
                                      </p:to>
                                    </p:set>
                                    <p:animEffect transition="in" filter="dissolve">
                                      <p:cBhvr>
                                        <p:cTn id="48" dur="500"/>
                                        <p:tgtEl>
                                          <p:spTgt spid="106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nodeType="clickEffect">
                                  <p:stCondLst>
                                    <p:cond delay="0"/>
                                  </p:stCondLst>
                                  <p:childTnLst>
                                    <p:set>
                                      <p:cBhvr>
                                        <p:cTn id="52" dur="1" fill="hold">
                                          <p:stCondLst>
                                            <p:cond delay="0"/>
                                          </p:stCondLst>
                                        </p:cTn>
                                        <p:tgtEl>
                                          <p:spTgt spid="1074"/>
                                        </p:tgtEl>
                                        <p:attrNameLst>
                                          <p:attrName>style.visibility</p:attrName>
                                        </p:attrNameLst>
                                      </p:cBhvr>
                                      <p:to>
                                        <p:strVal val="visible"/>
                                      </p:to>
                                    </p:set>
                                    <p:anim calcmode="lin" valueType="num">
                                      <p:cBhvr>
                                        <p:cTn id="53" dur="500" fill="hold"/>
                                        <p:tgtEl>
                                          <p:spTgt spid="1074"/>
                                        </p:tgtEl>
                                        <p:attrNameLst>
                                          <p:attrName>ppt_w</p:attrName>
                                        </p:attrNameLst>
                                      </p:cBhvr>
                                      <p:tavLst>
                                        <p:tav tm="0">
                                          <p:val>
                                            <p:fltVal val="0"/>
                                          </p:val>
                                        </p:tav>
                                        <p:tav tm="100000">
                                          <p:val>
                                            <p:strVal val="#ppt_w"/>
                                          </p:val>
                                        </p:tav>
                                      </p:tavLst>
                                    </p:anim>
                                    <p:anim calcmode="lin" valueType="num">
                                      <p:cBhvr>
                                        <p:cTn id="54" dur="500" fill="hold"/>
                                        <p:tgtEl>
                                          <p:spTgt spid="107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1"/>
                                            </p:cond>
                                          </p:stCondLst>
                                          <p:endCondLst>
                                            <p:cond evt="onStopAudio" delay="0">
                                              <p:tgtEl>
                                                <p:sldTgt/>
                                              </p:tgtEl>
                                            </p:cond>
                                          </p:endCondLst>
                                        </p:cTn>
                                        <p:tgtEl>
                                          <p:sndTgt r:embed="rId2"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uiExpand="1" build="p" bldLvl="2"/>
      <p:bldP spid="1028" grpId="0" animBg="1"/>
      <p:bldP spid="1029" grpId="0" animBg="1"/>
      <p:bldP spid="10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3014B164-AE13-4C7D-AF88-244CC3357439}"/>
              </a:ext>
            </a:extLst>
          </p:cNvPr>
          <p:cNvSpPr>
            <a:spLocks noGrp="1" noChangeArrowheads="1"/>
          </p:cNvSpPr>
          <p:nvPr>
            <p:ph type="title"/>
          </p:nvPr>
        </p:nvSpPr>
        <p:spPr/>
        <p:txBody>
          <a:bodyPr/>
          <a:lstStyle/>
          <a:p>
            <a:r>
              <a:rPr lang="en-US" altLang="en-US">
                <a:ea typeface="ＭＳ Ｐゴシック" panose="020B0600070205080204" pitchFamily="34" charset="-128"/>
              </a:rPr>
              <a:t>Systems, Models and Views</a:t>
            </a:r>
          </a:p>
        </p:txBody>
      </p:sp>
      <p:sp>
        <p:nvSpPr>
          <p:cNvPr id="184323" name="Rectangle 3">
            <a:extLst>
              <a:ext uri="{FF2B5EF4-FFF2-40B4-BE49-F238E27FC236}">
                <a16:creationId xmlns:a16="http://schemas.microsoft.com/office/drawing/2014/main" id="{90C7D634-91C7-4165-B957-B21C46B247E1}"/>
              </a:ext>
            </a:extLst>
          </p:cNvPr>
          <p:cNvSpPr>
            <a:spLocks noGrp="1" noChangeArrowheads="1"/>
          </p:cNvSpPr>
          <p:nvPr>
            <p:ph type="body" idx="1"/>
          </p:nvPr>
        </p:nvSpPr>
        <p:spPr>
          <a:xfrm>
            <a:off x="461963" y="1046163"/>
            <a:ext cx="7277100" cy="746125"/>
          </a:xfrm>
        </p:spPr>
        <p:txBody>
          <a:bodyPr/>
          <a:lstStyle/>
          <a:p>
            <a:pPr>
              <a:buFont typeface="Times" panose="02020603050405020304" pitchFamily="18" charset="0"/>
              <a:buNone/>
            </a:pPr>
            <a:r>
              <a:rPr lang="en-US" altLang="en-US" dirty="0">
                <a:ea typeface="ＭＳ Ｐゴシック" panose="020B0600070205080204" pitchFamily="34" charset="-128"/>
              </a:rPr>
              <a:t>• </a:t>
            </a:r>
            <a:r>
              <a:rPr lang="en-US" altLang="en-US" b="1" i="1" dirty="0">
                <a:solidFill>
                  <a:srgbClr val="0033CC"/>
                </a:solidFill>
                <a:ea typeface="ＭＳ Ｐゴシック" panose="020B0600070205080204" pitchFamily="34" charset="-128"/>
              </a:rPr>
              <a:t>Model</a:t>
            </a:r>
            <a:r>
              <a:rPr lang="en-US" altLang="en-US" dirty="0">
                <a:ea typeface="ＭＳ Ｐゴシック" panose="020B0600070205080204" pitchFamily="34" charset="-128"/>
              </a:rPr>
              <a:t> – abstraction describing a system or a subsystem</a:t>
            </a:r>
          </a:p>
        </p:txBody>
      </p:sp>
      <p:sp>
        <p:nvSpPr>
          <p:cNvPr id="184324" name="Rectangle 4">
            <a:extLst>
              <a:ext uri="{FF2B5EF4-FFF2-40B4-BE49-F238E27FC236}">
                <a16:creationId xmlns:a16="http://schemas.microsoft.com/office/drawing/2014/main" id="{494953C7-895D-49BF-8FBE-448C4401E9FA}"/>
              </a:ext>
            </a:extLst>
          </p:cNvPr>
          <p:cNvSpPr>
            <a:spLocks noChangeArrowheads="1"/>
          </p:cNvSpPr>
          <p:nvPr/>
        </p:nvSpPr>
        <p:spPr bwMode="auto">
          <a:xfrm>
            <a:off x="246063" y="3852863"/>
            <a:ext cx="4017962"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r>
              <a:rPr kumimoji="0" lang="en-US" altLang="en-US" sz="2400" b="1"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System: Airplane</a:t>
            </a:r>
            <a:endPar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endParaRPr kumimoji="0" lang="en-US" altLang="en-US" sz="2400" b="1"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r>
              <a:rPr kumimoji="0" lang="en-US" altLang="en-US" sz="2400" b="1"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Models:</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Flight simulator</a:t>
            </a:r>
          </a:p>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Scale model</a:t>
            </a:r>
          </a:p>
        </p:txBody>
      </p:sp>
      <p:sp>
        <p:nvSpPr>
          <p:cNvPr id="184326" name="Rectangle 6">
            <a:extLst>
              <a:ext uri="{FF2B5EF4-FFF2-40B4-BE49-F238E27FC236}">
                <a16:creationId xmlns:a16="http://schemas.microsoft.com/office/drawing/2014/main" id="{E2077535-1BD6-43AA-BABF-2590F87D42ED}"/>
              </a:ext>
            </a:extLst>
          </p:cNvPr>
          <p:cNvSpPr>
            <a:spLocks noChangeArrowheads="1"/>
          </p:cNvSpPr>
          <p:nvPr/>
        </p:nvSpPr>
        <p:spPr bwMode="auto">
          <a:xfrm>
            <a:off x="2868613" y="4811713"/>
            <a:ext cx="6054725"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r>
              <a:rPr kumimoji="0" lang="en-US" altLang="en-US" sz="2400" b="1"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Views:</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Blueprint of the airplane components</a:t>
            </a:r>
          </a:p>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Electrical wiring diagram, Fuel system</a:t>
            </a:r>
          </a:p>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Sound wave created by airplane</a:t>
            </a:r>
          </a:p>
        </p:txBody>
      </p:sp>
      <p:sp>
        <p:nvSpPr>
          <p:cNvPr id="184327" name="Rectangle 7">
            <a:extLst>
              <a:ext uri="{FF2B5EF4-FFF2-40B4-BE49-F238E27FC236}">
                <a16:creationId xmlns:a16="http://schemas.microsoft.com/office/drawing/2014/main" id="{9737DC6F-6D45-4D50-A850-50FDEA872A3F}"/>
              </a:ext>
            </a:extLst>
          </p:cNvPr>
          <p:cNvSpPr>
            <a:spLocks noChangeArrowheads="1"/>
          </p:cNvSpPr>
          <p:nvPr/>
        </p:nvSpPr>
        <p:spPr bwMode="auto">
          <a:xfrm>
            <a:off x="444500" y="1836738"/>
            <a:ext cx="73787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r>
              <a:rPr kumimoji="0" lang="en-US" altLang="en-US" sz="24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a:t>
            </a:r>
            <a:r>
              <a:rPr kumimoji="0" lang="en-US" altLang="en-US" sz="2400" b="1" i="1" u="none" strike="noStrike" kern="1200" cap="none" spc="0" normalizeH="0" baseline="0" noProof="0" dirty="0">
                <a:ln>
                  <a:noFill/>
                </a:ln>
                <a:solidFill>
                  <a:srgbClr val="0033CC"/>
                </a:solidFill>
                <a:effectLst/>
                <a:uLnTx/>
                <a:uFillTx/>
                <a:latin typeface="Verdana" panose="020B0604030504040204" pitchFamily="34" charset="0"/>
                <a:ea typeface="ＭＳ Ｐゴシック" panose="020B0600070205080204" pitchFamily="34" charset="-128"/>
                <a:cs typeface="+mn-cs"/>
              </a:rPr>
              <a:t>View</a:t>
            </a:r>
            <a:r>
              <a:rPr kumimoji="0" lang="en-US" altLang="en-US" sz="24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 depicts selected aspects of a model</a:t>
            </a:r>
          </a:p>
        </p:txBody>
      </p:sp>
      <p:sp>
        <p:nvSpPr>
          <p:cNvPr id="184328" name="Rectangle 8">
            <a:extLst>
              <a:ext uri="{FF2B5EF4-FFF2-40B4-BE49-F238E27FC236}">
                <a16:creationId xmlns:a16="http://schemas.microsoft.com/office/drawing/2014/main" id="{F4460B36-6A1C-48DB-9196-9991BD8D3D85}"/>
              </a:ext>
            </a:extLst>
          </p:cNvPr>
          <p:cNvSpPr>
            <a:spLocks noChangeArrowheads="1"/>
          </p:cNvSpPr>
          <p:nvPr/>
        </p:nvSpPr>
        <p:spPr bwMode="auto">
          <a:xfrm>
            <a:off x="468313" y="2397125"/>
            <a:ext cx="7691437"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Pct val="110000"/>
              <a:buFont typeface="Times" panose="02020603050405020304" pitchFamily="18" charset="0"/>
              <a:buChar char="•"/>
              <a:tabLst/>
              <a:defRPr/>
            </a:pPr>
            <a:r>
              <a:rPr kumimoji="0" lang="en-US" altLang="en-US" sz="24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a:t>
            </a:r>
            <a:r>
              <a:rPr kumimoji="0" lang="en-US" altLang="en-US" sz="2400" b="1" i="1" u="none" strike="noStrike" kern="1200" cap="none" spc="0" normalizeH="0" baseline="0" noProof="0" dirty="0">
                <a:ln>
                  <a:noFill/>
                </a:ln>
                <a:solidFill>
                  <a:srgbClr val="0033CC"/>
                </a:solidFill>
                <a:effectLst/>
                <a:uLnTx/>
                <a:uFillTx/>
                <a:latin typeface="Verdana" panose="020B0604030504040204" pitchFamily="34" charset="0"/>
                <a:ea typeface="ＭＳ Ｐゴシック" panose="020B0600070205080204" pitchFamily="34" charset="-128"/>
                <a:cs typeface="+mn-cs"/>
              </a:rPr>
              <a:t>Notation</a:t>
            </a:r>
            <a:r>
              <a:rPr kumimoji="0" lang="en-US" altLang="en-US" sz="24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 set of graphical or textual    </a:t>
            </a:r>
            <a:br>
              <a:rPr kumimoji="0" lang="en-US" altLang="en-US" sz="24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br>
            <a:r>
              <a:rPr kumimoji="0" lang="en-US" altLang="en-US" sz="24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rules for depicting models and views: </a:t>
            </a:r>
          </a:p>
          <a:p>
            <a:pPr marL="457200" marR="0" lvl="1" indent="0" algn="l" defTabSz="914400" rtl="0" eaLnBrk="0" fontAlgn="base" latinLnBrk="0" hangingPunct="0">
              <a:lnSpc>
                <a:spcPct val="100000"/>
              </a:lnSpc>
              <a:spcBef>
                <a:spcPct val="0"/>
              </a:spcBef>
              <a:spcAft>
                <a:spcPct val="0"/>
              </a:spcAft>
              <a:buClrTx/>
              <a:buSzPct val="110000"/>
              <a:buFont typeface="Times" panose="02020603050405020304" pitchFamily="18" charset="0"/>
              <a:buChar char="•"/>
              <a:tabLst/>
              <a:defRPr/>
            </a:pPr>
            <a:r>
              <a:rPr kumimoji="0" lang="en-US" altLang="en-US" sz="24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rPr>
              <a:t> formal notations, “napkin designs”</a:t>
            </a:r>
          </a:p>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endParaRPr kumimoji="0" lang="en-US" altLang="en-US" sz="24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 typeface="Times" panose="02020603050405020304" pitchFamily="18" charset="0"/>
              <a:buNone/>
              <a:tabLst/>
              <a:defRPr/>
            </a:pPr>
            <a:endParaRPr kumimoji="0" lang="en-US" altLang="en-US" sz="2400" b="0" i="0" u="none" strike="noStrike" kern="1200" cap="none" spc="0" normalizeH="0" baseline="0" noProof="0" dirty="0">
              <a:ln>
                <a:noFill/>
              </a:ln>
              <a:solidFill>
                <a:srgbClr val="000000"/>
              </a:solidFill>
              <a:effectLst/>
              <a:uLnTx/>
              <a:uFillTx/>
              <a:latin typeface="Verdana" panose="020B0604030504040204" pitchFamily="34" charset="0"/>
              <a:ea typeface="ＭＳ Ｐゴシック" panose="020B0600070205080204" pitchFamily="34" charset="-128"/>
              <a:cs typeface="+mn-cs"/>
            </a:endParaRPr>
          </a:p>
        </p:txBody>
      </p:sp>
      <p:pic>
        <p:nvPicPr>
          <p:cNvPr id="94216" name="f14.mpg" descr="/Users/berndbruegge/Backup TUM Office/USB Bruegge Stick/SE 1 WS 2004/ 2ModelingWithUMLppt/f14.mpg">
            <a:hlinkClick r:id="" action="ppaction://media"/>
            <a:extLst>
              <a:ext uri="{FF2B5EF4-FFF2-40B4-BE49-F238E27FC236}">
                <a16:creationId xmlns:a16="http://schemas.microsoft.com/office/drawing/2014/main" id="{FD7958A0-DAB8-4E41-B073-E51352A7FA16}"/>
              </a:ext>
            </a:extLst>
          </p:cNvPr>
          <p:cNvPicPr>
            <a:picLocks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5773738" y="2863850"/>
            <a:ext cx="311943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05665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2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32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32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43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432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4326">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4326">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4326">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4328">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184328">
                                            <p:txEl>
                                              <p:pRg st="1" end="1"/>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94216"/>
                                        </p:tgtEl>
                                        <p:attrNameLst>
                                          <p:attrName>style.visibility</p:attrName>
                                        </p:attrNameLst>
                                      </p:cBhvr>
                                      <p:to>
                                        <p:strVal val="visible"/>
                                      </p:to>
                                    </p:set>
                                  </p:childTnLst>
                                </p:cTn>
                              </p:par>
                            </p:childTnLst>
                          </p:cTn>
                        </p:par>
                        <p:par>
                          <p:cTn id="53" fill="hold" nodeType="afterGroup">
                            <p:stCondLst>
                              <p:cond delay="500"/>
                            </p:stCondLst>
                            <p:childTnLst>
                              <p:par>
                                <p:cTn id="54" presetID="1" presetClass="mediacall" presetSubtype="0" fill="hold" nodeType="afterEffect">
                                  <p:stCondLst>
                                    <p:cond delay="0"/>
                                  </p:stCondLst>
                                  <p:childTnLst>
                                    <p:cmd type="call" cmd="playFrom(0.0)">
                                      <p:cBhvr>
                                        <p:cTn id="55" dur="9242" fill="hold"/>
                                        <p:tgtEl>
                                          <p:spTgt spid="942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56" fill="hold" display="0">
                  <p:stCondLst>
                    <p:cond delay="indefinite"/>
                  </p:stCondLst>
                  <p:endCondLst>
                    <p:cond evt="onNext" delay="0">
                      <p:tgtEl>
                        <p:sldTgt/>
                      </p:tgtEl>
                    </p:cond>
                    <p:cond evt="onPrev" delay="0">
                      <p:tgtEl>
                        <p:sldTgt/>
                      </p:tgtEl>
                    </p:cond>
                  </p:endCondLst>
                </p:cTn>
                <p:tgtEl>
                  <p:spTgt spid="94216"/>
                </p:tgtEl>
              </p:cMediaNode>
            </p:video>
          </p:childTnLst>
        </p:cTn>
      </p:par>
    </p:tnLst>
    <p:bldLst>
      <p:bldP spid="184323" grpId="0" build="p" autoUpdateAnimBg="0"/>
      <p:bldP spid="184324" grpId="0" build="p" autoUpdateAnimBg="0"/>
      <p:bldP spid="184326" grpId="0" build="p" autoUpdateAnimBg="0"/>
      <p:bldP spid="184327" grpId="0" build="p" autoUpdateAnimBg="0"/>
      <p:bldP spid="184328"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88" name="Rectangle 36"/>
          <p:cNvSpPr>
            <a:spLocks noChangeArrowheads="1"/>
          </p:cNvSpPr>
          <p:nvPr/>
        </p:nvSpPr>
        <p:spPr bwMode="auto">
          <a:xfrm>
            <a:off x="899592" y="1424354"/>
            <a:ext cx="8053754" cy="2309446"/>
          </a:xfrm>
          <a:prstGeom prst="rect">
            <a:avLst/>
          </a:prstGeom>
          <a:solidFill>
            <a:srgbClr val="E1FFFA"/>
          </a:solidFill>
          <a:ln w="12700">
            <a:solidFill>
              <a:schemeClr val="tx1"/>
            </a:solidFill>
            <a:miter lim="800000"/>
            <a:headEnd type="none" w="sm" len="sm"/>
            <a:tailEnd type="none" w="sm" len="sm"/>
          </a:ln>
          <a:effectLst/>
          <a:extLst/>
        </p:spPr>
        <p:txBody>
          <a:bodyPr wrap="none" anchor="ctr"/>
          <a:lstStyle/>
          <a:p>
            <a:endParaRPr lang="en-AU" sz="1108"/>
          </a:p>
        </p:txBody>
      </p:sp>
      <p:sp>
        <p:nvSpPr>
          <p:cNvPr id="100354" name="Rectangle 2"/>
          <p:cNvSpPr>
            <a:spLocks noGrp="1" noChangeArrowheads="1"/>
          </p:cNvSpPr>
          <p:nvPr>
            <p:ph type="title"/>
          </p:nvPr>
        </p:nvSpPr>
        <p:spPr/>
        <p:txBody>
          <a:bodyPr/>
          <a:lstStyle/>
          <a:p>
            <a:r>
              <a:rPr lang="en-US" altLang="en-US" dirty="0"/>
              <a:t>Actors</a:t>
            </a:r>
            <a:endParaRPr lang="en-AU" altLang="en-US" sz="2954" dirty="0"/>
          </a:p>
        </p:txBody>
      </p:sp>
      <p:sp>
        <p:nvSpPr>
          <p:cNvPr id="100355" name="Rectangle 3"/>
          <p:cNvSpPr>
            <a:spLocks noGrp="1" noChangeArrowheads="1"/>
          </p:cNvSpPr>
          <p:nvPr>
            <p:ph type="body" idx="1"/>
          </p:nvPr>
        </p:nvSpPr>
        <p:spPr>
          <a:xfrm>
            <a:off x="1371599" y="3997571"/>
            <a:ext cx="7507015" cy="2154115"/>
          </a:xfrm>
        </p:spPr>
        <p:txBody>
          <a:bodyPr/>
          <a:lstStyle/>
          <a:p>
            <a:r>
              <a:rPr lang="en-AU" altLang="en-US" dirty="0"/>
              <a:t>The system does not use itself</a:t>
            </a:r>
          </a:p>
          <a:p>
            <a:r>
              <a:rPr lang="en-AU" altLang="en-US" dirty="0"/>
              <a:t>Use cases describe what the system does</a:t>
            </a:r>
          </a:p>
        </p:txBody>
      </p:sp>
      <p:sp>
        <p:nvSpPr>
          <p:cNvPr id="100356" name="Oval 4"/>
          <p:cNvSpPr>
            <a:spLocks noChangeArrowheads="1"/>
          </p:cNvSpPr>
          <p:nvPr/>
        </p:nvSpPr>
        <p:spPr bwMode="auto">
          <a:xfrm>
            <a:off x="3990089" y="1669074"/>
            <a:ext cx="1817077" cy="48064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846" b="1"/>
              <a:t>Update Chart</a:t>
            </a:r>
          </a:p>
        </p:txBody>
      </p:sp>
      <p:sp>
        <p:nvSpPr>
          <p:cNvPr id="100357" name="Oval 5"/>
          <p:cNvSpPr>
            <a:spLocks noChangeArrowheads="1"/>
          </p:cNvSpPr>
          <p:nvPr/>
        </p:nvSpPr>
        <p:spPr bwMode="auto">
          <a:xfrm>
            <a:off x="3990089" y="2584939"/>
            <a:ext cx="1817077" cy="48064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846" b="1"/>
              <a:t>Admit Patient</a:t>
            </a:r>
          </a:p>
        </p:txBody>
      </p:sp>
      <p:grpSp>
        <p:nvGrpSpPr>
          <p:cNvPr id="100358" name="Group 6"/>
          <p:cNvGrpSpPr>
            <a:grpSpLocks/>
          </p:cNvGrpSpPr>
          <p:nvPr/>
        </p:nvGrpSpPr>
        <p:grpSpPr bwMode="auto">
          <a:xfrm>
            <a:off x="1148710" y="2067662"/>
            <a:ext cx="890954" cy="1118089"/>
            <a:chOff x="321" y="1466"/>
            <a:chExt cx="608" cy="763"/>
          </a:xfrm>
        </p:grpSpPr>
        <p:grpSp>
          <p:nvGrpSpPr>
            <p:cNvPr id="100359" name="Group 7"/>
            <p:cNvGrpSpPr>
              <a:grpSpLocks/>
            </p:cNvGrpSpPr>
            <p:nvPr/>
          </p:nvGrpSpPr>
          <p:grpSpPr bwMode="auto">
            <a:xfrm>
              <a:off x="525" y="1466"/>
              <a:ext cx="179" cy="328"/>
              <a:chOff x="525" y="1466"/>
              <a:chExt cx="179" cy="328"/>
            </a:xfrm>
          </p:grpSpPr>
          <p:sp>
            <p:nvSpPr>
              <p:cNvPr id="100360" name="Line 8"/>
              <p:cNvSpPr>
                <a:spLocks noChangeShapeType="1"/>
              </p:cNvSpPr>
              <p:nvPr/>
            </p:nvSpPr>
            <p:spPr bwMode="auto">
              <a:xfrm>
                <a:off x="618" y="1556"/>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61" name="Line 9"/>
              <p:cNvSpPr>
                <a:spLocks noChangeShapeType="1"/>
              </p:cNvSpPr>
              <p:nvPr/>
            </p:nvSpPr>
            <p:spPr bwMode="auto">
              <a:xfrm>
                <a:off x="555" y="1596"/>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62" name="Line 10"/>
              <p:cNvSpPr>
                <a:spLocks noChangeShapeType="1"/>
              </p:cNvSpPr>
              <p:nvPr/>
            </p:nvSpPr>
            <p:spPr bwMode="auto">
              <a:xfrm flipH="1">
                <a:off x="525" y="1712"/>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63" name="Line 11"/>
              <p:cNvSpPr>
                <a:spLocks noChangeShapeType="1"/>
              </p:cNvSpPr>
              <p:nvPr/>
            </p:nvSpPr>
            <p:spPr bwMode="auto">
              <a:xfrm>
                <a:off x="622" y="1712"/>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64" name="Oval 12"/>
              <p:cNvSpPr>
                <a:spLocks noChangeArrowheads="1"/>
              </p:cNvSpPr>
              <p:nvPr/>
            </p:nvSpPr>
            <p:spPr bwMode="auto">
              <a:xfrm>
                <a:off x="577" y="1466"/>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grpSp>
        <p:sp>
          <p:nvSpPr>
            <p:cNvPr id="100365" name="Rectangle 13"/>
            <p:cNvSpPr>
              <a:spLocks noChangeArrowheads="1"/>
            </p:cNvSpPr>
            <p:nvPr/>
          </p:nvSpPr>
          <p:spPr bwMode="auto">
            <a:xfrm>
              <a:off x="321" y="1785"/>
              <a:ext cx="608"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dirty="0"/>
                <a:t>Admin</a:t>
              </a:r>
            </a:p>
            <a:p>
              <a:pPr algn="ctr"/>
              <a:r>
                <a:rPr lang="en-AU" altLang="en-US" sz="1846" b="1" dirty="0"/>
                <a:t>System</a:t>
              </a:r>
            </a:p>
          </p:txBody>
        </p:sp>
      </p:grpSp>
      <p:grpSp>
        <p:nvGrpSpPr>
          <p:cNvPr id="100366" name="Group 14"/>
          <p:cNvGrpSpPr>
            <a:grpSpLocks/>
          </p:cNvGrpSpPr>
          <p:nvPr/>
        </p:nvGrpSpPr>
        <p:grpSpPr bwMode="auto">
          <a:xfrm>
            <a:off x="7553906" y="2656744"/>
            <a:ext cx="1324709" cy="1116624"/>
            <a:chOff x="333" y="2497"/>
            <a:chExt cx="904" cy="762"/>
          </a:xfrm>
        </p:grpSpPr>
        <p:grpSp>
          <p:nvGrpSpPr>
            <p:cNvPr id="100367" name="Group 15"/>
            <p:cNvGrpSpPr>
              <a:grpSpLocks/>
            </p:cNvGrpSpPr>
            <p:nvPr/>
          </p:nvGrpSpPr>
          <p:grpSpPr bwMode="auto">
            <a:xfrm>
              <a:off x="684" y="2497"/>
              <a:ext cx="179" cy="328"/>
              <a:chOff x="684" y="2497"/>
              <a:chExt cx="179" cy="328"/>
            </a:xfrm>
          </p:grpSpPr>
          <p:sp>
            <p:nvSpPr>
              <p:cNvPr id="100368" name="Line 16"/>
              <p:cNvSpPr>
                <a:spLocks noChangeShapeType="1"/>
              </p:cNvSpPr>
              <p:nvPr/>
            </p:nvSpPr>
            <p:spPr bwMode="auto">
              <a:xfrm>
                <a:off x="777" y="2587"/>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69" name="Line 17"/>
              <p:cNvSpPr>
                <a:spLocks noChangeShapeType="1"/>
              </p:cNvSpPr>
              <p:nvPr/>
            </p:nvSpPr>
            <p:spPr bwMode="auto">
              <a:xfrm>
                <a:off x="714" y="2627"/>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70" name="Line 18"/>
              <p:cNvSpPr>
                <a:spLocks noChangeShapeType="1"/>
              </p:cNvSpPr>
              <p:nvPr/>
            </p:nvSpPr>
            <p:spPr bwMode="auto">
              <a:xfrm flipH="1">
                <a:off x="684" y="2743"/>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71" name="Line 19"/>
              <p:cNvSpPr>
                <a:spLocks noChangeShapeType="1"/>
              </p:cNvSpPr>
              <p:nvPr/>
            </p:nvSpPr>
            <p:spPr bwMode="auto">
              <a:xfrm>
                <a:off x="781" y="2743"/>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72" name="Oval 20"/>
              <p:cNvSpPr>
                <a:spLocks noChangeArrowheads="1"/>
              </p:cNvSpPr>
              <p:nvPr/>
            </p:nvSpPr>
            <p:spPr bwMode="auto">
              <a:xfrm>
                <a:off x="736" y="2497"/>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grpSp>
        <p:sp>
          <p:nvSpPr>
            <p:cNvPr id="100373" name="Rectangle 21"/>
            <p:cNvSpPr>
              <a:spLocks noChangeArrowheads="1"/>
            </p:cNvSpPr>
            <p:nvPr/>
          </p:nvSpPr>
          <p:spPr bwMode="auto">
            <a:xfrm>
              <a:off x="333" y="2815"/>
              <a:ext cx="904"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a:t>Admissions</a:t>
              </a:r>
            </a:p>
            <a:p>
              <a:pPr algn="ctr"/>
              <a:r>
                <a:rPr lang="en-AU" altLang="en-US" sz="1846" b="1"/>
                <a:t>Clerk</a:t>
              </a:r>
            </a:p>
          </p:txBody>
        </p:sp>
      </p:grpSp>
      <p:grpSp>
        <p:nvGrpSpPr>
          <p:cNvPr id="100374" name="Group 22"/>
          <p:cNvGrpSpPr>
            <a:grpSpLocks/>
          </p:cNvGrpSpPr>
          <p:nvPr/>
        </p:nvGrpSpPr>
        <p:grpSpPr bwMode="auto">
          <a:xfrm>
            <a:off x="7838189" y="1543052"/>
            <a:ext cx="775189" cy="833804"/>
            <a:chOff x="4863" y="1466"/>
            <a:chExt cx="529" cy="569"/>
          </a:xfrm>
        </p:grpSpPr>
        <p:grpSp>
          <p:nvGrpSpPr>
            <p:cNvPr id="100375" name="Group 23"/>
            <p:cNvGrpSpPr>
              <a:grpSpLocks/>
            </p:cNvGrpSpPr>
            <p:nvPr/>
          </p:nvGrpSpPr>
          <p:grpSpPr bwMode="auto">
            <a:xfrm>
              <a:off x="5028" y="1466"/>
              <a:ext cx="179" cy="328"/>
              <a:chOff x="5028" y="1466"/>
              <a:chExt cx="179" cy="328"/>
            </a:xfrm>
          </p:grpSpPr>
          <p:sp>
            <p:nvSpPr>
              <p:cNvPr id="100376" name="Line 24"/>
              <p:cNvSpPr>
                <a:spLocks noChangeShapeType="1"/>
              </p:cNvSpPr>
              <p:nvPr/>
            </p:nvSpPr>
            <p:spPr bwMode="auto">
              <a:xfrm>
                <a:off x="5121" y="1556"/>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77" name="Line 25"/>
              <p:cNvSpPr>
                <a:spLocks noChangeShapeType="1"/>
              </p:cNvSpPr>
              <p:nvPr/>
            </p:nvSpPr>
            <p:spPr bwMode="auto">
              <a:xfrm>
                <a:off x="5058" y="1596"/>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78" name="Line 26"/>
              <p:cNvSpPr>
                <a:spLocks noChangeShapeType="1"/>
              </p:cNvSpPr>
              <p:nvPr/>
            </p:nvSpPr>
            <p:spPr bwMode="auto">
              <a:xfrm flipH="1">
                <a:off x="5028" y="1712"/>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79" name="Line 27"/>
              <p:cNvSpPr>
                <a:spLocks noChangeShapeType="1"/>
              </p:cNvSpPr>
              <p:nvPr/>
            </p:nvSpPr>
            <p:spPr bwMode="auto">
              <a:xfrm>
                <a:off x="5125" y="1712"/>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0380" name="Oval 28"/>
              <p:cNvSpPr>
                <a:spLocks noChangeArrowheads="1"/>
              </p:cNvSpPr>
              <p:nvPr/>
            </p:nvSpPr>
            <p:spPr bwMode="auto">
              <a:xfrm>
                <a:off x="5080" y="1466"/>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grpSp>
        <p:sp>
          <p:nvSpPr>
            <p:cNvPr id="100381" name="Rectangle 29"/>
            <p:cNvSpPr>
              <a:spLocks noChangeArrowheads="1"/>
            </p:cNvSpPr>
            <p:nvPr/>
          </p:nvSpPr>
          <p:spPr bwMode="auto">
            <a:xfrm>
              <a:off x="4863" y="1785"/>
              <a:ext cx="5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a:t>Nurse</a:t>
              </a:r>
            </a:p>
          </p:txBody>
        </p:sp>
      </p:grpSp>
      <p:sp>
        <p:nvSpPr>
          <p:cNvPr id="100382" name="Line 30"/>
          <p:cNvSpPr>
            <a:spLocks noChangeShapeType="1"/>
          </p:cNvSpPr>
          <p:nvPr/>
        </p:nvSpPr>
        <p:spPr bwMode="auto">
          <a:xfrm flipH="1" flipV="1">
            <a:off x="1925363" y="2576146"/>
            <a:ext cx="1966546" cy="2403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0383" name="Line 31"/>
          <p:cNvSpPr>
            <a:spLocks noChangeShapeType="1"/>
          </p:cNvSpPr>
          <p:nvPr/>
        </p:nvSpPr>
        <p:spPr bwMode="auto">
          <a:xfrm flipV="1">
            <a:off x="1915106" y="1910861"/>
            <a:ext cx="2007577" cy="2696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0384" name="Line 32"/>
          <p:cNvSpPr>
            <a:spLocks noChangeShapeType="1"/>
          </p:cNvSpPr>
          <p:nvPr/>
        </p:nvSpPr>
        <p:spPr bwMode="auto">
          <a:xfrm>
            <a:off x="5870178" y="2829658"/>
            <a:ext cx="198413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0385" name="Line 33"/>
          <p:cNvSpPr>
            <a:spLocks noChangeShapeType="1"/>
          </p:cNvSpPr>
          <p:nvPr/>
        </p:nvSpPr>
        <p:spPr bwMode="auto">
          <a:xfrm flipH="1" flipV="1">
            <a:off x="5876039" y="1925515"/>
            <a:ext cx="1976804" cy="1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0386" name="Text Box 34"/>
          <p:cNvSpPr txBox="1">
            <a:spLocks noChangeArrowheads="1"/>
          </p:cNvSpPr>
          <p:nvPr/>
        </p:nvSpPr>
        <p:spPr bwMode="auto">
          <a:xfrm>
            <a:off x="2904974" y="150147"/>
            <a:ext cx="563968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400" i="1" dirty="0">
                <a:latin typeface="+mj-lt"/>
              </a:rPr>
              <a:t>are </a:t>
            </a:r>
            <a:r>
              <a:rPr lang="en-US" altLang="en-US" sz="4400" i="1" u="sng" dirty="0">
                <a:latin typeface="+mj-lt"/>
              </a:rPr>
              <a:t>External</a:t>
            </a:r>
            <a:r>
              <a:rPr lang="en-US" altLang="en-US" sz="4400" i="1" dirty="0">
                <a:latin typeface="+mj-lt"/>
              </a:rPr>
              <a:t> to the System</a:t>
            </a:r>
            <a:endParaRPr lang="en-AU" altLang="en-US" sz="4400" i="1" dirty="0">
              <a:latin typeface="+mj-lt"/>
            </a:endParaRPr>
          </a:p>
        </p:txBody>
      </p:sp>
      <p:grpSp>
        <p:nvGrpSpPr>
          <p:cNvPr id="100393" name="Group 41"/>
          <p:cNvGrpSpPr>
            <a:grpSpLocks/>
          </p:cNvGrpSpPr>
          <p:nvPr/>
        </p:nvGrpSpPr>
        <p:grpSpPr bwMode="auto">
          <a:xfrm>
            <a:off x="1191206" y="2067658"/>
            <a:ext cx="786911" cy="785446"/>
            <a:chOff x="348" y="980"/>
            <a:chExt cx="537" cy="536"/>
          </a:xfrm>
        </p:grpSpPr>
        <p:sp>
          <p:nvSpPr>
            <p:cNvPr id="100394" name="Line 42"/>
            <p:cNvSpPr>
              <a:spLocks noChangeShapeType="1"/>
            </p:cNvSpPr>
            <p:nvPr/>
          </p:nvSpPr>
          <p:spPr bwMode="auto">
            <a:xfrm>
              <a:off x="348" y="980"/>
              <a:ext cx="536" cy="536"/>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100395" name="Line 43"/>
            <p:cNvSpPr>
              <a:spLocks noChangeShapeType="1"/>
            </p:cNvSpPr>
            <p:nvPr/>
          </p:nvSpPr>
          <p:spPr bwMode="auto">
            <a:xfrm flipH="1">
              <a:off x="349" y="980"/>
              <a:ext cx="536" cy="536"/>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grpSp>
      <p:sp>
        <p:nvSpPr>
          <p:cNvPr id="100396" name="Text Box 44"/>
          <p:cNvSpPr txBox="1">
            <a:spLocks noChangeArrowheads="1"/>
          </p:cNvSpPr>
          <p:nvPr/>
        </p:nvSpPr>
        <p:spPr bwMode="auto">
          <a:xfrm>
            <a:off x="861494" y="1396513"/>
            <a:ext cx="1880643" cy="31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477" b="1">
                <a:latin typeface="Book Antiqua" panose="02040602050305030304" pitchFamily="18" charset="0"/>
              </a:rPr>
              <a:t>uc  Hospital Admin</a:t>
            </a:r>
          </a:p>
        </p:txBody>
      </p:sp>
      <p:sp>
        <p:nvSpPr>
          <p:cNvPr id="100397" name="Line 45"/>
          <p:cNvSpPr>
            <a:spLocks noChangeShapeType="1"/>
          </p:cNvSpPr>
          <p:nvPr/>
        </p:nvSpPr>
        <p:spPr bwMode="auto">
          <a:xfrm>
            <a:off x="899594" y="1685192"/>
            <a:ext cx="17613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100398" name="Line 46"/>
          <p:cNvSpPr>
            <a:spLocks noChangeShapeType="1"/>
          </p:cNvSpPr>
          <p:nvPr/>
        </p:nvSpPr>
        <p:spPr bwMode="auto">
          <a:xfrm>
            <a:off x="2734254" y="1430215"/>
            <a:ext cx="0" cy="18317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100399" name="Line 47"/>
          <p:cNvSpPr>
            <a:spLocks noChangeShapeType="1"/>
          </p:cNvSpPr>
          <p:nvPr/>
        </p:nvSpPr>
        <p:spPr bwMode="auto">
          <a:xfrm flipV="1">
            <a:off x="2659520" y="1608994"/>
            <a:ext cx="74734" cy="7473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46"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40</a:t>
            </a:fld>
            <a:endParaRPr lang="en-AU" altLang="en-US"/>
          </a:p>
        </p:txBody>
      </p:sp>
      <p:sp>
        <p:nvSpPr>
          <p:cNvPr id="47" name="Date Placeholder 3">
            <a:extLst>
              <a:ext uri="{FF2B5EF4-FFF2-40B4-BE49-F238E27FC236}">
                <a16:creationId xmlns:a16="http://schemas.microsoft.com/office/drawing/2014/main" id="{8B1CD7B5-5C77-495B-8F3D-E9A6EFEC2CB8}"/>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687764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0358"/>
                                        </p:tgtEl>
                                        <p:attrNameLst>
                                          <p:attrName>style.visibility</p:attrName>
                                        </p:attrNameLst>
                                      </p:cBhvr>
                                      <p:to>
                                        <p:strVal val="visible"/>
                                      </p:to>
                                    </p:set>
                                    <p:animEffect transition="in" filter="dissolve">
                                      <p:cBhvr>
                                        <p:cTn id="7" dur="500"/>
                                        <p:tgtEl>
                                          <p:spTgt spid="100358"/>
                                        </p:tgtEl>
                                      </p:cBhvr>
                                    </p:animEffect>
                                  </p:childTnLst>
                                </p:cTn>
                              </p:par>
                              <p:par>
                                <p:cTn id="8" presetID="9" presetClass="entr" presetSubtype="0" fill="hold" nodeType="withEffect">
                                  <p:stCondLst>
                                    <p:cond delay="0"/>
                                  </p:stCondLst>
                                  <p:childTnLst>
                                    <p:set>
                                      <p:cBhvr>
                                        <p:cTn id="9" dur="1" fill="hold">
                                          <p:stCondLst>
                                            <p:cond delay="0"/>
                                          </p:stCondLst>
                                        </p:cTn>
                                        <p:tgtEl>
                                          <p:spTgt spid="100383"/>
                                        </p:tgtEl>
                                        <p:attrNameLst>
                                          <p:attrName>style.visibility</p:attrName>
                                        </p:attrNameLst>
                                      </p:cBhvr>
                                      <p:to>
                                        <p:strVal val="visible"/>
                                      </p:to>
                                    </p:set>
                                    <p:animEffect transition="in" filter="dissolve">
                                      <p:cBhvr>
                                        <p:cTn id="10" dur="500"/>
                                        <p:tgtEl>
                                          <p:spTgt spid="10038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0356"/>
                                        </p:tgtEl>
                                        <p:attrNameLst>
                                          <p:attrName>style.visibility</p:attrName>
                                        </p:attrNameLst>
                                      </p:cBhvr>
                                      <p:to>
                                        <p:strVal val="visible"/>
                                      </p:to>
                                    </p:set>
                                    <p:animEffect transition="in" filter="dissolve">
                                      <p:cBhvr>
                                        <p:cTn id="13" dur="500"/>
                                        <p:tgtEl>
                                          <p:spTgt spid="100356"/>
                                        </p:tgtEl>
                                      </p:cBhvr>
                                    </p:animEffect>
                                  </p:childTnLst>
                                </p:cTn>
                              </p:par>
                              <p:par>
                                <p:cTn id="14" presetID="9" presetClass="entr" presetSubtype="0" fill="hold" nodeType="withEffect">
                                  <p:stCondLst>
                                    <p:cond delay="0"/>
                                  </p:stCondLst>
                                  <p:childTnLst>
                                    <p:set>
                                      <p:cBhvr>
                                        <p:cTn id="15" dur="1" fill="hold">
                                          <p:stCondLst>
                                            <p:cond delay="0"/>
                                          </p:stCondLst>
                                        </p:cTn>
                                        <p:tgtEl>
                                          <p:spTgt spid="100385"/>
                                        </p:tgtEl>
                                        <p:attrNameLst>
                                          <p:attrName>style.visibility</p:attrName>
                                        </p:attrNameLst>
                                      </p:cBhvr>
                                      <p:to>
                                        <p:strVal val="visible"/>
                                      </p:to>
                                    </p:set>
                                    <p:animEffect transition="in" filter="dissolve">
                                      <p:cBhvr>
                                        <p:cTn id="16" dur="500"/>
                                        <p:tgtEl>
                                          <p:spTgt spid="100385"/>
                                        </p:tgtEl>
                                      </p:cBhvr>
                                    </p:animEffect>
                                  </p:childTnLst>
                                </p:cTn>
                              </p:par>
                              <p:par>
                                <p:cTn id="17" presetID="9" presetClass="entr" presetSubtype="0" fill="hold" nodeType="withEffect">
                                  <p:stCondLst>
                                    <p:cond delay="0"/>
                                  </p:stCondLst>
                                  <p:childTnLst>
                                    <p:set>
                                      <p:cBhvr>
                                        <p:cTn id="18" dur="1" fill="hold">
                                          <p:stCondLst>
                                            <p:cond delay="0"/>
                                          </p:stCondLst>
                                        </p:cTn>
                                        <p:tgtEl>
                                          <p:spTgt spid="100374"/>
                                        </p:tgtEl>
                                        <p:attrNameLst>
                                          <p:attrName>style.visibility</p:attrName>
                                        </p:attrNameLst>
                                      </p:cBhvr>
                                      <p:to>
                                        <p:strVal val="visible"/>
                                      </p:to>
                                    </p:set>
                                    <p:animEffect transition="in" filter="dissolve">
                                      <p:cBhvr>
                                        <p:cTn id="19" dur="500"/>
                                        <p:tgtEl>
                                          <p:spTgt spid="10037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00366"/>
                                        </p:tgtEl>
                                        <p:attrNameLst>
                                          <p:attrName>style.visibility</p:attrName>
                                        </p:attrNameLst>
                                      </p:cBhvr>
                                      <p:to>
                                        <p:strVal val="visible"/>
                                      </p:to>
                                    </p:set>
                                    <p:animEffect transition="in" filter="dissolve">
                                      <p:cBhvr>
                                        <p:cTn id="24" dur="500"/>
                                        <p:tgtEl>
                                          <p:spTgt spid="100366"/>
                                        </p:tgtEl>
                                      </p:cBhvr>
                                    </p:animEffect>
                                  </p:childTnLst>
                                </p:cTn>
                              </p:par>
                              <p:par>
                                <p:cTn id="25" presetID="9" presetClass="entr" presetSubtype="0" fill="hold" nodeType="withEffect">
                                  <p:stCondLst>
                                    <p:cond delay="0"/>
                                  </p:stCondLst>
                                  <p:childTnLst>
                                    <p:set>
                                      <p:cBhvr>
                                        <p:cTn id="26" dur="1" fill="hold">
                                          <p:stCondLst>
                                            <p:cond delay="0"/>
                                          </p:stCondLst>
                                        </p:cTn>
                                        <p:tgtEl>
                                          <p:spTgt spid="100384"/>
                                        </p:tgtEl>
                                        <p:attrNameLst>
                                          <p:attrName>style.visibility</p:attrName>
                                        </p:attrNameLst>
                                      </p:cBhvr>
                                      <p:to>
                                        <p:strVal val="visible"/>
                                      </p:to>
                                    </p:set>
                                    <p:animEffect transition="in" filter="dissolve">
                                      <p:cBhvr>
                                        <p:cTn id="27" dur="500"/>
                                        <p:tgtEl>
                                          <p:spTgt spid="10038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0357"/>
                                        </p:tgtEl>
                                        <p:attrNameLst>
                                          <p:attrName>style.visibility</p:attrName>
                                        </p:attrNameLst>
                                      </p:cBhvr>
                                      <p:to>
                                        <p:strVal val="visible"/>
                                      </p:to>
                                    </p:set>
                                    <p:animEffect transition="in" filter="dissolve">
                                      <p:cBhvr>
                                        <p:cTn id="30" dur="500"/>
                                        <p:tgtEl>
                                          <p:spTgt spid="100357"/>
                                        </p:tgtEl>
                                      </p:cBhvr>
                                    </p:animEffect>
                                  </p:childTnLst>
                                </p:cTn>
                              </p:par>
                              <p:par>
                                <p:cTn id="31" presetID="9" presetClass="entr" presetSubtype="0" fill="hold" nodeType="withEffect">
                                  <p:stCondLst>
                                    <p:cond delay="0"/>
                                  </p:stCondLst>
                                  <p:childTnLst>
                                    <p:set>
                                      <p:cBhvr>
                                        <p:cTn id="32" dur="1" fill="hold">
                                          <p:stCondLst>
                                            <p:cond delay="0"/>
                                          </p:stCondLst>
                                        </p:cTn>
                                        <p:tgtEl>
                                          <p:spTgt spid="100382"/>
                                        </p:tgtEl>
                                        <p:attrNameLst>
                                          <p:attrName>style.visibility</p:attrName>
                                        </p:attrNameLst>
                                      </p:cBhvr>
                                      <p:to>
                                        <p:strVal val="visible"/>
                                      </p:to>
                                    </p:set>
                                    <p:animEffect transition="in" filter="dissolve">
                                      <p:cBhvr>
                                        <p:cTn id="33" dur="500"/>
                                        <p:tgtEl>
                                          <p:spTgt spid="10038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0355">
                                            <p:txEl>
                                              <p:pRg st="0" end="0"/>
                                            </p:txEl>
                                          </p:spTgt>
                                        </p:tgtEl>
                                        <p:attrNameLst>
                                          <p:attrName>style.visibility</p:attrName>
                                        </p:attrNameLst>
                                      </p:cBhvr>
                                      <p:to>
                                        <p:strVal val="visible"/>
                                      </p:to>
                                    </p:set>
                                    <p:animEffect transition="in" filter="dissolve">
                                      <p:cBhvr>
                                        <p:cTn id="38" dur="500"/>
                                        <p:tgtEl>
                                          <p:spTgt spid="100355">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0355">
                                            <p:txEl>
                                              <p:pRg st="1" end="1"/>
                                            </p:txEl>
                                          </p:spTgt>
                                        </p:tgtEl>
                                        <p:attrNameLst>
                                          <p:attrName>style.visibility</p:attrName>
                                        </p:attrNameLst>
                                      </p:cBhvr>
                                      <p:to>
                                        <p:strVal val="visible"/>
                                      </p:to>
                                    </p:set>
                                    <p:animEffect transition="in" filter="dissolve">
                                      <p:cBhvr>
                                        <p:cTn id="41" dur="500"/>
                                        <p:tgtEl>
                                          <p:spTgt spid="100355">
                                            <p:txEl>
                                              <p:pRg st="1" end="1"/>
                                            </p:txEl>
                                          </p:spTgt>
                                        </p:tgtEl>
                                      </p:cBhvr>
                                    </p:animEffect>
                                  </p:childTnLst>
                                </p:cTn>
                              </p:par>
                            </p:childTnLst>
                          </p:cTn>
                        </p:par>
                        <p:par>
                          <p:cTn id="42" fill="hold" nodeType="afterGroup">
                            <p:stCondLst>
                              <p:cond delay="500"/>
                            </p:stCondLst>
                            <p:childTnLst>
                              <p:par>
                                <p:cTn id="43" presetID="9" presetClass="entr" presetSubtype="0" fill="hold" grpId="0" nodeType="afterEffect">
                                  <p:stCondLst>
                                    <p:cond delay="2000"/>
                                  </p:stCondLst>
                                  <p:childTnLst>
                                    <p:set>
                                      <p:cBhvr>
                                        <p:cTn id="44" dur="1" fill="hold">
                                          <p:stCondLst>
                                            <p:cond delay="0"/>
                                          </p:stCondLst>
                                        </p:cTn>
                                        <p:tgtEl>
                                          <p:spTgt spid="100386"/>
                                        </p:tgtEl>
                                        <p:attrNameLst>
                                          <p:attrName>style.visibility</p:attrName>
                                        </p:attrNameLst>
                                      </p:cBhvr>
                                      <p:to>
                                        <p:strVal val="visible"/>
                                      </p:to>
                                    </p:set>
                                    <p:animEffect transition="in" filter="dissolve">
                                      <p:cBhvr>
                                        <p:cTn id="45" dur="500"/>
                                        <p:tgtEl>
                                          <p:spTgt spid="10038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p:cTn id="49" dur="1" fill="hold">
                                          <p:stCondLst>
                                            <p:cond delay="0"/>
                                          </p:stCondLst>
                                        </p:cTn>
                                        <p:tgtEl>
                                          <p:spTgt spid="100393"/>
                                        </p:tgtEl>
                                        <p:attrNameLst>
                                          <p:attrName>style.visibility</p:attrName>
                                        </p:attrNameLst>
                                      </p:cBhvr>
                                      <p:to>
                                        <p:strVal val="visible"/>
                                      </p:to>
                                    </p:set>
                                    <p:anim calcmode="lin" valueType="num">
                                      <p:cBhvr>
                                        <p:cTn id="50" dur="500" fill="hold"/>
                                        <p:tgtEl>
                                          <p:spTgt spid="100393"/>
                                        </p:tgtEl>
                                        <p:attrNameLst>
                                          <p:attrName>ppt_w</p:attrName>
                                        </p:attrNameLst>
                                      </p:cBhvr>
                                      <p:tavLst>
                                        <p:tav tm="0">
                                          <p:val>
                                            <p:fltVal val="0"/>
                                          </p:val>
                                        </p:tav>
                                        <p:tav tm="100000">
                                          <p:val>
                                            <p:strVal val="#ppt_w"/>
                                          </p:val>
                                        </p:tav>
                                      </p:tavLst>
                                    </p:anim>
                                    <p:anim calcmode="lin" valueType="num">
                                      <p:cBhvr>
                                        <p:cTn id="51" dur="500" fill="hold"/>
                                        <p:tgtEl>
                                          <p:spTgt spid="100393"/>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bldLvl="2"/>
      <p:bldP spid="100356" grpId="0" animBg="1"/>
      <p:bldP spid="100357" grpId="0" animBg="1"/>
      <p:bldP spid="10038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425" name="Group 49"/>
          <p:cNvGrpSpPr>
            <a:grpSpLocks/>
          </p:cNvGrpSpPr>
          <p:nvPr/>
        </p:nvGrpSpPr>
        <p:grpSpPr bwMode="auto">
          <a:xfrm>
            <a:off x="937690" y="1424354"/>
            <a:ext cx="8053754" cy="2309446"/>
            <a:chOff x="128" y="792"/>
            <a:chExt cx="5496" cy="1576"/>
          </a:xfrm>
          <a:solidFill>
            <a:srgbClr val="E1FFFA"/>
          </a:solidFill>
        </p:grpSpPr>
        <p:sp>
          <p:nvSpPr>
            <p:cNvPr id="101412" name="Rectangle 36"/>
            <p:cNvSpPr>
              <a:spLocks noChangeArrowheads="1"/>
            </p:cNvSpPr>
            <p:nvPr/>
          </p:nvSpPr>
          <p:spPr bwMode="auto">
            <a:xfrm>
              <a:off x="128" y="792"/>
              <a:ext cx="5496" cy="1576"/>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sz="1108"/>
            </a:p>
          </p:txBody>
        </p:sp>
        <p:sp>
          <p:nvSpPr>
            <p:cNvPr id="101421" name="Line 45"/>
            <p:cNvSpPr>
              <a:spLocks noChangeShapeType="1"/>
            </p:cNvSpPr>
            <p:nvPr/>
          </p:nvSpPr>
          <p:spPr bwMode="auto">
            <a:xfrm>
              <a:off x="128" y="971"/>
              <a:ext cx="1202" cy="0"/>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101422" name="Line 46"/>
            <p:cNvSpPr>
              <a:spLocks noChangeShapeType="1"/>
            </p:cNvSpPr>
            <p:nvPr/>
          </p:nvSpPr>
          <p:spPr bwMode="auto">
            <a:xfrm>
              <a:off x="1380" y="797"/>
              <a:ext cx="0" cy="125"/>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101423" name="Line 47"/>
            <p:cNvSpPr>
              <a:spLocks noChangeShapeType="1"/>
            </p:cNvSpPr>
            <p:nvPr/>
          </p:nvSpPr>
          <p:spPr bwMode="auto">
            <a:xfrm flipV="1">
              <a:off x="1329" y="919"/>
              <a:ext cx="51" cy="51"/>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grpSp>
      <p:sp>
        <p:nvSpPr>
          <p:cNvPr id="101378" name="Rectangle 2"/>
          <p:cNvSpPr>
            <a:spLocks noGrp="1" noChangeArrowheads="1"/>
          </p:cNvSpPr>
          <p:nvPr>
            <p:ph type="title"/>
          </p:nvPr>
        </p:nvSpPr>
        <p:spPr/>
        <p:txBody>
          <a:bodyPr/>
          <a:lstStyle/>
          <a:p>
            <a:r>
              <a:rPr lang="en-US" altLang="en-US"/>
              <a:t>Actors</a:t>
            </a:r>
            <a:endParaRPr lang="en-AU" altLang="en-US" sz="2954"/>
          </a:p>
        </p:txBody>
      </p:sp>
      <p:sp>
        <p:nvSpPr>
          <p:cNvPr id="101379" name="Rectangle 3"/>
          <p:cNvSpPr>
            <a:spLocks noGrp="1" noChangeArrowheads="1"/>
          </p:cNvSpPr>
          <p:nvPr>
            <p:ph type="body" idx="1"/>
          </p:nvPr>
        </p:nvSpPr>
        <p:spPr>
          <a:xfrm>
            <a:off x="1371600" y="3997571"/>
            <a:ext cx="7545113" cy="2154115"/>
          </a:xfrm>
        </p:spPr>
        <p:txBody>
          <a:bodyPr/>
          <a:lstStyle/>
          <a:p>
            <a:r>
              <a:rPr lang="en-AU" altLang="en-US" dirty="0"/>
              <a:t>DBMS is a particular storage strategy</a:t>
            </a:r>
          </a:p>
          <a:p>
            <a:pPr lvl="1"/>
            <a:r>
              <a:rPr lang="en-AU" altLang="en-US" dirty="0"/>
              <a:t>design decision</a:t>
            </a:r>
          </a:p>
          <a:p>
            <a:pPr lvl="1"/>
            <a:r>
              <a:rPr lang="en-AU" altLang="en-US" dirty="0"/>
              <a:t>should not appear in the requirements</a:t>
            </a:r>
          </a:p>
        </p:txBody>
      </p:sp>
      <p:sp>
        <p:nvSpPr>
          <p:cNvPr id="101380" name="Oval 4"/>
          <p:cNvSpPr>
            <a:spLocks noChangeArrowheads="1"/>
          </p:cNvSpPr>
          <p:nvPr/>
        </p:nvSpPr>
        <p:spPr bwMode="auto">
          <a:xfrm>
            <a:off x="4028187" y="1669074"/>
            <a:ext cx="1817077" cy="48064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846" b="1"/>
              <a:t>Update Chart</a:t>
            </a:r>
          </a:p>
        </p:txBody>
      </p:sp>
      <p:sp>
        <p:nvSpPr>
          <p:cNvPr id="101381" name="Oval 5"/>
          <p:cNvSpPr>
            <a:spLocks noChangeArrowheads="1"/>
          </p:cNvSpPr>
          <p:nvPr/>
        </p:nvSpPr>
        <p:spPr bwMode="auto">
          <a:xfrm>
            <a:off x="4028187" y="2584939"/>
            <a:ext cx="1817077" cy="48064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846" b="1" dirty="0"/>
              <a:t>Admit Patient</a:t>
            </a:r>
          </a:p>
        </p:txBody>
      </p:sp>
      <p:grpSp>
        <p:nvGrpSpPr>
          <p:cNvPr id="101382" name="Group 6"/>
          <p:cNvGrpSpPr>
            <a:grpSpLocks/>
          </p:cNvGrpSpPr>
          <p:nvPr/>
        </p:nvGrpSpPr>
        <p:grpSpPr bwMode="auto">
          <a:xfrm>
            <a:off x="1207324" y="2067660"/>
            <a:ext cx="852854" cy="833804"/>
            <a:chOff x="335" y="1466"/>
            <a:chExt cx="582" cy="569"/>
          </a:xfrm>
        </p:grpSpPr>
        <p:grpSp>
          <p:nvGrpSpPr>
            <p:cNvPr id="101383" name="Group 7"/>
            <p:cNvGrpSpPr>
              <a:grpSpLocks/>
            </p:cNvGrpSpPr>
            <p:nvPr/>
          </p:nvGrpSpPr>
          <p:grpSpPr bwMode="auto">
            <a:xfrm>
              <a:off x="525" y="1466"/>
              <a:ext cx="179" cy="328"/>
              <a:chOff x="525" y="1466"/>
              <a:chExt cx="179" cy="328"/>
            </a:xfrm>
          </p:grpSpPr>
          <p:sp>
            <p:nvSpPr>
              <p:cNvPr id="101384" name="Line 8"/>
              <p:cNvSpPr>
                <a:spLocks noChangeShapeType="1"/>
              </p:cNvSpPr>
              <p:nvPr/>
            </p:nvSpPr>
            <p:spPr bwMode="auto">
              <a:xfrm>
                <a:off x="618" y="1556"/>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1385" name="Line 9"/>
              <p:cNvSpPr>
                <a:spLocks noChangeShapeType="1"/>
              </p:cNvSpPr>
              <p:nvPr/>
            </p:nvSpPr>
            <p:spPr bwMode="auto">
              <a:xfrm>
                <a:off x="555" y="1596"/>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1386" name="Line 10"/>
              <p:cNvSpPr>
                <a:spLocks noChangeShapeType="1"/>
              </p:cNvSpPr>
              <p:nvPr/>
            </p:nvSpPr>
            <p:spPr bwMode="auto">
              <a:xfrm flipH="1">
                <a:off x="525" y="1712"/>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1387" name="Line 11"/>
              <p:cNvSpPr>
                <a:spLocks noChangeShapeType="1"/>
              </p:cNvSpPr>
              <p:nvPr/>
            </p:nvSpPr>
            <p:spPr bwMode="auto">
              <a:xfrm>
                <a:off x="622" y="1712"/>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1388" name="Oval 12"/>
              <p:cNvSpPr>
                <a:spLocks noChangeArrowheads="1"/>
              </p:cNvSpPr>
              <p:nvPr/>
            </p:nvSpPr>
            <p:spPr bwMode="auto">
              <a:xfrm>
                <a:off x="577" y="1466"/>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101389" name="Rectangle 13"/>
            <p:cNvSpPr>
              <a:spLocks noChangeArrowheads="1"/>
            </p:cNvSpPr>
            <p:nvPr/>
          </p:nvSpPr>
          <p:spPr bwMode="auto">
            <a:xfrm>
              <a:off x="335" y="1785"/>
              <a:ext cx="5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dirty="0"/>
                <a:t>DBMS</a:t>
              </a:r>
              <a:endParaRPr lang="en-AU" altLang="en-US" sz="1108" b="1" dirty="0"/>
            </a:p>
          </p:txBody>
        </p:sp>
      </p:grpSp>
      <p:grpSp>
        <p:nvGrpSpPr>
          <p:cNvPr id="101390" name="Group 14"/>
          <p:cNvGrpSpPr>
            <a:grpSpLocks/>
          </p:cNvGrpSpPr>
          <p:nvPr/>
        </p:nvGrpSpPr>
        <p:grpSpPr bwMode="auto">
          <a:xfrm>
            <a:off x="7592004" y="2656744"/>
            <a:ext cx="1324709" cy="1116624"/>
            <a:chOff x="333" y="2497"/>
            <a:chExt cx="904" cy="762"/>
          </a:xfrm>
        </p:grpSpPr>
        <p:grpSp>
          <p:nvGrpSpPr>
            <p:cNvPr id="101391" name="Group 15"/>
            <p:cNvGrpSpPr>
              <a:grpSpLocks/>
            </p:cNvGrpSpPr>
            <p:nvPr/>
          </p:nvGrpSpPr>
          <p:grpSpPr bwMode="auto">
            <a:xfrm>
              <a:off x="684" y="2497"/>
              <a:ext cx="179" cy="328"/>
              <a:chOff x="684" y="2497"/>
              <a:chExt cx="179" cy="328"/>
            </a:xfrm>
          </p:grpSpPr>
          <p:sp>
            <p:nvSpPr>
              <p:cNvPr id="101392" name="Line 16"/>
              <p:cNvSpPr>
                <a:spLocks noChangeShapeType="1"/>
              </p:cNvSpPr>
              <p:nvPr/>
            </p:nvSpPr>
            <p:spPr bwMode="auto">
              <a:xfrm>
                <a:off x="777" y="2587"/>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1393" name="Line 17"/>
              <p:cNvSpPr>
                <a:spLocks noChangeShapeType="1"/>
              </p:cNvSpPr>
              <p:nvPr/>
            </p:nvSpPr>
            <p:spPr bwMode="auto">
              <a:xfrm>
                <a:off x="714" y="2627"/>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1394" name="Line 18"/>
              <p:cNvSpPr>
                <a:spLocks noChangeShapeType="1"/>
              </p:cNvSpPr>
              <p:nvPr/>
            </p:nvSpPr>
            <p:spPr bwMode="auto">
              <a:xfrm flipH="1">
                <a:off x="684" y="2743"/>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1395" name="Line 19"/>
              <p:cNvSpPr>
                <a:spLocks noChangeShapeType="1"/>
              </p:cNvSpPr>
              <p:nvPr/>
            </p:nvSpPr>
            <p:spPr bwMode="auto">
              <a:xfrm>
                <a:off x="781" y="2743"/>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1396" name="Oval 20"/>
              <p:cNvSpPr>
                <a:spLocks noChangeArrowheads="1"/>
              </p:cNvSpPr>
              <p:nvPr/>
            </p:nvSpPr>
            <p:spPr bwMode="auto">
              <a:xfrm>
                <a:off x="736" y="2497"/>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grpSp>
        <p:sp>
          <p:nvSpPr>
            <p:cNvPr id="101397" name="Rectangle 21"/>
            <p:cNvSpPr>
              <a:spLocks noChangeArrowheads="1"/>
            </p:cNvSpPr>
            <p:nvPr/>
          </p:nvSpPr>
          <p:spPr bwMode="auto">
            <a:xfrm>
              <a:off x="333" y="2815"/>
              <a:ext cx="904"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a:t>Admissions</a:t>
              </a:r>
            </a:p>
            <a:p>
              <a:pPr algn="ctr"/>
              <a:r>
                <a:rPr lang="en-AU" altLang="en-US" sz="1846" b="1"/>
                <a:t>Clerk</a:t>
              </a:r>
            </a:p>
          </p:txBody>
        </p:sp>
      </p:grpSp>
      <p:grpSp>
        <p:nvGrpSpPr>
          <p:cNvPr id="101398" name="Group 22"/>
          <p:cNvGrpSpPr>
            <a:grpSpLocks/>
          </p:cNvGrpSpPr>
          <p:nvPr/>
        </p:nvGrpSpPr>
        <p:grpSpPr bwMode="auto">
          <a:xfrm>
            <a:off x="7876287" y="1543052"/>
            <a:ext cx="775189" cy="833804"/>
            <a:chOff x="4863" y="1466"/>
            <a:chExt cx="529" cy="569"/>
          </a:xfrm>
        </p:grpSpPr>
        <p:grpSp>
          <p:nvGrpSpPr>
            <p:cNvPr id="101399" name="Group 23"/>
            <p:cNvGrpSpPr>
              <a:grpSpLocks/>
            </p:cNvGrpSpPr>
            <p:nvPr/>
          </p:nvGrpSpPr>
          <p:grpSpPr bwMode="auto">
            <a:xfrm>
              <a:off x="5028" y="1466"/>
              <a:ext cx="179" cy="328"/>
              <a:chOff x="5028" y="1466"/>
              <a:chExt cx="179" cy="328"/>
            </a:xfrm>
          </p:grpSpPr>
          <p:sp>
            <p:nvSpPr>
              <p:cNvPr id="101400" name="Line 24"/>
              <p:cNvSpPr>
                <a:spLocks noChangeShapeType="1"/>
              </p:cNvSpPr>
              <p:nvPr/>
            </p:nvSpPr>
            <p:spPr bwMode="auto">
              <a:xfrm>
                <a:off x="5121" y="1556"/>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1401" name="Line 25"/>
              <p:cNvSpPr>
                <a:spLocks noChangeShapeType="1"/>
              </p:cNvSpPr>
              <p:nvPr/>
            </p:nvSpPr>
            <p:spPr bwMode="auto">
              <a:xfrm>
                <a:off x="5058" y="1596"/>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1402" name="Line 26"/>
              <p:cNvSpPr>
                <a:spLocks noChangeShapeType="1"/>
              </p:cNvSpPr>
              <p:nvPr/>
            </p:nvSpPr>
            <p:spPr bwMode="auto">
              <a:xfrm flipH="1">
                <a:off x="5028" y="1712"/>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1403" name="Line 27"/>
              <p:cNvSpPr>
                <a:spLocks noChangeShapeType="1"/>
              </p:cNvSpPr>
              <p:nvPr/>
            </p:nvSpPr>
            <p:spPr bwMode="auto">
              <a:xfrm>
                <a:off x="5125" y="1712"/>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1404" name="Oval 28"/>
              <p:cNvSpPr>
                <a:spLocks noChangeArrowheads="1"/>
              </p:cNvSpPr>
              <p:nvPr/>
            </p:nvSpPr>
            <p:spPr bwMode="auto">
              <a:xfrm>
                <a:off x="5080" y="1466"/>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grpSp>
        <p:sp>
          <p:nvSpPr>
            <p:cNvPr id="101405" name="Rectangle 29"/>
            <p:cNvSpPr>
              <a:spLocks noChangeArrowheads="1"/>
            </p:cNvSpPr>
            <p:nvPr/>
          </p:nvSpPr>
          <p:spPr bwMode="auto">
            <a:xfrm>
              <a:off x="4863" y="1785"/>
              <a:ext cx="5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a:t>Nurse</a:t>
              </a:r>
            </a:p>
          </p:txBody>
        </p:sp>
      </p:grpSp>
      <p:sp>
        <p:nvSpPr>
          <p:cNvPr id="101406" name="Line 30"/>
          <p:cNvSpPr>
            <a:spLocks noChangeShapeType="1"/>
          </p:cNvSpPr>
          <p:nvPr/>
        </p:nvSpPr>
        <p:spPr bwMode="auto">
          <a:xfrm flipH="1" flipV="1">
            <a:off x="1963461" y="2576146"/>
            <a:ext cx="1966546" cy="2403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1407" name="Line 31"/>
          <p:cNvSpPr>
            <a:spLocks noChangeShapeType="1"/>
          </p:cNvSpPr>
          <p:nvPr/>
        </p:nvSpPr>
        <p:spPr bwMode="auto">
          <a:xfrm flipV="1">
            <a:off x="1953204" y="1910861"/>
            <a:ext cx="2007577" cy="2696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1408" name="Line 32"/>
          <p:cNvSpPr>
            <a:spLocks noChangeShapeType="1"/>
          </p:cNvSpPr>
          <p:nvPr/>
        </p:nvSpPr>
        <p:spPr bwMode="auto">
          <a:xfrm>
            <a:off x="5908276" y="2829658"/>
            <a:ext cx="198413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1409" name="Line 33"/>
          <p:cNvSpPr>
            <a:spLocks noChangeShapeType="1"/>
          </p:cNvSpPr>
          <p:nvPr/>
        </p:nvSpPr>
        <p:spPr bwMode="auto">
          <a:xfrm flipH="1" flipV="1">
            <a:off x="5914137" y="1925515"/>
            <a:ext cx="1976804" cy="1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1410" name="Text Box 34"/>
          <p:cNvSpPr txBox="1">
            <a:spLocks noChangeArrowheads="1"/>
          </p:cNvSpPr>
          <p:nvPr/>
        </p:nvSpPr>
        <p:spPr bwMode="auto">
          <a:xfrm>
            <a:off x="2843808" y="150820"/>
            <a:ext cx="553972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400" i="1" dirty="0">
                <a:latin typeface="+mj-lt"/>
              </a:rPr>
              <a:t>are Not Technical Choices</a:t>
            </a:r>
            <a:endParaRPr lang="en-AU" altLang="en-US" sz="4400" i="1" dirty="0">
              <a:latin typeface="+mj-lt"/>
            </a:endParaRPr>
          </a:p>
        </p:txBody>
      </p:sp>
      <p:grpSp>
        <p:nvGrpSpPr>
          <p:cNvPr id="101417" name="Group 41"/>
          <p:cNvGrpSpPr>
            <a:grpSpLocks/>
          </p:cNvGrpSpPr>
          <p:nvPr/>
        </p:nvGrpSpPr>
        <p:grpSpPr bwMode="auto">
          <a:xfrm>
            <a:off x="1229304" y="2004646"/>
            <a:ext cx="786911" cy="785446"/>
            <a:chOff x="348" y="980"/>
            <a:chExt cx="537" cy="536"/>
          </a:xfrm>
        </p:grpSpPr>
        <p:sp>
          <p:nvSpPr>
            <p:cNvPr id="101418" name="Line 42"/>
            <p:cNvSpPr>
              <a:spLocks noChangeShapeType="1"/>
            </p:cNvSpPr>
            <p:nvPr/>
          </p:nvSpPr>
          <p:spPr bwMode="auto">
            <a:xfrm>
              <a:off x="348" y="980"/>
              <a:ext cx="536" cy="536"/>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846"/>
            </a:p>
          </p:txBody>
        </p:sp>
        <p:sp>
          <p:nvSpPr>
            <p:cNvPr id="101419" name="Line 43"/>
            <p:cNvSpPr>
              <a:spLocks noChangeShapeType="1"/>
            </p:cNvSpPr>
            <p:nvPr/>
          </p:nvSpPr>
          <p:spPr bwMode="auto">
            <a:xfrm flipH="1">
              <a:off x="349" y="980"/>
              <a:ext cx="536" cy="536"/>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846"/>
            </a:p>
          </p:txBody>
        </p:sp>
      </p:grpSp>
      <p:sp>
        <p:nvSpPr>
          <p:cNvPr id="101420" name="Text Box 44"/>
          <p:cNvSpPr txBox="1">
            <a:spLocks noChangeArrowheads="1"/>
          </p:cNvSpPr>
          <p:nvPr/>
        </p:nvSpPr>
        <p:spPr bwMode="auto">
          <a:xfrm>
            <a:off x="899592" y="1397978"/>
            <a:ext cx="1880643" cy="31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477" b="1">
                <a:latin typeface="Book Antiqua" panose="02040602050305030304" pitchFamily="18" charset="0"/>
              </a:rPr>
              <a:t>uc  Hospital Admin</a:t>
            </a:r>
          </a:p>
        </p:txBody>
      </p:sp>
      <p:sp>
        <p:nvSpPr>
          <p:cNvPr id="4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41</a:t>
            </a:fld>
            <a:endParaRPr lang="en-AU" altLang="en-US"/>
          </a:p>
        </p:txBody>
      </p:sp>
      <p:sp>
        <p:nvSpPr>
          <p:cNvPr id="46" name="Date Placeholder 3">
            <a:extLst>
              <a:ext uri="{FF2B5EF4-FFF2-40B4-BE49-F238E27FC236}">
                <a16:creationId xmlns:a16="http://schemas.microsoft.com/office/drawing/2014/main" id="{E9960BE0-4306-41F3-8F86-17D47C0ED3FC}"/>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744705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1382"/>
                                        </p:tgtEl>
                                        <p:attrNameLst>
                                          <p:attrName>style.visibility</p:attrName>
                                        </p:attrNameLst>
                                      </p:cBhvr>
                                      <p:to>
                                        <p:strVal val="visible"/>
                                      </p:to>
                                    </p:set>
                                    <p:animEffect transition="in" filter="dissolve">
                                      <p:cBhvr>
                                        <p:cTn id="7" dur="500"/>
                                        <p:tgtEl>
                                          <p:spTgt spid="101382"/>
                                        </p:tgtEl>
                                      </p:cBhvr>
                                    </p:animEffect>
                                  </p:childTnLst>
                                </p:cTn>
                              </p:par>
                              <p:par>
                                <p:cTn id="8" presetID="9" presetClass="entr" presetSubtype="0" fill="hold" nodeType="withEffect">
                                  <p:stCondLst>
                                    <p:cond delay="0"/>
                                  </p:stCondLst>
                                  <p:childTnLst>
                                    <p:set>
                                      <p:cBhvr>
                                        <p:cTn id="9" dur="1" fill="hold">
                                          <p:stCondLst>
                                            <p:cond delay="0"/>
                                          </p:stCondLst>
                                        </p:cTn>
                                        <p:tgtEl>
                                          <p:spTgt spid="101407"/>
                                        </p:tgtEl>
                                        <p:attrNameLst>
                                          <p:attrName>style.visibility</p:attrName>
                                        </p:attrNameLst>
                                      </p:cBhvr>
                                      <p:to>
                                        <p:strVal val="visible"/>
                                      </p:to>
                                    </p:set>
                                    <p:animEffect transition="in" filter="dissolve">
                                      <p:cBhvr>
                                        <p:cTn id="10" dur="500"/>
                                        <p:tgtEl>
                                          <p:spTgt spid="10140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1380"/>
                                        </p:tgtEl>
                                        <p:attrNameLst>
                                          <p:attrName>style.visibility</p:attrName>
                                        </p:attrNameLst>
                                      </p:cBhvr>
                                      <p:to>
                                        <p:strVal val="visible"/>
                                      </p:to>
                                    </p:set>
                                    <p:animEffect transition="in" filter="dissolve">
                                      <p:cBhvr>
                                        <p:cTn id="13" dur="500"/>
                                        <p:tgtEl>
                                          <p:spTgt spid="101380"/>
                                        </p:tgtEl>
                                      </p:cBhvr>
                                    </p:animEffect>
                                  </p:childTnLst>
                                </p:cTn>
                              </p:par>
                              <p:par>
                                <p:cTn id="14" presetID="9" presetClass="entr" presetSubtype="0" fill="hold" nodeType="withEffect">
                                  <p:stCondLst>
                                    <p:cond delay="0"/>
                                  </p:stCondLst>
                                  <p:childTnLst>
                                    <p:set>
                                      <p:cBhvr>
                                        <p:cTn id="15" dur="1" fill="hold">
                                          <p:stCondLst>
                                            <p:cond delay="0"/>
                                          </p:stCondLst>
                                        </p:cTn>
                                        <p:tgtEl>
                                          <p:spTgt spid="101409"/>
                                        </p:tgtEl>
                                        <p:attrNameLst>
                                          <p:attrName>style.visibility</p:attrName>
                                        </p:attrNameLst>
                                      </p:cBhvr>
                                      <p:to>
                                        <p:strVal val="visible"/>
                                      </p:to>
                                    </p:set>
                                    <p:animEffect transition="in" filter="dissolve">
                                      <p:cBhvr>
                                        <p:cTn id="16" dur="500"/>
                                        <p:tgtEl>
                                          <p:spTgt spid="101409"/>
                                        </p:tgtEl>
                                      </p:cBhvr>
                                    </p:animEffect>
                                  </p:childTnLst>
                                </p:cTn>
                              </p:par>
                              <p:par>
                                <p:cTn id="17" presetID="9" presetClass="entr" presetSubtype="0" fill="hold" nodeType="withEffect">
                                  <p:stCondLst>
                                    <p:cond delay="0"/>
                                  </p:stCondLst>
                                  <p:childTnLst>
                                    <p:set>
                                      <p:cBhvr>
                                        <p:cTn id="18" dur="1" fill="hold">
                                          <p:stCondLst>
                                            <p:cond delay="0"/>
                                          </p:stCondLst>
                                        </p:cTn>
                                        <p:tgtEl>
                                          <p:spTgt spid="101398"/>
                                        </p:tgtEl>
                                        <p:attrNameLst>
                                          <p:attrName>style.visibility</p:attrName>
                                        </p:attrNameLst>
                                      </p:cBhvr>
                                      <p:to>
                                        <p:strVal val="visible"/>
                                      </p:to>
                                    </p:set>
                                    <p:animEffect transition="in" filter="dissolve">
                                      <p:cBhvr>
                                        <p:cTn id="19" dur="500"/>
                                        <p:tgtEl>
                                          <p:spTgt spid="1013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01390"/>
                                        </p:tgtEl>
                                        <p:attrNameLst>
                                          <p:attrName>style.visibility</p:attrName>
                                        </p:attrNameLst>
                                      </p:cBhvr>
                                      <p:to>
                                        <p:strVal val="visible"/>
                                      </p:to>
                                    </p:set>
                                    <p:animEffect transition="in" filter="dissolve">
                                      <p:cBhvr>
                                        <p:cTn id="24" dur="500"/>
                                        <p:tgtEl>
                                          <p:spTgt spid="101390"/>
                                        </p:tgtEl>
                                      </p:cBhvr>
                                    </p:animEffect>
                                  </p:childTnLst>
                                </p:cTn>
                              </p:par>
                              <p:par>
                                <p:cTn id="25" presetID="9" presetClass="entr" presetSubtype="0" fill="hold" nodeType="withEffect">
                                  <p:stCondLst>
                                    <p:cond delay="0"/>
                                  </p:stCondLst>
                                  <p:childTnLst>
                                    <p:set>
                                      <p:cBhvr>
                                        <p:cTn id="26" dur="1" fill="hold">
                                          <p:stCondLst>
                                            <p:cond delay="0"/>
                                          </p:stCondLst>
                                        </p:cTn>
                                        <p:tgtEl>
                                          <p:spTgt spid="101408"/>
                                        </p:tgtEl>
                                        <p:attrNameLst>
                                          <p:attrName>style.visibility</p:attrName>
                                        </p:attrNameLst>
                                      </p:cBhvr>
                                      <p:to>
                                        <p:strVal val="visible"/>
                                      </p:to>
                                    </p:set>
                                    <p:animEffect transition="in" filter="dissolve">
                                      <p:cBhvr>
                                        <p:cTn id="27" dur="500"/>
                                        <p:tgtEl>
                                          <p:spTgt spid="10140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1381"/>
                                        </p:tgtEl>
                                        <p:attrNameLst>
                                          <p:attrName>style.visibility</p:attrName>
                                        </p:attrNameLst>
                                      </p:cBhvr>
                                      <p:to>
                                        <p:strVal val="visible"/>
                                      </p:to>
                                    </p:set>
                                    <p:animEffect transition="in" filter="dissolve">
                                      <p:cBhvr>
                                        <p:cTn id="30" dur="500"/>
                                        <p:tgtEl>
                                          <p:spTgt spid="101381"/>
                                        </p:tgtEl>
                                      </p:cBhvr>
                                    </p:animEffect>
                                  </p:childTnLst>
                                </p:cTn>
                              </p:par>
                              <p:par>
                                <p:cTn id="31" presetID="9" presetClass="entr" presetSubtype="0" fill="hold" nodeType="withEffect">
                                  <p:stCondLst>
                                    <p:cond delay="0"/>
                                  </p:stCondLst>
                                  <p:childTnLst>
                                    <p:set>
                                      <p:cBhvr>
                                        <p:cTn id="32" dur="1" fill="hold">
                                          <p:stCondLst>
                                            <p:cond delay="0"/>
                                          </p:stCondLst>
                                        </p:cTn>
                                        <p:tgtEl>
                                          <p:spTgt spid="101406"/>
                                        </p:tgtEl>
                                        <p:attrNameLst>
                                          <p:attrName>style.visibility</p:attrName>
                                        </p:attrNameLst>
                                      </p:cBhvr>
                                      <p:to>
                                        <p:strVal val="visible"/>
                                      </p:to>
                                    </p:set>
                                    <p:animEffect transition="in" filter="dissolve">
                                      <p:cBhvr>
                                        <p:cTn id="33" dur="500"/>
                                        <p:tgtEl>
                                          <p:spTgt spid="10140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1379">
                                            <p:txEl>
                                              <p:pRg st="0" end="0"/>
                                            </p:txEl>
                                          </p:spTgt>
                                        </p:tgtEl>
                                        <p:attrNameLst>
                                          <p:attrName>style.visibility</p:attrName>
                                        </p:attrNameLst>
                                      </p:cBhvr>
                                      <p:to>
                                        <p:strVal val="visible"/>
                                      </p:to>
                                    </p:set>
                                    <p:animEffect transition="in" filter="dissolve">
                                      <p:cBhvr>
                                        <p:cTn id="38" dur="500"/>
                                        <p:tgtEl>
                                          <p:spTgt spid="101379">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1379">
                                            <p:txEl>
                                              <p:pRg st="1" end="1"/>
                                            </p:txEl>
                                          </p:spTgt>
                                        </p:tgtEl>
                                        <p:attrNameLst>
                                          <p:attrName>style.visibility</p:attrName>
                                        </p:attrNameLst>
                                      </p:cBhvr>
                                      <p:to>
                                        <p:strVal val="visible"/>
                                      </p:to>
                                    </p:set>
                                    <p:animEffect transition="in" filter="dissolve">
                                      <p:cBhvr>
                                        <p:cTn id="41" dur="500"/>
                                        <p:tgtEl>
                                          <p:spTgt spid="101379">
                                            <p:txEl>
                                              <p:pRg st="1" end="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1379">
                                            <p:txEl>
                                              <p:pRg st="2" end="2"/>
                                            </p:txEl>
                                          </p:spTgt>
                                        </p:tgtEl>
                                        <p:attrNameLst>
                                          <p:attrName>style.visibility</p:attrName>
                                        </p:attrNameLst>
                                      </p:cBhvr>
                                      <p:to>
                                        <p:strVal val="visible"/>
                                      </p:to>
                                    </p:set>
                                    <p:animEffect transition="in" filter="dissolve">
                                      <p:cBhvr>
                                        <p:cTn id="44" dur="500"/>
                                        <p:tgtEl>
                                          <p:spTgt spid="101379">
                                            <p:txEl>
                                              <p:pRg st="2" end="2"/>
                                            </p:txEl>
                                          </p:spTgt>
                                        </p:tgtEl>
                                      </p:cBhvr>
                                    </p:animEffect>
                                  </p:childTnLst>
                                </p:cTn>
                              </p:par>
                            </p:childTnLst>
                          </p:cTn>
                        </p:par>
                        <p:par>
                          <p:cTn id="45" fill="hold" nodeType="afterGroup">
                            <p:stCondLst>
                              <p:cond delay="500"/>
                            </p:stCondLst>
                            <p:childTnLst>
                              <p:par>
                                <p:cTn id="46" presetID="9" presetClass="entr" presetSubtype="0" fill="hold" grpId="0" nodeType="afterEffect">
                                  <p:stCondLst>
                                    <p:cond delay="2000"/>
                                  </p:stCondLst>
                                  <p:childTnLst>
                                    <p:set>
                                      <p:cBhvr>
                                        <p:cTn id="47" dur="1" fill="hold">
                                          <p:stCondLst>
                                            <p:cond delay="0"/>
                                          </p:stCondLst>
                                        </p:cTn>
                                        <p:tgtEl>
                                          <p:spTgt spid="101410"/>
                                        </p:tgtEl>
                                        <p:attrNameLst>
                                          <p:attrName>style.visibility</p:attrName>
                                        </p:attrNameLst>
                                      </p:cBhvr>
                                      <p:to>
                                        <p:strVal val="visible"/>
                                      </p:to>
                                    </p:set>
                                    <p:animEffect transition="in" filter="dissolve">
                                      <p:cBhvr>
                                        <p:cTn id="48" dur="500"/>
                                        <p:tgtEl>
                                          <p:spTgt spid="10141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nodeType="clickEffect">
                                  <p:stCondLst>
                                    <p:cond delay="0"/>
                                  </p:stCondLst>
                                  <p:childTnLst>
                                    <p:set>
                                      <p:cBhvr>
                                        <p:cTn id="52" dur="1" fill="hold">
                                          <p:stCondLst>
                                            <p:cond delay="0"/>
                                          </p:stCondLst>
                                        </p:cTn>
                                        <p:tgtEl>
                                          <p:spTgt spid="101417"/>
                                        </p:tgtEl>
                                        <p:attrNameLst>
                                          <p:attrName>style.visibility</p:attrName>
                                        </p:attrNameLst>
                                      </p:cBhvr>
                                      <p:to>
                                        <p:strVal val="visible"/>
                                      </p:to>
                                    </p:set>
                                    <p:anim calcmode="lin" valueType="num">
                                      <p:cBhvr>
                                        <p:cTn id="53" dur="500" fill="hold"/>
                                        <p:tgtEl>
                                          <p:spTgt spid="101417"/>
                                        </p:tgtEl>
                                        <p:attrNameLst>
                                          <p:attrName>ppt_w</p:attrName>
                                        </p:attrNameLst>
                                      </p:cBhvr>
                                      <p:tavLst>
                                        <p:tav tm="0">
                                          <p:val>
                                            <p:fltVal val="0"/>
                                          </p:val>
                                        </p:tav>
                                        <p:tav tm="100000">
                                          <p:val>
                                            <p:strVal val="#ppt_w"/>
                                          </p:val>
                                        </p:tav>
                                      </p:tavLst>
                                    </p:anim>
                                    <p:anim calcmode="lin" valueType="num">
                                      <p:cBhvr>
                                        <p:cTn id="54" dur="500" fill="hold"/>
                                        <p:tgtEl>
                                          <p:spTgt spid="10141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1"/>
                                            </p:cond>
                                          </p:stCondLst>
                                          <p:endCondLst>
                                            <p:cond evt="onStopAudio" delay="0">
                                              <p:tgtEl>
                                                <p:sldTgt/>
                                              </p:tgtEl>
                                            </p:cond>
                                          </p:endCondLst>
                                        </p:cTn>
                                        <p:tgtEl>
                                          <p:sndTgt r:embed="rId2"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uiExpand="1" build="p" bldLvl="2"/>
      <p:bldP spid="101380" grpId="0" animBg="1"/>
      <p:bldP spid="101381" grpId="0" animBg="1"/>
      <p:bldP spid="1014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45" name="Group 45"/>
          <p:cNvGrpSpPr>
            <a:grpSpLocks/>
          </p:cNvGrpSpPr>
          <p:nvPr/>
        </p:nvGrpSpPr>
        <p:grpSpPr bwMode="auto">
          <a:xfrm>
            <a:off x="937690" y="1424354"/>
            <a:ext cx="8053754" cy="2309446"/>
            <a:chOff x="128" y="792"/>
            <a:chExt cx="5496" cy="1576"/>
          </a:xfrm>
          <a:solidFill>
            <a:srgbClr val="E1FFFA"/>
          </a:solidFill>
        </p:grpSpPr>
        <p:sp>
          <p:nvSpPr>
            <p:cNvPr id="102436" name="Rectangle 36"/>
            <p:cNvSpPr>
              <a:spLocks noChangeArrowheads="1"/>
            </p:cNvSpPr>
            <p:nvPr/>
          </p:nvSpPr>
          <p:spPr bwMode="auto">
            <a:xfrm>
              <a:off x="128" y="792"/>
              <a:ext cx="5496" cy="1576"/>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sz="1846"/>
            </a:p>
          </p:txBody>
        </p:sp>
        <p:sp>
          <p:nvSpPr>
            <p:cNvPr id="102442" name="Line 42"/>
            <p:cNvSpPr>
              <a:spLocks noChangeShapeType="1"/>
            </p:cNvSpPr>
            <p:nvPr/>
          </p:nvSpPr>
          <p:spPr bwMode="auto">
            <a:xfrm>
              <a:off x="128" y="970"/>
              <a:ext cx="1202" cy="0"/>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846"/>
            </a:p>
          </p:txBody>
        </p:sp>
        <p:sp>
          <p:nvSpPr>
            <p:cNvPr id="102443" name="Line 43"/>
            <p:cNvSpPr>
              <a:spLocks noChangeShapeType="1"/>
            </p:cNvSpPr>
            <p:nvPr/>
          </p:nvSpPr>
          <p:spPr bwMode="auto">
            <a:xfrm>
              <a:off x="1380" y="796"/>
              <a:ext cx="0" cy="125"/>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846"/>
            </a:p>
          </p:txBody>
        </p:sp>
        <p:sp>
          <p:nvSpPr>
            <p:cNvPr id="102444" name="Line 44"/>
            <p:cNvSpPr>
              <a:spLocks noChangeShapeType="1"/>
            </p:cNvSpPr>
            <p:nvPr/>
          </p:nvSpPr>
          <p:spPr bwMode="auto">
            <a:xfrm flipV="1">
              <a:off x="1329" y="918"/>
              <a:ext cx="51" cy="51"/>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846"/>
            </a:p>
          </p:txBody>
        </p:sp>
      </p:grpSp>
      <p:sp>
        <p:nvSpPr>
          <p:cNvPr id="102402" name="Rectangle 2"/>
          <p:cNvSpPr>
            <a:spLocks noGrp="1" noChangeArrowheads="1"/>
          </p:cNvSpPr>
          <p:nvPr>
            <p:ph type="title"/>
          </p:nvPr>
        </p:nvSpPr>
        <p:spPr/>
        <p:txBody>
          <a:bodyPr/>
          <a:lstStyle/>
          <a:p>
            <a:r>
              <a:rPr lang="en-US" altLang="en-US" dirty="0"/>
              <a:t>Actors</a:t>
            </a:r>
            <a:endParaRPr lang="en-AU" altLang="en-US" sz="2954" dirty="0"/>
          </a:p>
        </p:txBody>
      </p:sp>
      <p:sp>
        <p:nvSpPr>
          <p:cNvPr id="102403" name="Rectangle 3"/>
          <p:cNvSpPr>
            <a:spLocks noGrp="1" noChangeArrowheads="1"/>
          </p:cNvSpPr>
          <p:nvPr>
            <p:ph type="body" idx="1"/>
          </p:nvPr>
        </p:nvSpPr>
        <p:spPr>
          <a:xfrm>
            <a:off x="1371600" y="3997571"/>
            <a:ext cx="7545113" cy="2154115"/>
          </a:xfrm>
        </p:spPr>
        <p:txBody>
          <a:bodyPr/>
          <a:lstStyle/>
          <a:p>
            <a:r>
              <a:rPr lang="en-AU" altLang="en-US" dirty="0"/>
              <a:t>Actors interact with the system</a:t>
            </a:r>
          </a:p>
          <a:p>
            <a:pPr lvl="1"/>
            <a:r>
              <a:rPr lang="en-AU" altLang="en-US" dirty="0"/>
              <a:t>use it to perform a task</a:t>
            </a:r>
          </a:p>
          <a:p>
            <a:pPr lvl="1"/>
            <a:r>
              <a:rPr lang="en-AU" altLang="en-US" dirty="0"/>
              <a:t>provide a service used by the system</a:t>
            </a:r>
          </a:p>
          <a:p>
            <a:pPr lvl="2"/>
            <a:r>
              <a:rPr lang="en-AU" altLang="en-US" dirty="0"/>
              <a:t>secondary actors</a:t>
            </a:r>
          </a:p>
        </p:txBody>
      </p:sp>
      <p:sp>
        <p:nvSpPr>
          <p:cNvPr id="102404" name="Oval 4"/>
          <p:cNvSpPr>
            <a:spLocks noChangeArrowheads="1"/>
          </p:cNvSpPr>
          <p:nvPr/>
        </p:nvSpPr>
        <p:spPr bwMode="auto">
          <a:xfrm>
            <a:off x="4028187" y="1669074"/>
            <a:ext cx="1817077" cy="48064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846" b="1" dirty="0"/>
              <a:t>Update Chart</a:t>
            </a:r>
          </a:p>
        </p:txBody>
      </p:sp>
      <p:sp>
        <p:nvSpPr>
          <p:cNvPr id="102405" name="Oval 5"/>
          <p:cNvSpPr>
            <a:spLocks noChangeArrowheads="1"/>
          </p:cNvSpPr>
          <p:nvPr/>
        </p:nvSpPr>
        <p:spPr bwMode="auto">
          <a:xfrm>
            <a:off x="4028187" y="2584939"/>
            <a:ext cx="1817077" cy="48064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nchor="ctr"/>
          <a:lstStyle/>
          <a:p>
            <a:pPr algn="ctr"/>
            <a:r>
              <a:rPr lang="en-AU" altLang="en-US" sz="1846" b="1"/>
              <a:t>Admit Patient</a:t>
            </a:r>
          </a:p>
        </p:txBody>
      </p:sp>
      <p:grpSp>
        <p:nvGrpSpPr>
          <p:cNvPr id="102414" name="Group 14"/>
          <p:cNvGrpSpPr>
            <a:grpSpLocks/>
          </p:cNvGrpSpPr>
          <p:nvPr/>
        </p:nvGrpSpPr>
        <p:grpSpPr bwMode="auto">
          <a:xfrm>
            <a:off x="7592004" y="2656744"/>
            <a:ext cx="1324709" cy="1116624"/>
            <a:chOff x="333" y="2497"/>
            <a:chExt cx="904" cy="762"/>
          </a:xfrm>
        </p:grpSpPr>
        <p:grpSp>
          <p:nvGrpSpPr>
            <p:cNvPr id="102415" name="Group 15"/>
            <p:cNvGrpSpPr>
              <a:grpSpLocks/>
            </p:cNvGrpSpPr>
            <p:nvPr/>
          </p:nvGrpSpPr>
          <p:grpSpPr bwMode="auto">
            <a:xfrm>
              <a:off x="684" y="2497"/>
              <a:ext cx="179" cy="328"/>
              <a:chOff x="684" y="2497"/>
              <a:chExt cx="179" cy="328"/>
            </a:xfrm>
          </p:grpSpPr>
          <p:sp>
            <p:nvSpPr>
              <p:cNvPr id="102416" name="Line 16"/>
              <p:cNvSpPr>
                <a:spLocks noChangeShapeType="1"/>
              </p:cNvSpPr>
              <p:nvPr/>
            </p:nvSpPr>
            <p:spPr bwMode="auto">
              <a:xfrm>
                <a:off x="777" y="2587"/>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2417" name="Line 17"/>
              <p:cNvSpPr>
                <a:spLocks noChangeShapeType="1"/>
              </p:cNvSpPr>
              <p:nvPr/>
            </p:nvSpPr>
            <p:spPr bwMode="auto">
              <a:xfrm>
                <a:off x="714" y="2627"/>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2418" name="Line 18"/>
              <p:cNvSpPr>
                <a:spLocks noChangeShapeType="1"/>
              </p:cNvSpPr>
              <p:nvPr/>
            </p:nvSpPr>
            <p:spPr bwMode="auto">
              <a:xfrm flipH="1">
                <a:off x="684" y="2743"/>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2419" name="Line 19"/>
              <p:cNvSpPr>
                <a:spLocks noChangeShapeType="1"/>
              </p:cNvSpPr>
              <p:nvPr/>
            </p:nvSpPr>
            <p:spPr bwMode="auto">
              <a:xfrm>
                <a:off x="781" y="2743"/>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2420" name="Oval 20"/>
              <p:cNvSpPr>
                <a:spLocks noChangeArrowheads="1"/>
              </p:cNvSpPr>
              <p:nvPr/>
            </p:nvSpPr>
            <p:spPr bwMode="auto">
              <a:xfrm>
                <a:off x="736" y="2497"/>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grpSp>
        <p:sp>
          <p:nvSpPr>
            <p:cNvPr id="102421" name="Rectangle 21"/>
            <p:cNvSpPr>
              <a:spLocks noChangeArrowheads="1"/>
            </p:cNvSpPr>
            <p:nvPr/>
          </p:nvSpPr>
          <p:spPr bwMode="auto">
            <a:xfrm>
              <a:off x="333" y="2815"/>
              <a:ext cx="904"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a:t>Admissions</a:t>
              </a:r>
            </a:p>
            <a:p>
              <a:pPr algn="ctr"/>
              <a:r>
                <a:rPr lang="en-AU" altLang="en-US" sz="1846" b="1"/>
                <a:t>Clerk</a:t>
              </a:r>
            </a:p>
          </p:txBody>
        </p:sp>
      </p:grpSp>
      <p:grpSp>
        <p:nvGrpSpPr>
          <p:cNvPr id="102422" name="Group 22"/>
          <p:cNvGrpSpPr>
            <a:grpSpLocks/>
          </p:cNvGrpSpPr>
          <p:nvPr/>
        </p:nvGrpSpPr>
        <p:grpSpPr bwMode="auto">
          <a:xfrm>
            <a:off x="7876287" y="1543052"/>
            <a:ext cx="775189" cy="833804"/>
            <a:chOff x="4863" y="1466"/>
            <a:chExt cx="529" cy="569"/>
          </a:xfrm>
        </p:grpSpPr>
        <p:grpSp>
          <p:nvGrpSpPr>
            <p:cNvPr id="102423" name="Group 23"/>
            <p:cNvGrpSpPr>
              <a:grpSpLocks/>
            </p:cNvGrpSpPr>
            <p:nvPr/>
          </p:nvGrpSpPr>
          <p:grpSpPr bwMode="auto">
            <a:xfrm>
              <a:off x="5028" y="1466"/>
              <a:ext cx="179" cy="328"/>
              <a:chOff x="5028" y="1466"/>
              <a:chExt cx="179" cy="328"/>
            </a:xfrm>
          </p:grpSpPr>
          <p:sp>
            <p:nvSpPr>
              <p:cNvPr id="102424" name="Line 24"/>
              <p:cNvSpPr>
                <a:spLocks noChangeShapeType="1"/>
              </p:cNvSpPr>
              <p:nvPr/>
            </p:nvSpPr>
            <p:spPr bwMode="auto">
              <a:xfrm>
                <a:off x="5121" y="1556"/>
                <a:ext cx="0"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2425" name="Line 25"/>
              <p:cNvSpPr>
                <a:spLocks noChangeShapeType="1"/>
              </p:cNvSpPr>
              <p:nvPr/>
            </p:nvSpPr>
            <p:spPr bwMode="auto">
              <a:xfrm>
                <a:off x="5058" y="1596"/>
                <a:ext cx="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2426" name="Line 26"/>
              <p:cNvSpPr>
                <a:spLocks noChangeShapeType="1"/>
              </p:cNvSpPr>
              <p:nvPr/>
            </p:nvSpPr>
            <p:spPr bwMode="auto">
              <a:xfrm flipH="1">
                <a:off x="5028" y="1712"/>
                <a:ext cx="97"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2427" name="Line 27"/>
              <p:cNvSpPr>
                <a:spLocks noChangeShapeType="1"/>
              </p:cNvSpPr>
              <p:nvPr/>
            </p:nvSpPr>
            <p:spPr bwMode="auto">
              <a:xfrm>
                <a:off x="5125" y="1712"/>
                <a:ext cx="82" cy="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sp>
            <p:nvSpPr>
              <p:cNvPr id="102428" name="Oval 28"/>
              <p:cNvSpPr>
                <a:spLocks noChangeArrowheads="1"/>
              </p:cNvSpPr>
              <p:nvPr/>
            </p:nvSpPr>
            <p:spPr bwMode="auto">
              <a:xfrm>
                <a:off x="5080" y="1466"/>
                <a:ext cx="82" cy="8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46"/>
              </a:p>
            </p:txBody>
          </p:sp>
        </p:grpSp>
        <p:sp>
          <p:nvSpPr>
            <p:cNvPr id="102429" name="Rectangle 29"/>
            <p:cNvSpPr>
              <a:spLocks noChangeArrowheads="1"/>
            </p:cNvSpPr>
            <p:nvPr/>
          </p:nvSpPr>
          <p:spPr bwMode="auto">
            <a:xfrm>
              <a:off x="4863" y="1785"/>
              <a:ext cx="5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pPr algn="ctr"/>
              <a:r>
                <a:rPr lang="en-AU" altLang="en-US" sz="1846" b="1"/>
                <a:t>Nurse</a:t>
              </a:r>
            </a:p>
          </p:txBody>
        </p:sp>
      </p:grpSp>
      <p:sp>
        <p:nvSpPr>
          <p:cNvPr id="102432" name="Line 32"/>
          <p:cNvSpPr>
            <a:spLocks noChangeShapeType="1"/>
          </p:cNvSpPr>
          <p:nvPr/>
        </p:nvSpPr>
        <p:spPr bwMode="auto">
          <a:xfrm>
            <a:off x="5908276" y="2829658"/>
            <a:ext cx="198413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2433" name="Line 33"/>
          <p:cNvSpPr>
            <a:spLocks noChangeShapeType="1"/>
          </p:cNvSpPr>
          <p:nvPr/>
        </p:nvSpPr>
        <p:spPr bwMode="auto">
          <a:xfrm flipH="1" flipV="1">
            <a:off x="5914137" y="1925515"/>
            <a:ext cx="1976804" cy="14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02434" name="Text Box 34"/>
          <p:cNvSpPr txBox="1">
            <a:spLocks noChangeArrowheads="1"/>
          </p:cNvSpPr>
          <p:nvPr/>
        </p:nvSpPr>
        <p:spPr bwMode="auto">
          <a:xfrm>
            <a:off x="2915816" y="150384"/>
            <a:ext cx="512191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400" i="1" dirty="0">
                <a:latin typeface="+mj-lt"/>
              </a:rPr>
              <a:t>Interact with the System</a:t>
            </a:r>
            <a:endParaRPr lang="en-AU" altLang="en-US" sz="4400" i="1" dirty="0">
              <a:latin typeface="+mj-lt"/>
            </a:endParaRPr>
          </a:p>
        </p:txBody>
      </p:sp>
      <p:sp>
        <p:nvSpPr>
          <p:cNvPr id="102441" name="Text Box 41"/>
          <p:cNvSpPr txBox="1">
            <a:spLocks noChangeArrowheads="1"/>
          </p:cNvSpPr>
          <p:nvPr/>
        </p:nvSpPr>
        <p:spPr bwMode="auto">
          <a:xfrm>
            <a:off x="899592" y="1396513"/>
            <a:ext cx="1880643" cy="31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AU" altLang="en-US" sz="1477" b="1">
                <a:latin typeface="Book Antiqua" panose="02040602050305030304" pitchFamily="18" charset="0"/>
              </a:rPr>
              <a:t>uc  Hospital Admin</a:t>
            </a:r>
          </a:p>
        </p:txBody>
      </p:sp>
      <p:sp>
        <p:nvSpPr>
          <p:cNvPr id="34"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42</a:t>
            </a:fld>
            <a:endParaRPr lang="en-AU" altLang="en-US"/>
          </a:p>
        </p:txBody>
      </p:sp>
      <p:sp>
        <p:nvSpPr>
          <p:cNvPr id="35" name="Date Placeholder 3">
            <a:extLst>
              <a:ext uri="{FF2B5EF4-FFF2-40B4-BE49-F238E27FC236}">
                <a16:creationId xmlns:a16="http://schemas.microsoft.com/office/drawing/2014/main" id="{4D26921D-49FF-4685-84E4-110BD526E561}"/>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826323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dissolve">
                                      <p:cBhvr>
                                        <p:cTn id="7" dur="500"/>
                                        <p:tgtEl>
                                          <p:spTgt spid="102404"/>
                                        </p:tgtEl>
                                      </p:cBhvr>
                                    </p:animEffect>
                                  </p:childTnLst>
                                </p:cTn>
                              </p:par>
                              <p:par>
                                <p:cTn id="8" presetID="9" presetClass="entr" presetSubtype="0" fill="hold" nodeType="withEffect">
                                  <p:stCondLst>
                                    <p:cond delay="0"/>
                                  </p:stCondLst>
                                  <p:childTnLst>
                                    <p:set>
                                      <p:cBhvr>
                                        <p:cTn id="9" dur="1" fill="hold">
                                          <p:stCondLst>
                                            <p:cond delay="0"/>
                                          </p:stCondLst>
                                        </p:cTn>
                                        <p:tgtEl>
                                          <p:spTgt spid="102433"/>
                                        </p:tgtEl>
                                        <p:attrNameLst>
                                          <p:attrName>style.visibility</p:attrName>
                                        </p:attrNameLst>
                                      </p:cBhvr>
                                      <p:to>
                                        <p:strVal val="visible"/>
                                      </p:to>
                                    </p:set>
                                    <p:animEffect transition="in" filter="dissolve">
                                      <p:cBhvr>
                                        <p:cTn id="10" dur="500"/>
                                        <p:tgtEl>
                                          <p:spTgt spid="102433"/>
                                        </p:tgtEl>
                                      </p:cBhvr>
                                    </p:animEffect>
                                  </p:childTnLst>
                                </p:cTn>
                              </p:par>
                              <p:par>
                                <p:cTn id="11" presetID="9" presetClass="entr" presetSubtype="0" fill="hold" nodeType="withEffect">
                                  <p:stCondLst>
                                    <p:cond delay="0"/>
                                  </p:stCondLst>
                                  <p:childTnLst>
                                    <p:set>
                                      <p:cBhvr>
                                        <p:cTn id="12" dur="1" fill="hold">
                                          <p:stCondLst>
                                            <p:cond delay="0"/>
                                          </p:stCondLst>
                                        </p:cTn>
                                        <p:tgtEl>
                                          <p:spTgt spid="102422"/>
                                        </p:tgtEl>
                                        <p:attrNameLst>
                                          <p:attrName>style.visibility</p:attrName>
                                        </p:attrNameLst>
                                      </p:cBhvr>
                                      <p:to>
                                        <p:strVal val="visible"/>
                                      </p:to>
                                    </p:set>
                                    <p:animEffect transition="in" filter="dissolve">
                                      <p:cBhvr>
                                        <p:cTn id="13" dur="500"/>
                                        <p:tgtEl>
                                          <p:spTgt spid="10242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02414"/>
                                        </p:tgtEl>
                                        <p:attrNameLst>
                                          <p:attrName>style.visibility</p:attrName>
                                        </p:attrNameLst>
                                      </p:cBhvr>
                                      <p:to>
                                        <p:strVal val="visible"/>
                                      </p:to>
                                    </p:set>
                                    <p:animEffect transition="in" filter="dissolve">
                                      <p:cBhvr>
                                        <p:cTn id="18" dur="500"/>
                                        <p:tgtEl>
                                          <p:spTgt spid="102414"/>
                                        </p:tgtEl>
                                      </p:cBhvr>
                                    </p:animEffect>
                                  </p:childTnLst>
                                </p:cTn>
                              </p:par>
                              <p:par>
                                <p:cTn id="19" presetID="9" presetClass="entr" presetSubtype="0" fill="hold" nodeType="withEffect">
                                  <p:stCondLst>
                                    <p:cond delay="0"/>
                                  </p:stCondLst>
                                  <p:childTnLst>
                                    <p:set>
                                      <p:cBhvr>
                                        <p:cTn id="20" dur="1" fill="hold">
                                          <p:stCondLst>
                                            <p:cond delay="0"/>
                                          </p:stCondLst>
                                        </p:cTn>
                                        <p:tgtEl>
                                          <p:spTgt spid="102432"/>
                                        </p:tgtEl>
                                        <p:attrNameLst>
                                          <p:attrName>style.visibility</p:attrName>
                                        </p:attrNameLst>
                                      </p:cBhvr>
                                      <p:to>
                                        <p:strVal val="visible"/>
                                      </p:to>
                                    </p:set>
                                    <p:animEffect transition="in" filter="dissolve">
                                      <p:cBhvr>
                                        <p:cTn id="21" dur="500"/>
                                        <p:tgtEl>
                                          <p:spTgt spid="10243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2405"/>
                                        </p:tgtEl>
                                        <p:attrNameLst>
                                          <p:attrName>style.visibility</p:attrName>
                                        </p:attrNameLst>
                                      </p:cBhvr>
                                      <p:to>
                                        <p:strVal val="visible"/>
                                      </p:to>
                                    </p:set>
                                    <p:animEffect transition="in" filter="dissolve">
                                      <p:cBhvr>
                                        <p:cTn id="24" dur="500"/>
                                        <p:tgtEl>
                                          <p:spTgt spid="10240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2403">
                                            <p:txEl>
                                              <p:pRg st="0" end="0"/>
                                            </p:txEl>
                                          </p:spTgt>
                                        </p:tgtEl>
                                        <p:attrNameLst>
                                          <p:attrName>style.visibility</p:attrName>
                                        </p:attrNameLst>
                                      </p:cBhvr>
                                      <p:to>
                                        <p:strVal val="visible"/>
                                      </p:to>
                                    </p:set>
                                    <p:animEffect transition="in" filter="dissolve">
                                      <p:cBhvr>
                                        <p:cTn id="29" dur="500"/>
                                        <p:tgtEl>
                                          <p:spTgt spid="102403">
                                            <p:txEl>
                                              <p:pRg st="0" end="0"/>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2403">
                                            <p:txEl>
                                              <p:pRg st="1" end="1"/>
                                            </p:txEl>
                                          </p:spTgt>
                                        </p:tgtEl>
                                        <p:attrNameLst>
                                          <p:attrName>style.visibility</p:attrName>
                                        </p:attrNameLst>
                                      </p:cBhvr>
                                      <p:to>
                                        <p:strVal val="visible"/>
                                      </p:to>
                                    </p:set>
                                    <p:animEffect transition="in" filter="dissolve">
                                      <p:cBhvr>
                                        <p:cTn id="32" dur="500"/>
                                        <p:tgtEl>
                                          <p:spTgt spid="102403">
                                            <p:txEl>
                                              <p:pRg st="1" end="1"/>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02403">
                                            <p:txEl>
                                              <p:pRg st="2" end="2"/>
                                            </p:txEl>
                                          </p:spTgt>
                                        </p:tgtEl>
                                        <p:attrNameLst>
                                          <p:attrName>style.visibility</p:attrName>
                                        </p:attrNameLst>
                                      </p:cBhvr>
                                      <p:to>
                                        <p:strVal val="visible"/>
                                      </p:to>
                                    </p:set>
                                    <p:animEffect transition="in" filter="dissolve">
                                      <p:cBhvr>
                                        <p:cTn id="35" dur="500"/>
                                        <p:tgtEl>
                                          <p:spTgt spid="102403">
                                            <p:txEl>
                                              <p:pRg st="2" end="2"/>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02403">
                                            <p:txEl>
                                              <p:pRg st="3" end="3"/>
                                            </p:txEl>
                                          </p:spTgt>
                                        </p:tgtEl>
                                        <p:attrNameLst>
                                          <p:attrName>style.visibility</p:attrName>
                                        </p:attrNameLst>
                                      </p:cBhvr>
                                      <p:to>
                                        <p:strVal val="visible"/>
                                      </p:to>
                                    </p:set>
                                    <p:animEffect transition="in" filter="dissolve">
                                      <p:cBhvr>
                                        <p:cTn id="38" dur="500"/>
                                        <p:tgtEl>
                                          <p:spTgt spid="102403">
                                            <p:txEl>
                                              <p:pRg st="3" end="3"/>
                                            </p:txEl>
                                          </p:spTgt>
                                        </p:tgtEl>
                                      </p:cBhvr>
                                    </p:animEffect>
                                  </p:childTnLst>
                                </p:cTn>
                              </p:par>
                            </p:childTnLst>
                          </p:cTn>
                        </p:par>
                        <p:par>
                          <p:cTn id="39" fill="hold" nodeType="afterGroup">
                            <p:stCondLst>
                              <p:cond delay="500"/>
                            </p:stCondLst>
                            <p:childTnLst>
                              <p:par>
                                <p:cTn id="40" presetID="9" presetClass="entr" presetSubtype="0" fill="hold" grpId="0" nodeType="afterEffect">
                                  <p:stCondLst>
                                    <p:cond delay="2000"/>
                                  </p:stCondLst>
                                  <p:childTnLst>
                                    <p:set>
                                      <p:cBhvr>
                                        <p:cTn id="41" dur="1" fill="hold">
                                          <p:stCondLst>
                                            <p:cond delay="0"/>
                                          </p:stCondLst>
                                        </p:cTn>
                                        <p:tgtEl>
                                          <p:spTgt spid="102434"/>
                                        </p:tgtEl>
                                        <p:attrNameLst>
                                          <p:attrName>style.visibility</p:attrName>
                                        </p:attrNameLst>
                                      </p:cBhvr>
                                      <p:to>
                                        <p:strVal val="visible"/>
                                      </p:to>
                                    </p:set>
                                    <p:animEffect transition="in" filter="dissolve">
                                      <p:cBhvr>
                                        <p:cTn id="42" dur="500"/>
                                        <p:tgtEl>
                                          <p:spTgt spid="10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uiExpand="1" build="p" bldLvl="2"/>
      <p:bldP spid="102404" grpId="0" animBg="1"/>
      <p:bldP spid="102405" grpId="0" animBg="1"/>
      <p:bldP spid="1024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372" name="Rectangle 4"/>
          <p:cNvSpPr>
            <a:spLocks noGrp="1" noChangeArrowheads="1"/>
          </p:cNvSpPr>
          <p:nvPr>
            <p:ph type="title"/>
          </p:nvPr>
        </p:nvSpPr>
        <p:spPr/>
        <p:txBody>
          <a:bodyPr/>
          <a:lstStyle/>
          <a:p>
            <a:r>
              <a:rPr lang="en-AU" altLang="en-US"/>
              <a:t>Primary and Secondary Actors</a:t>
            </a:r>
          </a:p>
        </p:txBody>
      </p:sp>
      <p:sp>
        <p:nvSpPr>
          <p:cNvPr id="2106373" name="Rectangle 5"/>
          <p:cNvSpPr>
            <a:spLocks noGrp="1" noChangeArrowheads="1"/>
          </p:cNvSpPr>
          <p:nvPr>
            <p:ph type="body" idx="1"/>
          </p:nvPr>
        </p:nvSpPr>
        <p:spPr/>
        <p:txBody>
          <a:bodyPr/>
          <a:lstStyle/>
          <a:p>
            <a:r>
              <a:rPr lang="en-AU" altLang="en-US" dirty="0"/>
              <a:t>Primary actors are those actors that the system is designed to serve</a:t>
            </a:r>
          </a:p>
          <a:p>
            <a:pPr lvl="1"/>
            <a:r>
              <a:rPr lang="en-AU" altLang="en-US" dirty="0"/>
              <a:t>main users of the system</a:t>
            </a:r>
          </a:p>
          <a:p>
            <a:pPr lvl="1"/>
            <a:r>
              <a:rPr lang="en-AU" altLang="en-US" dirty="0"/>
              <a:t>represent the users for whom the system is designed</a:t>
            </a:r>
          </a:p>
          <a:p>
            <a:pPr lvl="1"/>
            <a:r>
              <a:rPr lang="en-AU" altLang="en-US" dirty="0"/>
              <a:t>focus for modelling the system</a:t>
            </a:r>
          </a:p>
          <a:p>
            <a:pPr>
              <a:spcBef>
                <a:spcPts val="1200"/>
              </a:spcBef>
            </a:pPr>
            <a:r>
              <a:rPr lang="en-AU" altLang="en-US" dirty="0"/>
              <a:t>Secondary actors are support roles</a:t>
            </a:r>
          </a:p>
          <a:p>
            <a:pPr lvl="1"/>
            <a:r>
              <a:rPr lang="en-AU" altLang="en-US" dirty="0"/>
              <a:t>secondary actors only exist so that primary actors can use the system</a:t>
            </a: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43</a:t>
            </a:fld>
            <a:endParaRPr lang="en-AU" altLang="en-US"/>
          </a:p>
        </p:txBody>
      </p:sp>
      <p:sp>
        <p:nvSpPr>
          <p:cNvPr id="6" name="Date Placeholder 3">
            <a:extLst>
              <a:ext uri="{FF2B5EF4-FFF2-40B4-BE49-F238E27FC236}">
                <a16:creationId xmlns:a16="http://schemas.microsoft.com/office/drawing/2014/main" id="{4C297B9B-64BA-4BF4-9183-9093145BD05B}"/>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743366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Primary and Secondary Actors</a:t>
            </a:r>
          </a:p>
        </p:txBody>
      </p:sp>
      <p:pic>
        <p:nvPicPr>
          <p:cNvPr id="4" name="Picture 5" descr="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29" t="1714" r="230" b="6592"/>
          <a:stretch/>
        </p:blipFill>
        <p:spPr bwMode="auto">
          <a:xfrm>
            <a:off x="1691680" y="1412776"/>
            <a:ext cx="6912768" cy="385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44</a:t>
            </a:fld>
            <a:endParaRPr lang="en-AU" altLang="en-US"/>
          </a:p>
        </p:txBody>
      </p:sp>
      <p:sp>
        <p:nvSpPr>
          <p:cNvPr id="7" name="Date Placeholder 3">
            <a:extLst>
              <a:ext uri="{FF2B5EF4-FFF2-40B4-BE49-F238E27FC236}">
                <a16:creationId xmlns:a16="http://schemas.microsoft.com/office/drawing/2014/main" id="{77DDB307-8B62-43C0-BACA-3F99E5E92FFF}"/>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799416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514" name="Rectangle 2"/>
          <p:cNvSpPr>
            <a:spLocks noGrp="1" noChangeArrowheads="1"/>
          </p:cNvSpPr>
          <p:nvPr>
            <p:ph type="title"/>
          </p:nvPr>
        </p:nvSpPr>
        <p:spPr>
          <a:xfrm>
            <a:off x="1403648" y="1"/>
            <a:ext cx="7426760" cy="908719"/>
          </a:xfrm>
        </p:spPr>
        <p:txBody>
          <a:bodyPr anchor="b"/>
          <a:lstStyle/>
          <a:p>
            <a:r>
              <a:rPr lang="en-AU" altLang="en-US" dirty="0">
                <a:cs typeface="Times New Roman" panose="02020603050405020304" pitchFamily="18" charset="0"/>
              </a:rPr>
              <a:t>Actors </a:t>
            </a:r>
            <a:r>
              <a:rPr lang="en-AU" altLang="en-US" dirty="0">
                <a:latin typeface="Arial" panose="020B0604020202020204" pitchFamily="34" charset="0"/>
                <a:cs typeface="Times New Roman" panose="02020603050405020304" pitchFamily="18" charset="0"/>
              </a:rPr>
              <a:t>–</a:t>
            </a:r>
            <a:r>
              <a:rPr lang="en-AU" altLang="en-US" dirty="0">
                <a:cs typeface="Times New Roman" panose="02020603050405020304" pitchFamily="18" charset="0"/>
              </a:rPr>
              <a:t> Naming Guidelines</a:t>
            </a:r>
          </a:p>
        </p:txBody>
      </p:sp>
      <p:sp>
        <p:nvSpPr>
          <p:cNvPr id="2112515" name="Rectangle 3"/>
          <p:cNvSpPr>
            <a:spLocks noGrp="1" noChangeArrowheads="1"/>
          </p:cNvSpPr>
          <p:nvPr>
            <p:ph type="body" idx="1"/>
          </p:nvPr>
        </p:nvSpPr>
        <p:spPr>
          <a:xfrm>
            <a:off x="1403648" y="1529862"/>
            <a:ext cx="7511752" cy="4097215"/>
          </a:xfrm>
        </p:spPr>
        <p:txBody>
          <a:bodyPr/>
          <a:lstStyle/>
          <a:p>
            <a:pPr marL="356098" indent="-356098">
              <a:spcBef>
                <a:spcPct val="60000"/>
              </a:spcBef>
            </a:pPr>
            <a:r>
              <a:rPr lang="en-AU" altLang="en-US" dirty="0">
                <a:cs typeface="Times New Roman" panose="02020603050405020304" pitchFamily="18" charset="0"/>
              </a:rPr>
              <a:t>Use a noun for an actor name </a:t>
            </a:r>
          </a:p>
          <a:p>
            <a:pPr marL="356098" indent="-356098">
              <a:spcBef>
                <a:spcPct val="60000"/>
              </a:spcBef>
            </a:pPr>
            <a:r>
              <a:rPr lang="en-AU" altLang="en-US" dirty="0">
                <a:cs typeface="Times New Roman" panose="02020603050405020304" pitchFamily="18" charset="0"/>
              </a:rPr>
              <a:t>Begin each word in the name with a capital letter</a:t>
            </a:r>
          </a:p>
          <a:p>
            <a:pPr marL="756148" lvl="1" indent="-356098">
              <a:spcBef>
                <a:spcPts val="600"/>
              </a:spcBef>
            </a:pPr>
            <a:r>
              <a:rPr lang="en-AU" altLang="en-US" dirty="0">
                <a:cs typeface="Times New Roman" panose="02020603050405020304" pitchFamily="18" charset="0"/>
              </a:rPr>
              <a:t>e.g. </a:t>
            </a:r>
            <a:r>
              <a:rPr lang="en-AU" altLang="en-US" dirty="0" err="1">
                <a:cs typeface="Times New Roman" panose="02020603050405020304" pitchFamily="18" charset="0"/>
              </a:rPr>
              <a:t>BankingSystem</a:t>
            </a:r>
            <a:endParaRPr lang="en-AU" altLang="en-US" dirty="0">
              <a:cs typeface="Times New Roman" panose="02020603050405020304" pitchFamily="18" charset="0"/>
            </a:endParaRP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45</a:t>
            </a:fld>
            <a:endParaRPr lang="en-AU" altLang="en-US"/>
          </a:p>
        </p:txBody>
      </p:sp>
      <p:sp>
        <p:nvSpPr>
          <p:cNvPr id="6" name="Date Placeholder 3">
            <a:extLst>
              <a:ext uri="{FF2B5EF4-FFF2-40B4-BE49-F238E27FC236}">
                <a16:creationId xmlns:a16="http://schemas.microsoft.com/office/drawing/2014/main" id="{0EC63938-A818-43E7-BF8F-DEC4A92C8BD1}"/>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820397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3540" name="Rectangle 4"/>
          <p:cNvSpPr>
            <a:spLocks noGrp="1" noChangeArrowheads="1"/>
          </p:cNvSpPr>
          <p:nvPr>
            <p:ph type="title"/>
          </p:nvPr>
        </p:nvSpPr>
        <p:spPr/>
        <p:txBody>
          <a:bodyPr/>
          <a:lstStyle/>
          <a:p>
            <a:r>
              <a:rPr lang="en-AU" altLang="en-US"/>
              <a:t>What is a Use Case?</a:t>
            </a:r>
          </a:p>
        </p:txBody>
      </p:sp>
      <p:sp>
        <p:nvSpPr>
          <p:cNvPr id="2113541" name="Rectangle 5"/>
          <p:cNvSpPr>
            <a:spLocks noGrp="1" noChangeArrowheads="1"/>
          </p:cNvSpPr>
          <p:nvPr>
            <p:ph type="body" idx="1"/>
          </p:nvPr>
        </p:nvSpPr>
        <p:spPr/>
        <p:txBody>
          <a:bodyPr/>
          <a:lstStyle/>
          <a:p>
            <a:r>
              <a:rPr lang="en-AU" altLang="en-US" dirty="0"/>
              <a:t>A way to use the system</a:t>
            </a:r>
          </a:p>
          <a:p>
            <a:pPr lvl="1"/>
            <a:r>
              <a:rPr lang="en-US" altLang="en-US" i="1" dirty="0"/>
              <a:t>“A</a:t>
            </a:r>
            <a:r>
              <a:rPr lang="en-AU" altLang="en-US" i="1" dirty="0"/>
              <a:t> sequence of transactions offered by the system that yield a useful result for an actor</a:t>
            </a:r>
            <a:r>
              <a:rPr lang="en-US" altLang="en-US" i="1" dirty="0"/>
              <a:t>.”  [Jacobson et al, 1992]</a:t>
            </a:r>
          </a:p>
          <a:p>
            <a:r>
              <a:rPr lang="en-US" altLang="en-US" dirty="0"/>
              <a:t>Describes</a:t>
            </a:r>
            <a:r>
              <a:rPr lang="en-AU" altLang="en-US" dirty="0"/>
              <a:t> externally</a:t>
            </a:r>
            <a:r>
              <a:rPr lang="en-US" altLang="en-US" dirty="0"/>
              <a:t> </a:t>
            </a:r>
            <a:r>
              <a:rPr lang="en-AU" altLang="en-US" dirty="0"/>
              <a:t>required functionality</a:t>
            </a:r>
          </a:p>
          <a:p>
            <a:r>
              <a:rPr lang="en-AU" altLang="en-US" dirty="0"/>
              <a:t>Describes what a system does</a:t>
            </a:r>
          </a:p>
          <a:p>
            <a:pPr lvl="1"/>
            <a:r>
              <a:rPr lang="en-AU" altLang="en-US" dirty="0"/>
              <a:t>but not how it does it</a:t>
            </a:r>
          </a:p>
          <a:p>
            <a:r>
              <a:rPr lang="en-AU" altLang="en-US" dirty="0"/>
              <a:t>Specify the behaviour of a use case by describing a flow of events in text</a:t>
            </a: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46</a:t>
            </a:fld>
            <a:endParaRPr lang="en-AU" altLang="en-US"/>
          </a:p>
        </p:txBody>
      </p:sp>
      <p:sp>
        <p:nvSpPr>
          <p:cNvPr id="6" name="Date Placeholder 3">
            <a:extLst>
              <a:ext uri="{FF2B5EF4-FFF2-40B4-BE49-F238E27FC236}">
                <a16:creationId xmlns:a16="http://schemas.microsoft.com/office/drawing/2014/main" id="{52A894A2-1DCE-429E-A5E7-2A874F1E5FDB}"/>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4860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660" name="Rectangle 4"/>
          <p:cNvSpPr>
            <a:spLocks noGrp="1" noChangeArrowheads="1"/>
          </p:cNvSpPr>
          <p:nvPr>
            <p:ph type="title"/>
          </p:nvPr>
        </p:nvSpPr>
        <p:spPr>
          <a:xfrm>
            <a:off x="1403648" y="1"/>
            <a:ext cx="7426760" cy="908720"/>
          </a:xfrm>
        </p:spPr>
        <p:txBody>
          <a:bodyPr/>
          <a:lstStyle/>
          <a:p>
            <a:r>
              <a:rPr lang="en-AU" altLang="en-US" dirty="0"/>
              <a:t>Use Cases – Naming Guidelines</a:t>
            </a:r>
          </a:p>
        </p:txBody>
      </p:sp>
      <p:sp>
        <p:nvSpPr>
          <p:cNvPr id="2118661" name="Rectangle 5"/>
          <p:cNvSpPr>
            <a:spLocks noGrp="1" noChangeArrowheads="1"/>
          </p:cNvSpPr>
          <p:nvPr>
            <p:ph type="body" idx="1"/>
          </p:nvPr>
        </p:nvSpPr>
        <p:spPr>
          <a:xfrm>
            <a:off x="1403648" y="1124744"/>
            <a:ext cx="7412106" cy="4832045"/>
          </a:xfrm>
        </p:spPr>
        <p:txBody>
          <a:bodyPr/>
          <a:lstStyle/>
          <a:p>
            <a:r>
              <a:rPr lang="en-AU" altLang="en-US" dirty="0"/>
              <a:t>Use a verb phrase not a noun phrase</a:t>
            </a:r>
          </a:p>
          <a:p>
            <a:pPr lvl="1"/>
            <a:r>
              <a:rPr lang="en-AU" altLang="en-US" dirty="0"/>
              <a:t>use cases describe an activity</a:t>
            </a:r>
          </a:p>
          <a:p>
            <a:endParaRPr lang="en-AU" altLang="en-US" sz="923" dirty="0"/>
          </a:p>
          <a:p>
            <a:r>
              <a:rPr lang="en-AU" altLang="en-US" dirty="0"/>
              <a:t>Name from the primary actor’s perspective</a:t>
            </a:r>
          </a:p>
          <a:p>
            <a:pPr lvl="1"/>
            <a:r>
              <a:rPr lang="en-AU" altLang="en-US" dirty="0"/>
              <a:t>e.g. Withdraw Money</a:t>
            </a: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47</a:t>
            </a:fld>
            <a:endParaRPr lang="en-AU" altLang="en-US"/>
          </a:p>
        </p:txBody>
      </p:sp>
      <p:sp>
        <p:nvSpPr>
          <p:cNvPr id="6" name="Date Placeholder 3">
            <a:extLst>
              <a:ext uri="{FF2B5EF4-FFF2-40B4-BE49-F238E27FC236}">
                <a16:creationId xmlns:a16="http://schemas.microsoft.com/office/drawing/2014/main" id="{2A3493C0-2C3C-4117-A8C3-397EBFC37D25}"/>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38551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83" name="Rectangle 3"/>
          <p:cNvSpPr>
            <a:spLocks noGrp="1" noChangeArrowheads="1"/>
          </p:cNvSpPr>
          <p:nvPr>
            <p:ph type="title"/>
          </p:nvPr>
        </p:nvSpPr>
        <p:spPr>
          <a:xfrm>
            <a:off x="1403648" y="1"/>
            <a:ext cx="7130753" cy="1022838"/>
          </a:xfrm>
          <a:noFill/>
          <a:ln/>
        </p:spPr>
        <p:txBody>
          <a:bodyPr vert="horz" wrap="square" lIns="92075" tIns="42496" rIns="92075" bIns="42496" numCol="1" anchor="ctr" anchorCtr="0" compatLnSpc="1">
            <a:prstTxWarp prst="textNoShape">
              <a:avLst/>
            </a:prstTxWarp>
          </a:bodyPr>
          <a:lstStyle/>
          <a:p>
            <a:r>
              <a:rPr lang="en-AU" altLang="en-US" dirty="0"/>
              <a:t>Use Case Modelling Tasks</a:t>
            </a:r>
          </a:p>
        </p:txBody>
      </p:sp>
      <p:sp>
        <p:nvSpPr>
          <p:cNvPr id="2119684" name="Freeform 4"/>
          <p:cNvSpPr>
            <a:spLocks/>
          </p:cNvSpPr>
          <p:nvPr/>
        </p:nvSpPr>
        <p:spPr bwMode="auto">
          <a:xfrm>
            <a:off x="1444870" y="2913185"/>
            <a:ext cx="320920" cy="212481"/>
          </a:xfrm>
          <a:custGeom>
            <a:avLst/>
            <a:gdLst>
              <a:gd name="T0" fmla="*/ 0 w 139"/>
              <a:gd name="T1" fmla="*/ 99 h 199"/>
              <a:gd name="T2" fmla="*/ 3 w 139"/>
              <a:gd name="T3" fmla="*/ 74 h 199"/>
              <a:gd name="T4" fmla="*/ 10 w 139"/>
              <a:gd name="T5" fmla="*/ 49 h 199"/>
              <a:gd name="T6" fmla="*/ 21 w 139"/>
              <a:gd name="T7" fmla="*/ 28 h 199"/>
              <a:gd name="T8" fmla="*/ 35 w 139"/>
              <a:gd name="T9" fmla="*/ 13 h 199"/>
              <a:gd name="T10" fmla="*/ 51 w 139"/>
              <a:gd name="T11" fmla="*/ 2 h 199"/>
              <a:gd name="T12" fmla="*/ 70 w 139"/>
              <a:gd name="T13" fmla="*/ 0 h 199"/>
              <a:gd name="T14" fmla="*/ 88 w 139"/>
              <a:gd name="T15" fmla="*/ 2 h 199"/>
              <a:gd name="T16" fmla="*/ 103 w 139"/>
              <a:gd name="T17" fmla="*/ 13 h 199"/>
              <a:gd name="T18" fmla="*/ 119 w 139"/>
              <a:gd name="T19" fmla="*/ 28 h 199"/>
              <a:gd name="T20" fmla="*/ 130 w 139"/>
              <a:gd name="T21" fmla="*/ 49 h 199"/>
              <a:gd name="T22" fmla="*/ 137 w 139"/>
              <a:gd name="T23" fmla="*/ 74 h 199"/>
              <a:gd name="T24" fmla="*/ 139 w 139"/>
              <a:gd name="T25" fmla="*/ 99 h 199"/>
              <a:gd name="T26" fmla="*/ 137 w 139"/>
              <a:gd name="T27" fmla="*/ 125 h 199"/>
              <a:gd name="T28" fmla="*/ 130 w 139"/>
              <a:gd name="T29" fmla="*/ 148 h 199"/>
              <a:gd name="T30" fmla="*/ 119 w 139"/>
              <a:gd name="T31" fmla="*/ 169 h 199"/>
              <a:gd name="T32" fmla="*/ 103 w 139"/>
              <a:gd name="T33" fmla="*/ 186 h 199"/>
              <a:gd name="T34" fmla="*/ 88 w 139"/>
              <a:gd name="T35" fmla="*/ 196 h 199"/>
              <a:gd name="T36" fmla="*/ 70 w 139"/>
              <a:gd name="T37" fmla="*/ 199 h 199"/>
              <a:gd name="T38" fmla="*/ 51 w 139"/>
              <a:gd name="T39" fmla="*/ 196 h 199"/>
              <a:gd name="T40" fmla="*/ 35 w 139"/>
              <a:gd name="T41" fmla="*/ 186 h 199"/>
              <a:gd name="T42" fmla="*/ 21 w 139"/>
              <a:gd name="T43" fmla="*/ 169 h 199"/>
              <a:gd name="T44" fmla="*/ 10 w 139"/>
              <a:gd name="T45" fmla="*/ 148 h 199"/>
              <a:gd name="T46" fmla="*/ 3 w 139"/>
              <a:gd name="T47" fmla="*/ 125 h 199"/>
              <a:gd name="T48" fmla="*/ 0 w 139"/>
              <a:gd name="T49" fmla="*/ 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99">
                <a:moveTo>
                  <a:pt x="0" y="99"/>
                </a:moveTo>
                <a:lnTo>
                  <a:pt x="3" y="74"/>
                </a:lnTo>
                <a:lnTo>
                  <a:pt x="10" y="49"/>
                </a:lnTo>
                <a:lnTo>
                  <a:pt x="21" y="28"/>
                </a:lnTo>
                <a:lnTo>
                  <a:pt x="35" y="13"/>
                </a:lnTo>
                <a:lnTo>
                  <a:pt x="51" y="2"/>
                </a:lnTo>
                <a:lnTo>
                  <a:pt x="70" y="0"/>
                </a:lnTo>
                <a:lnTo>
                  <a:pt x="88" y="2"/>
                </a:lnTo>
                <a:lnTo>
                  <a:pt x="103" y="13"/>
                </a:lnTo>
                <a:lnTo>
                  <a:pt x="119" y="28"/>
                </a:lnTo>
                <a:lnTo>
                  <a:pt x="130" y="49"/>
                </a:lnTo>
                <a:lnTo>
                  <a:pt x="137" y="74"/>
                </a:lnTo>
                <a:lnTo>
                  <a:pt x="139" y="99"/>
                </a:lnTo>
                <a:lnTo>
                  <a:pt x="137" y="125"/>
                </a:lnTo>
                <a:lnTo>
                  <a:pt x="130" y="148"/>
                </a:lnTo>
                <a:lnTo>
                  <a:pt x="119" y="169"/>
                </a:lnTo>
                <a:lnTo>
                  <a:pt x="103" y="186"/>
                </a:lnTo>
                <a:lnTo>
                  <a:pt x="88" y="196"/>
                </a:lnTo>
                <a:lnTo>
                  <a:pt x="70" y="199"/>
                </a:lnTo>
                <a:lnTo>
                  <a:pt x="51" y="196"/>
                </a:lnTo>
                <a:lnTo>
                  <a:pt x="35" y="186"/>
                </a:lnTo>
                <a:lnTo>
                  <a:pt x="21" y="169"/>
                </a:lnTo>
                <a:lnTo>
                  <a:pt x="10" y="148"/>
                </a:lnTo>
                <a:lnTo>
                  <a:pt x="3" y="125"/>
                </a:lnTo>
                <a:lnTo>
                  <a:pt x="0" y="99"/>
                </a:lnTo>
                <a:close/>
              </a:path>
            </a:pathLst>
          </a:custGeom>
          <a:noFill/>
          <a:ln w="19050" cmpd="sng">
            <a:solidFill>
              <a:srgbClr val="00206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en-AU" sz="1108"/>
          </a:p>
        </p:txBody>
      </p:sp>
      <p:sp>
        <p:nvSpPr>
          <p:cNvPr id="2119685" name="Freeform 5"/>
          <p:cNvSpPr>
            <a:spLocks noEditPoints="1"/>
          </p:cNvSpPr>
          <p:nvPr/>
        </p:nvSpPr>
        <p:spPr bwMode="auto">
          <a:xfrm>
            <a:off x="1293935" y="3125666"/>
            <a:ext cx="625719" cy="738554"/>
          </a:xfrm>
          <a:custGeom>
            <a:avLst/>
            <a:gdLst>
              <a:gd name="T0" fmla="*/ 0 w 374"/>
              <a:gd name="T1" fmla="*/ 99 h 699"/>
              <a:gd name="T2" fmla="*/ 374 w 374"/>
              <a:gd name="T3" fmla="*/ 99 h 699"/>
              <a:gd name="T4" fmla="*/ 188 w 374"/>
              <a:gd name="T5" fmla="*/ 440 h 699"/>
              <a:gd name="T6" fmla="*/ 325 w 374"/>
              <a:gd name="T7" fmla="*/ 699 h 699"/>
              <a:gd name="T8" fmla="*/ 188 w 374"/>
              <a:gd name="T9" fmla="*/ 0 h 699"/>
              <a:gd name="T10" fmla="*/ 188 w 374"/>
              <a:gd name="T11" fmla="*/ 440 h 699"/>
              <a:gd name="T12" fmla="*/ 49 w 374"/>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374" h="699">
                <a:moveTo>
                  <a:pt x="0" y="99"/>
                </a:moveTo>
                <a:lnTo>
                  <a:pt x="374" y="99"/>
                </a:lnTo>
                <a:moveTo>
                  <a:pt x="188" y="440"/>
                </a:moveTo>
                <a:lnTo>
                  <a:pt x="325" y="699"/>
                </a:lnTo>
                <a:moveTo>
                  <a:pt x="188" y="0"/>
                </a:moveTo>
                <a:lnTo>
                  <a:pt x="188" y="440"/>
                </a:lnTo>
                <a:lnTo>
                  <a:pt x="49" y="699"/>
                </a:lnTo>
              </a:path>
            </a:pathLst>
          </a:custGeom>
          <a:noFill/>
          <a:ln w="19050" cmpd="sng">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AU" sz="1108"/>
          </a:p>
        </p:txBody>
      </p:sp>
      <p:sp>
        <p:nvSpPr>
          <p:cNvPr id="2119686" name="Rectangle 6"/>
          <p:cNvSpPr>
            <a:spLocks noChangeArrowheads="1"/>
          </p:cNvSpPr>
          <p:nvPr/>
        </p:nvSpPr>
        <p:spPr bwMode="auto">
          <a:xfrm>
            <a:off x="1092805" y="3982916"/>
            <a:ext cx="1030923" cy="3976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1" hangingPunct="1"/>
            <a:r>
              <a:rPr lang="en-GB" altLang="en-US" sz="1292" b="1" dirty="0"/>
              <a:t>Requirements</a:t>
            </a:r>
            <a:r>
              <a:rPr lang="en-US" altLang="en-US" sz="1292" b="1" dirty="0"/>
              <a:t> </a:t>
            </a:r>
          </a:p>
          <a:p>
            <a:pPr algn="ctr" eaLnBrk="1" hangingPunct="1"/>
            <a:r>
              <a:rPr lang="en-GB" altLang="en-US" sz="1292" b="1" dirty="0"/>
              <a:t>Modeller</a:t>
            </a:r>
          </a:p>
        </p:txBody>
      </p:sp>
      <p:sp>
        <p:nvSpPr>
          <p:cNvPr id="2119687" name="Rectangle 7"/>
          <p:cNvSpPr>
            <a:spLocks noChangeArrowheads="1"/>
          </p:cNvSpPr>
          <p:nvPr/>
        </p:nvSpPr>
        <p:spPr bwMode="auto">
          <a:xfrm>
            <a:off x="2247900" y="1506415"/>
            <a:ext cx="5867400" cy="4360985"/>
          </a:xfrm>
          <a:prstGeom prst="rect">
            <a:avLst/>
          </a:prstGeom>
          <a:noFill/>
          <a:ln w="317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sz="1108"/>
          </a:p>
        </p:txBody>
      </p:sp>
      <p:sp>
        <p:nvSpPr>
          <p:cNvPr id="2119688" name="Rectangle 8"/>
          <p:cNvSpPr>
            <a:spLocks noChangeArrowheads="1"/>
          </p:cNvSpPr>
          <p:nvPr/>
        </p:nvSpPr>
        <p:spPr bwMode="auto">
          <a:xfrm>
            <a:off x="2247900" y="5023338"/>
            <a:ext cx="5867400" cy="844062"/>
          </a:xfrm>
          <a:prstGeom prst="rect">
            <a:avLst/>
          </a:prstGeom>
          <a:noFill/>
          <a:ln w="317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sz="1108"/>
          </a:p>
        </p:txBody>
      </p:sp>
      <p:sp>
        <p:nvSpPr>
          <p:cNvPr id="2119690" name="Freeform 10"/>
          <p:cNvSpPr>
            <a:spLocks/>
          </p:cNvSpPr>
          <p:nvPr/>
        </p:nvSpPr>
        <p:spPr bwMode="auto">
          <a:xfrm>
            <a:off x="2794489" y="1732084"/>
            <a:ext cx="609600" cy="246185"/>
          </a:xfrm>
          <a:custGeom>
            <a:avLst/>
            <a:gdLst>
              <a:gd name="T0" fmla="*/ 0 w 833"/>
              <a:gd name="T1" fmla="*/ 167 h 335"/>
              <a:gd name="T2" fmla="*/ 4 w 833"/>
              <a:gd name="T3" fmla="*/ 146 h 335"/>
              <a:gd name="T4" fmla="*/ 13 w 833"/>
              <a:gd name="T5" fmla="*/ 125 h 335"/>
              <a:gd name="T6" fmla="*/ 30 w 833"/>
              <a:gd name="T7" fmla="*/ 104 h 335"/>
              <a:gd name="T8" fmla="*/ 51 w 833"/>
              <a:gd name="T9" fmla="*/ 85 h 335"/>
              <a:gd name="T10" fmla="*/ 79 w 833"/>
              <a:gd name="T11" fmla="*/ 68 h 335"/>
              <a:gd name="T12" fmla="*/ 113 w 833"/>
              <a:gd name="T13" fmla="*/ 51 h 335"/>
              <a:gd name="T14" fmla="*/ 152 w 833"/>
              <a:gd name="T15" fmla="*/ 38 h 335"/>
              <a:gd name="T16" fmla="*/ 194 w 833"/>
              <a:gd name="T17" fmla="*/ 24 h 335"/>
              <a:gd name="T18" fmla="*/ 240 w 833"/>
              <a:gd name="T19" fmla="*/ 15 h 335"/>
              <a:gd name="T20" fmla="*/ 287 w 833"/>
              <a:gd name="T21" fmla="*/ 7 h 335"/>
              <a:gd name="T22" fmla="*/ 338 w 833"/>
              <a:gd name="T23" fmla="*/ 1 h 335"/>
              <a:gd name="T24" fmla="*/ 389 w 833"/>
              <a:gd name="T25" fmla="*/ 0 h 335"/>
              <a:gd name="T26" fmla="*/ 442 w 833"/>
              <a:gd name="T27" fmla="*/ 0 h 335"/>
              <a:gd name="T28" fmla="*/ 495 w 833"/>
              <a:gd name="T29" fmla="*/ 1 h 335"/>
              <a:gd name="T30" fmla="*/ 544 w 833"/>
              <a:gd name="T31" fmla="*/ 7 h 335"/>
              <a:gd name="T32" fmla="*/ 593 w 833"/>
              <a:gd name="T33" fmla="*/ 15 h 335"/>
              <a:gd name="T34" fmla="*/ 639 w 833"/>
              <a:gd name="T35" fmla="*/ 24 h 335"/>
              <a:gd name="T36" fmla="*/ 681 w 833"/>
              <a:gd name="T37" fmla="*/ 38 h 335"/>
              <a:gd name="T38" fmla="*/ 718 w 833"/>
              <a:gd name="T39" fmla="*/ 51 h 335"/>
              <a:gd name="T40" fmla="*/ 752 w 833"/>
              <a:gd name="T41" fmla="*/ 68 h 335"/>
              <a:gd name="T42" fmla="*/ 780 w 833"/>
              <a:gd name="T43" fmla="*/ 85 h 335"/>
              <a:gd name="T44" fmla="*/ 803 w 833"/>
              <a:gd name="T45" fmla="*/ 104 h 335"/>
              <a:gd name="T46" fmla="*/ 819 w 833"/>
              <a:gd name="T47" fmla="*/ 125 h 335"/>
              <a:gd name="T48" fmla="*/ 829 w 833"/>
              <a:gd name="T49" fmla="*/ 146 h 335"/>
              <a:gd name="T50" fmla="*/ 833 w 833"/>
              <a:gd name="T51" fmla="*/ 167 h 335"/>
              <a:gd name="T52" fmla="*/ 829 w 833"/>
              <a:gd name="T53" fmla="*/ 188 h 335"/>
              <a:gd name="T54" fmla="*/ 819 w 833"/>
              <a:gd name="T55" fmla="*/ 209 h 335"/>
              <a:gd name="T56" fmla="*/ 803 w 833"/>
              <a:gd name="T57" fmla="*/ 230 h 335"/>
              <a:gd name="T58" fmla="*/ 780 w 833"/>
              <a:gd name="T59" fmla="*/ 249 h 335"/>
              <a:gd name="T60" fmla="*/ 752 w 833"/>
              <a:gd name="T61" fmla="*/ 266 h 335"/>
              <a:gd name="T62" fmla="*/ 718 w 833"/>
              <a:gd name="T63" fmla="*/ 283 h 335"/>
              <a:gd name="T64" fmla="*/ 681 w 833"/>
              <a:gd name="T65" fmla="*/ 296 h 335"/>
              <a:gd name="T66" fmla="*/ 639 w 833"/>
              <a:gd name="T67" fmla="*/ 310 h 335"/>
              <a:gd name="T68" fmla="*/ 593 w 833"/>
              <a:gd name="T69" fmla="*/ 319 h 335"/>
              <a:gd name="T70" fmla="*/ 544 w 833"/>
              <a:gd name="T71" fmla="*/ 327 h 335"/>
              <a:gd name="T72" fmla="*/ 495 w 833"/>
              <a:gd name="T73" fmla="*/ 333 h 335"/>
              <a:gd name="T74" fmla="*/ 442 w 833"/>
              <a:gd name="T75" fmla="*/ 335 h 335"/>
              <a:gd name="T76" fmla="*/ 389 w 833"/>
              <a:gd name="T77" fmla="*/ 335 h 335"/>
              <a:gd name="T78" fmla="*/ 338 w 833"/>
              <a:gd name="T79" fmla="*/ 333 h 335"/>
              <a:gd name="T80" fmla="*/ 287 w 833"/>
              <a:gd name="T81" fmla="*/ 327 h 335"/>
              <a:gd name="T82" fmla="*/ 240 w 833"/>
              <a:gd name="T83" fmla="*/ 319 h 335"/>
              <a:gd name="T84" fmla="*/ 194 w 833"/>
              <a:gd name="T85" fmla="*/ 310 h 335"/>
              <a:gd name="T86" fmla="*/ 152 w 833"/>
              <a:gd name="T87" fmla="*/ 296 h 335"/>
              <a:gd name="T88" fmla="*/ 113 w 833"/>
              <a:gd name="T89" fmla="*/ 283 h 335"/>
              <a:gd name="T90" fmla="*/ 79 w 833"/>
              <a:gd name="T91" fmla="*/ 266 h 335"/>
              <a:gd name="T92" fmla="*/ 51 w 833"/>
              <a:gd name="T93" fmla="*/ 249 h 335"/>
              <a:gd name="T94" fmla="*/ 30 w 833"/>
              <a:gd name="T95" fmla="*/ 230 h 335"/>
              <a:gd name="T96" fmla="*/ 13 w 833"/>
              <a:gd name="T97" fmla="*/ 209 h 335"/>
              <a:gd name="T98" fmla="*/ 4 w 833"/>
              <a:gd name="T99" fmla="*/ 188 h 335"/>
              <a:gd name="T100" fmla="*/ 0 w 833"/>
              <a:gd name="T101" fmla="*/ 16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3" h="335">
                <a:moveTo>
                  <a:pt x="0" y="167"/>
                </a:moveTo>
                <a:lnTo>
                  <a:pt x="4" y="146"/>
                </a:lnTo>
                <a:lnTo>
                  <a:pt x="13" y="125"/>
                </a:lnTo>
                <a:lnTo>
                  <a:pt x="30" y="104"/>
                </a:lnTo>
                <a:lnTo>
                  <a:pt x="51" y="85"/>
                </a:lnTo>
                <a:lnTo>
                  <a:pt x="79" y="68"/>
                </a:lnTo>
                <a:lnTo>
                  <a:pt x="113" y="51"/>
                </a:lnTo>
                <a:lnTo>
                  <a:pt x="152" y="38"/>
                </a:lnTo>
                <a:lnTo>
                  <a:pt x="194" y="24"/>
                </a:lnTo>
                <a:lnTo>
                  <a:pt x="240" y="15"/>
                </a:lnTo>
                <a:lnTo>
                  <a:pt x="287" y="7"/>
                </a:lnTo>
                <a:lnTo>
                  <a:pt x="338" y="1"/>
                </a:lnTo>
                <a:lnTo>
                  <a:pt x="389" y="0"/>
                </a:lnTo>
                <a:lnTo>
                  <a:pt x="442" y="0"/>
                </a:lnTo>
                <a:lnTo>
                  <a:pt x="495" y="1"/>
                </a:lnTo>
                <a:lnTo>
                  <a:pt x="544" y="7"/>
                </a:lnTo>
                <a:lnTo>
                  <a:pt x="593" y="15"/>
                </a:lnTo>
                <a:lnTo>
                  <a:pt x="639" y="24"/>
                </a:lnTo>
                <a:lnTo>
                  <a:pt x="681" y="38"/>
                </a:lnTo>
                <a:lnTo>
                  <a:pt x="718" y="51"/>
                </a:lnTo>
                <a:lnTo>
                  <a:pt x="752" y="68"/>
                </a:lnTo>
                <a:lnTo>
                  <a:pt x="780" y="85"/>
                </a:lnTo>
                <a:lnTo>
                  <a:pt x="803" y="104"/>
                </a:lnTo>
                <a:lnTo>
                  <a:pt x="819" y="125"/>
                </a:lnTo>
                <a:lnTo>
                  <a:pt x="829" y="146"/>
                </a:lnTo>
                <a:lnTo>
                  <a:pt x="833" y="167"/>
                </a:lnTo>
                <a:lnTo>
                  <a:pt x="829" y="188"/>
                </a:lnTo>
                <a:lnTo>
                  <a:pt x="819" y="209"/>
                </a:lnTo>
                <a:lnTo>
                  <a:pt x="803" y="230"/>
                </a:lnTo>
                <a:lnTo>
                  <a:pt x="780" y="249"/>
                </a:lnTo>
                <a:lnTo>
                  <a:pt x="752" y="266"/>
                </a:lnTo>
                <a:lnTo>
                  <a:pt x="718" y="283"/>
                </a:lnTo>
                <a:lnTo>
                  <a:pt x="681" y="296"/>
                </a:lnTo>
                <a:lnTo>
                  <a:pt x="639" y="310"/>
                </a:lnTo>
                <a:lnTo>
                  <a:pt x="593" y="319"/>
                </a:lnTo>
                <a:lnTo>
                  <a:pt x="544" y="327"/>
                </a:lnTo>
                <a:lnTo>
                  <a:pt x="495" y="333"/>
                </a:lnTo>
                <a:lnTo>
                  <a:pt x="442" y="335"/>
                </a:lnTo>
                <a:lnTo>
                  <a:pt x="389" y="335"/>
                </a:lnTo>
                <a:lnTo>
                  <a:pt x="338" y="333"/>
                </a:lnTo>
                <a:lnTo>
                  <a:pt x="287" y="327"/>
                </a:lnTo>
                <a:lnTo>
                  <a:pt x="240" y="319"/>
                </a:lnTo>
                <a:lnTo>
                  <a:pt x="194" y="310"/>
                </a:lnTo>
                <a:lnTo>
                  <a:pt x="152" y="296"/>
                </a:lnTo>
                <a:lnTo>
                  <a:pt x="113" y="283"/>
                </a:lnTo>
                <a:lnTo>
                  <a:pt x="79" y="266"/>
                </a:lnTo>
                <a:lnTo>
                  <a:pt x="51" y="249"/>
                </a:lnTo>
                <a:lnTo>
                  <a:pt x="30" y="230"/>
                </a:lnTo>
                <a:lnTo>
                  <a:pt x="13" y="209"/>
                </a:lnTo>
                <a:lnTo>
                  <a:pt x="4" y="188"/>
                </a:lnTo>
                <a:lnTo>
                  <a:pt x="0" y="167"/>
                </a:lnTo>
                <a:close/>
              </a:path>
            </a:pathLst>
          </a:custGeom>
          <a:noFill/>
          <a:ln w="15875">
            <a:solidFill>
              <a:srgbClr val="00206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en-AU" sz="1108"/>
          </a:p>
        </p:txBody>
      </p:sp>
      <p:sp>
        <p:nvSpPr>
          <p:cNvPr id="2119691" name="Rectangle 11"/>
          <p:cNvSpPr>
            <a:spLocks noChangeArrowheads="1"/>
          </p:cNvSpPr>
          <p:nvPr/>
        </p:nvSpPr>
        <p:spPr bwMode="auto">
          <a:xfrm>
            <a:off x="2769576" y="2013438"/>
            <a:ext cx="830233" cy="340991"/>
          </a:xfrm>
          <a:prstGeom prst="rect">
            <a:avLst/>
          </a:prstGeom>
          <a:noFill/>
          <a:ln w="1587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marL="125413" indent="-125413" algn="l" eaLnBrk="1" hangingPunct="1"/>
            <a:r>
              <a:rPr lang="en-US" altLang="en-US" sz="1108" b="1" dirty="0"/>
              <a:t>1.	Identify Actors</a:t>
            </a:r>
            <a:endParaRPr lang="en-GB" altLang="en-US" sz="1108" b="1" dirty="0"/>
          </a:p>
        </p:txBody>
      </p:sp>
      <p:sp>
        <p:nvSpPr>
          <p:cNvPr id="2119692" name="Freeform 12"/>
          <p:cNvSpPr>
            <a:spLocks/>
          </p:cNvSpPr>
          <p:nvPr/>
        </p:nvSpPr>
        <p:spPr bwMode="auto">
          <a:xfrm>
            <a:off x="6163408" y="3405554"/>
            <a:ext cx="622789" cy="247650"/>
          </a:xfrm>
          <a:custGeom>
            <a:avLst/>
            <a:gdLst>
              <a:gd name="T0" fmla="*/ 0 w 832"/>
              <a:gd name="T1" fmla="*/ 170 h 337"/>
              <a:gd name="T2" fmla="*/ 3 w 832"/>
              <a:gd name="T3" fmla="*/ 149 h 337"/>
              <a:gd name="T4" fmla="*/ 14 w 832"/>
              <a:gd name="T5" fmla="*/ 128 h 337"/>
              <a:gd name="T6" fmla="*/ 30 w 832"/>
              <a:gd name="T7" fmla="*/ 107 h 337"/>
              <a:gd name="T8" fmla="*/ 51 w 832"/>
              <a:gd name="T9" fmla="*/ 88 h 337"/>
              <a:gd name="T10" fmla="*/ 79 w 832"/>
              <a:gd name="T11" fmla="*/ 71 h 337"/>
              <a:gd name="T12" fmla="*/ 112 w 832"/>
              <a:gd name="T13" fmla="*/ 54 h 337"/>
              <a:gd name="T14" fmla="*/ 151 w 832"/>
              <a:gd name="T15" fmla="*/ 40 h 337"/>
              <a:gd name="T16" fmla="*/ 193 w 832"/>
              <a:gd name="T17" fmla="*/ 27 h 337"/>
              <a:gd name="T18" fmla="*/ 239 w 832"/>
              <a:gd name="T19" fmla="*/ 18 h 337"/>
              <a:gd name="T20" fmla="*/ 287 w 832"/>
              <a:gd name="T21" fmla="*/ 10 h 337"/>
              <a:gd name="T22" fmla="*/ 338 w 832"/>
              <a:gd name="T23" fmla="*/ 4 h 337"/>
              <a:gd name="T24" fmla="*/ 390 w 832"/>
              <a:gd name="T25" fmla="*/ 0 h 337"/>
              <a:gd name="T26" fmla="*/ 441 w 832"/>
              <a:gd name="T27" fmla="*/ 0 h 337"/>
              <a:gd name="T28" fmla="*/ 494 w 832"/>
              <a:gd name="T29" fmla="*/ 4 h 337"/>
              <a:gd name="T30" fmla="*/ 544 w 832"/>
              <a:gd name="T31" fmla="*/ 10 h 337"/>
              <a:gd name="T32" fmla="*/ 593 w 832"/>
              <a:gd name="T33" fmla="*/ 18 h 337"/>
              <a:gd name="T34" fmla="*/ 639 w 832"/>
              <a:gd name="T35" fmla="*/ 27 h 337"/>
              <a:gd name="T36" fmla="*/ 681 w 832"/>
              <a:gd name="T37" fmla="*/ 40 h 337"/>
              <a:gd name="T38" fmla="*/ 720 w 832"/>
              <a:gd name="T39" fmla="*/ 54 h 337"/>
              <a:gd name="T40" fmla="*/ 751 w 832"/>
              <a:gd name="T41" fmla="*/ 71 h 337"/>
              <a:gd name="T42" fmla="*/ 779 w 832"/>
              <a:gd name="T43" fmla="*/ 88 h 337"/>
              <a:gd name="T44" fmla="*/ 802 w 832"/>
              <a:gd name="T45" fmla="*/ 107 h 337"/>
              <a:gd name="T46" fmla="*/ 818 w 832"/>
              <a:gd name="T47" fmla="*/ 128 h 337"/>
              <a:gd name="T48" fmla="*/ 829 w 832"/>
              <a:gd name="T49" fmla="*/ 149 h 337"/>
              <a:gd name="T50" fmla="*/ 832 w 832"/>
              <a:gd name="T51" fmla="*/ 170 h 337"/>
              <a:gd name="T52" fmla="*/ 829 w 832"/>
              <a:gd name="T53" fmla="*/ 191 h 337"/>
              <a:gd name="T54" fmla="*/ 818 w 832"/>
              <a:gd name="T55" fmla="*/ 212 h 337"/>
              <a:gd name="T56" fmla="*/ 802 w 832"/>
              <a:gd name="T57" fmla="*/ 233 h 337"/>
              <a:gd name="T58" fmla="*/ 779 w 832"/>
              <a:gd name="T59" fmla="*/ 252 h 337"/>
              <a:gd name="T60" fmla="*/ 751 w 832"/>
              <a:gd name="T61" fmla="*/ 269 h 337"/>
              <a:gd name="T62" fmla="*/ 720 w 832"/>
              <a:gd name="T63" fmla="*/ 286 h 337"/>
              <a:gd name="T64" fmla="*/ 681 w 832"/>
              <a:gd name="T65" fmla="*/ 299 h 337"/>
              <a:gd name="T66" fmla="*/ 639 w 832"/>
              <a:gd name="T67" fmla="*/ 313 h 337"/>
              <a:gd name="T68" fmla="*/ 593 w 832"/>
              <a:gd name="T69" fmla="*/ 322 h 337"/>
              <a:gd name="T70" fmla="*/ 544 w 832"/>
              <a:gd name="T71" fmla="*/ 330 h 337"/>
              <a:gd name="T72" fmla="*/ 494 w 832"/>
              <a:gd name="T73" fmla="*/ 335 h 337"/>
              <a:gd name="T74" fmla="*/ 441 w 832"/>
              <a:gd name="T75" fmla="*/ 337 h 337"/>
              <a:gd name="T76" fmla="*/ 390 w 832"/>
              <a:gd name="T77" fmla="*/ 337 h 337"/>
              <a:gd name="T78" fmla="*/ 338 w 832"/>
              <a:gd name="T79" fmla="*/ 335 h 337"/>
              <a:gd name="T80" fmla="*/ 287 w 832"/>
              <a:gd name="T81" fmla="*/ 330 h 337"/>
              <a:gd name="T82" fmla="*/ 239 w 832"/>
              <a:gd name="T83" fmla="*/ 322 h 337"/>
              <a:gd name="T84" fmla="*/ 193 w 832"/>
              <a:gd name="T85" fmla="*/ 313 h 337"/>
              <a:gd name="T86" fmla="*/ 151 w 832"/>
              <a:gd name="T87" fmla="*/ 299 h 337"/>
              <a:gd name="T88" fmla="*/ 112 w 832"/>
              <a:gd name="T89" fmla="*/ 286 h 337"/>
              <a:gd name="T90" fmla="*/ 79 w 832"/>
              <a:gd name="T91" fmla="*/ 269 h 337"/>
              <a:gd name="T92" fmla="*/ 51 w 832"/>
              <a:gd name="T93" fmla="*/ 252 h 337"/>
              <a:gd name="T94" fmla="*/ 30 w 832"/>
              <a:gd name="T95" fmla="*/ 233 h 337"/>
              <a:gd name="T96" fmla="*/ 14 w 832"/>
              <a:gd name="T97" fmla="*/ 212 h 337"/>
              <a:gd name="T98" fmla="*/ 3 w 832"/>
              <a:gd name="T99" fmla="*/ 191 h 337"/>
              <a:gd name="T100" fmla="*/ 0 w 832"/>
              <a:gd name="T101" fmla="*/ 17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2" h="337">
                <a:moveTo>
                  <a:pt x="0" y="170"/>
                </a:moveTo>
                <a:lnTo>
                  <a:pt x="3" y="149"/>
                </a:lnTo>
                <a:lnTo>
                  <a:pt x="14" y="128"/>
                </a:lnTo>
                <a:lnTo>
                  <a:pt x="30" y="107"/>
                </a:lnTo>
                <a:lnTo>
                  <a:pt x="51" y="88"/>
                </a:lnTo>
                <a:lnTo>
                  <a:pt x="79" y="71"/>
                </a:lnTo>
                <a:lnTo>
                  <a:pt x="112" y="54"/>
                </a:lnTo>
                <a:lnTo>
                  <a:pt x="151" y="40"/>
                </a:lnTo>
                <a:lnTo>
                  <a:pt x="193" y="27"/>
                </a:lnTo>
                <a:lnTo>
                  <a:pt x="239" y="18"/>
                </a:lnTo>
                <a:lnTo>
                  <a:pt x="287" y="10"/>
                </a:lnTo>
                <a:lnTo>
                  <a:pt x="338" y="4"/>
                </a:lnTo>
                <a:lnTo>
                  <a:pt x="390" y="0"/>
                </a:lnTo>
                <a:lnTo>
                  <a:pt x="441" y="0"/>
                </a:lnTo>
                <a:lnTo>
                  <a:pt x="494" y="4"/>
                </a:lnTo>
                <a:lnTo>
                  <a:pt x="544" y="10"/>
                </a:lnTo>
                <a:lnTo>
                  <a:pt x="593" y="18"/>
                </a:lnTo>
                <a:lnTo>
                  <a:pt x="639" y="27"/>
                </a:lnTo>
                <a:lnTo>
                  <a:pt x="681" y="40"/>
                </a:lnTo>
                <a:lnTo>
                  <a:pt x="720" y="54"/>
                </a:lnTo>
                <a:lnTo>
                  <a:pt x="751" y="71"/>
                </a:lnTo>
                <a:lnTo>
                  <a:pt x="779" y="88"/>
                </a:lnTo>
                <a:lnTo>
                  <a:pt x="802" y="107"/>
                </a:lnTo>
                <a:lnTo>
                  <a:pt x="818" y="128"/>
                </a:lnTo>
                <a:lnTo>
                  <a:pt x="829" y="149"/>
                </a:lnTo>
                <a:lnTo>
                  <a:pt x="832" y="170"/>
                </a:lnTo>
                <a:lnTo>
                  <a:pt x="829" y="191"/>
                </a:lnTo>
                <a:lnTo>
                  <a:pt x="818" y="212"/>
                </a:lnTo>
                <a:lnTo>
                  <a:pt x="802" y="233"/>
                </a:lnTo>
                <a:lnTo>
                  <a:pt x="779" y="252"/>
                </a:lnTo>
                <a:lnTo>
                  <a:pt x="751" y="269"/>
                </a:lnTo>
                <a:lnTo>
                  <a:pt x="720" y="286"/>
                </a:lnTo>
                <a:lnTo>
                  <a:pt x="681" y="299"/>
                </a:lnTo>
                <a:lnTo>
                  <a:pt x="639" y="313"/>
                </a:lnTo>
                <a:lnTo>
                  <a:pt x="593" y="322"/>
                </a:lnTo>
                <a:lnTo>
                  <a:pt x="544" y="330"/>
                </a:lnTo>
                <a:lnTo>
                  <a:pt x="494" y="335"/>
                </a:lnTo>
                <a:lnTo>
                  <a:pt x="441" y="337"/>
                </a:lnTo>
                <a:lnTo>
                  <a:pt x="390" y="337"/>
                </a:lnTo>
                <a:lnTo>
                  <a:pt x="338" y="335"/>
                </a:lnTo>
                <a:lnTo>
                  <a:pt x="287" y="330"/>
                </a:lnTo>
                <a:lnTo>
                  <a:pt x="239" y="322"/>
                </a:lnTo>
                <a:lnTo>
                  <a:pt x="193" y="313"/>
                </a:lnTo>
                <a:lnTo>
                  <a:pt x="151" y="299"/>
                </a:lnTo>
                <a:lnTo>
                  <a:pt x="112" y="286"/>
                </a:lnTo>
                <a:lnTo>
                  <a:pt x="79" y="269"/>
                </a:lnTo>
                <a:lnTo>
                  <a:pt x="51" y="252"/>
                </a:lnTo>
                <a:lnTo>
                  <a:pt x="30" y="233"/>
                </a:lnTo>
                <a:lnTo>
                  <a:pt x="14" y="212"/>
                </a:lnTo>
                <a:lnTo>
                  <a:pt x="3" y="191"/>
                </a:lnTo>
                <a:lnTo>
                  <a:pt x="0" y="170"/>
                </a:lnTo>
                <a:close/>
              </a:path>
            </a:pathLst>
          </a:custGeom>
          <a:noFill/>
          <a:ln w="15875">
            <a:solidFill>
              <a:srgbClr val="00206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en-AU" sz="1108"/>
          </a:p>
        </p:txBody>
      </p:sp>
      <p:sp>
        <p:nvSpPr>
          <p:cNvPr id="2119693" name="Rectangle 13"/>
          <p:cNvSpPr>
            <a:spLocks noChangeArrowheads="1"/>
          </p:cNvSpPr>
          <p:nvPr/>
        </p:nvSpPr>
        <p:spPr bwMode="auto">
          <a:xfrm>
            <a:off x="6189464" y="3664073"/>
            <a:ext cx="758800" cy="3409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marL="125413" indent="-125413" eaLnBrk="1" hangingPunct="1"/>
            <a:r>
              <a:rPr lang="en-US" altLang="en-US" sz="1108" b="1" dirty="0"/>
              <a:t>6.	</a:t>
            </a:r>
            <a:r>
              <a:rPr lang="en-GB" altLang="en-US" sz="1108" b="1" dirty="0"/>
              <a:t>Refine Use Cases</a:t>
            </a:r>
          </a:p>
        </p:txBody>
      </p:sp>
      <p:sp>
        <p:nvSpPr>
          <p:cNvPr id="2119694" name="Freeform 14"/>
          <p:cNvSpPr>
            <a:spLocks/>
          </p:cNvSpPr>
          <p:nvPr/>
        </p:nvSpPr>
        <p:spPr bwMode="auto">
          <a:xfrm>
            <a:off x="4221774" y="1787769"/>
            <a:ext cx="608134" cy="246185"/>
          </a:xfrm>
          <a:custGeom>
            <a:avLst/>
            <a:gdLst>
              <a:gd name="T0" fmla="*/ 0 w 831"/>
              <a:gd name="T1" fmla="*/ 169 h 337"/>
              <a:gd name="T2" fmla="*/ 4 w 831"/>
              <a:gd name="T3" fmla="*/ 148 h 337"/>
              <a:gd name="T4" fmla="*/ 13 w 831"/>
              <a:gd name="T5" fmla="*/ 127 h 337"/>
              <a:gd name="T6" fmla="*/ 29 w 831"/>
              <a:gd name="T7" fmla="*/ 106 h 337"/>
              <a:gd name="T8" fmla="*/ 52 w 831"/>
              <a:gd name="T9" fmla="*/ 87 h 337"/>
              <a:gd name="T10" fmla="*/ 80 w 831"/>
              <a:gd name="T11" fmla="*/ 70 h 337"/>
              <a:gd name="T12" fmla="*/ 113 w 831"/>
              <a:gd name="T13" fmla="*/ 53 h 337"/>
              <a:gd name="T14" fmla="*/ 150 w 831"/>
              <a:gd name="T15" fmla="*/ 38 h 337"/>
              <a:gd name="T16" fmla="*/ 192 w 831"/>
              <a:gd name="T17" fmla="*/ 26 h 337"/>
              <a:gd name="T18" fmla="*/ 238 w 831"/>
              <a:gd name="T19" fmla="*/ 17 h 337"/>
              <a:gd name="T20" fmla="*/ 287 w 831"/>
              <a:gd name="T21" fmla="*/ 7 h 337"/>
              <a:gd name="T22" fmla="*/ 338 w 831"/>
              <a:gd name="T23" fmla="*/ 3 h 337"/>
              <a:gd name="T24" fmla="*/ 389 w 831"/>
              <a:gd name="T25" fmla="*/ 0 h 337"/>
              <a:gd name="T26" fmla="*/ 442 w 831"/>
              <a:gd name="T27" fmla="*/ 0 h 337"/>
              <a:gd name="T28" fmla="*/ 493 w 831"/>
              <a:gd name="T29" fmla="*/ 3 h 337"/>
              <a:gd name="T30" fmla="*/ 544 w 831"/>
              <a:gd name="T31" fmla="*/ 7 h 337"/>
              <a:gd name="T32" fmla="*/ 594 w 831"/>
              <a:gd name="T33" fmla="*/ 17 h 337"/>
              <a:gd name="T34" fmla="*/ 639 w 831"/>
              <a:gd name="T35" fmla="*/ 26 h 337"/>
              <a:gd name="T36" fmla="*/ 682 w 831"/>
              <a:gd name="T37" fmla="*/ 38 h 337"/>
              <a:gd name="T38" fmla="*/ 719 w 831"/>
              <a:gd name="T39" fmla="*/ 53 h 337"/>
              <a:gd name="T40" fmla="*/ 752 w 831"/>
              <a:gd name="T41" fmla="*/ 70 h 337"/>
              <a:gd name="T42" fmla="*/ 780 w 831"/>
              <a:gd name="T43" fmla="*/ 87 h 337"/>
              <a:gd name="T44" fmla="*/ 803 w 831"/>
              <a:gd name="T45" fmla="*/ 106 h 337"/>
              <a:gd name="T46" fmla="*/ 819 w 831"/>
              <a:gd name="T47" fmla="*/ 127 h 337"/>
              <a:gd name="T48" fmla="*/ 828 w 831"/>
              <a:gd name="T49" fmla="*/ 148 h 337"/>
              <a:gd name="T50" fmla="*/ 831 w 831"/>
              <a:gd name="T51" fmla="*/ 169 h 337"/>
              <a:gd name="T52" fmla="*/ 828 w 831"/>
              <a:gd name="T53" fmla="*/ 190 h 337"/>
              <a:gd name="T54" fmla="*/ 819 w 831"/>
              <a:gd name="T55" fmla="*/ 211 h 337"/>
              <a:gd name="T56" fmla="*/ 803 w 831"/>
              <a:gd name="T57" fmla="*/ 230 h 337"/>
              <a:gd name="T58" fmla="*/ 780 w 831"/>
              <a:gd name="T59" fmla="*/ 249 h 337"/>
              <a:gd name="T60" fmla="*/ 752 w 831"/>
              <a:gd name="T61" fmla="*/ 268 h 337"/>
              <a:gd name="T62" fmla="*/ 719 w 831"/>
              <a:gd name="T63" fmla="*/ 283 h 337"/>
              <a:gd name="T64" fmla="*/ 682 w 831"/>
              <a:gd name="T65" fmla="*/ 298 h 337"/>
              <a:gd name="T66" fmla="*/ 639 w 831"/>
              <a:gd name="T67" fmla="*/ 310 h 337"/>
              <a:gd name="T68" fmla="*/ 594 w 831"/>
              <a:gd name="T69" fmla="*/ 321 h 337"/>
              <a:gd name="T70" fmla="*/ 544 w 831"/>
              <a:gd name="T71" fmla="*/ 329 h 337"/>
              <a:gd name="T72" fmla="*/ 493 w 831"/>
              <a:gd name="T73" fmla="*/ 335 h 337"/>
              <a:gd name="T74" fmla="*/ 442 w 831"/>
              <a:gd name="T75" fmla="*/ 337 h 337"/>
              <a:gd name="T76" fmla="*/ 389 w 831"/>
              <a:gd name="T77" fmla="*/ 337 h 337"/>
              <a:gd name="T78" fmla="*/ 338 w 831"/>
              <a:gd name="T79" fmla="*/ 335 h 337"/>
              <a:gd name="T80" fmla="*/ 287 w 831"/>
              <a:gd name="T81" fmla="*/ 329 h 337"/>
              <a:gd name="T82" fmla="*/ 238 w 831"/>
              <a:gd name="T83" fmla="*/ 321 h 337"/>
              <a:gd name="T84" fmla="*/ 192 w 831"/>
              <a:gd name="T85" fmla="*/ 310 h 337"/>
              <a:gd name="T86" fmla="*/ 150 w 831"/>
              <a:gd name="T87" fmla="*/ 298 h 337"/>
              <a:gd name="T88" fmla="*/ 113 w 831"/>
              <a:gd name="T89" fmla="*/ 283 h 337"/>
              <a:gd name="T90" fmla="*/ 80 w 831"/>
              <a:gd name="T91" fmla="*/ 268 h 337"/>
              <a:gd name="T92" fmla="*/ 52 w 831"/>
              <a:gd name="T93" fmla="*/ 249 h 337"/>
              <a:gd name="T94" fmla="*/ 29 w 831"/>
              <a:gd name="T95" fmla="*/ 230 h 337"/>
              <a:gd name="T96" fmla="*/ 13 w 831"/>
              <a:gd name="T97" fmla="*/ 211 h 337"/>
              <a:gd name="T98" fmla="*/ 4 w 831"/>
              <a:gd name="T99" fmla="*/ 190 h 337"/>
              <a:gd name="T100" fmla="*/ 0 w 831"/>
              <a:gd name="T101" fmla="*/ 16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1" h="337">
                <a:moveTo>
                  <a:pt x="0" y="169"/>
                </a:moveTo>
                <a:lnTo>
                  <a:pt x="4" y="148"/>
                </a:lnTo>
                <a:lnTo>
                  <a:pt x="13" y="127"/>
                </a:lnTo>
                <a:lnTo>
                  <a:pt x="29" y="106"/>
                </a:lnTo>
                <a:lnTo>
                  <a:pt x="52" y="87"/>
                </a:lnTo>
                <a:lnTo>
                  <a:pt x="80" y="70"/>
                </a:lnTo>
                <a:lnTo>
                  <a:pt x="113" y="53"/>
                </a:lnTo>
                <a:lnTo>
                  <a:pt x="150" y="38"/>
                </a:lnTo>
                <a:lnTo>
                  <a:pt x="192" y="26"/>
                </a:lnTo>
                <a:lnTo>
                  <a:pt x="238" y="17"/>
                </a:lnTo>
                <a:lnTo>
                  <a:pt x="287" y="7"/>
                </a:lnTo>
                <a:lnTo>
                  <a:pt x="338" y="3"/>
                </a:lnTo>
                <a:lnTo>
                  <a:pt x="389" y="0"/>
                </a:lnTo>
                <a:lnTo>
                  <a:pt x="442" y="0"/>
                </a:lnTo>
                <a:lnTo>
                  <a:pt x="493" y="3"/>
                </a:lnTo>
                <a:lnTo>
                  <a:pt x="544" y="7"/>
                </a:lnTo>
                <a:lnTo>
                  <a:pt x="594" y="17"/>
                </a:lnTo>
                <a:lnTo>
                  <a:pt x="639" y="26"/>
                </a:lnTo>
                <a:lnTo>
                  <a:pt x="682" y="38"/>
                </a:lnTo>
                <a:lnTo>
                  <a:pt x="719" y="53"/>
                </a:lnTo>
                <a:lnTo>
                  <a:pt x="752" y="70"/>
                </a:lnTo>
                <a:lnTo>
                  <a:pt x="780" y="87"/>
                </a:lnTo>
                <a:lnTo>
                  <a:pt x="803" y="106"/>
                </a:lnTo>
                <a:lnTo>
                  <a:pt x="819" y="127"/>
                </a:lnTo>
                <a:lnTo>
                  <a:pt x="828" y="148"/>
                </a:lnTo>
                <a:lnTo>
                  <a:pt x="831" y="169"/>
                </a:lnTo>
                <a:lnTo>
                  <a:pt x="828" y="190"/>
                </a:lnTo>
                <a:lnTo>
                  <a:pt x="819" y="211"/>
                </a:lnTo>
                <a:lnTo>
                  <a:pt x="803" y="230"/>
                </a:lnTo>
                <a:lnTo>
                  <a:pt x="780" y="249"/>
                </a:lnTo>
                <a:lnTo>
                  <a:pt x="752" y="268"/>
                </a:lnTo>
                <a:lnTo>
                  <a:pt x="719" y="283"/>
                </a:lnTo>
                <a:lnTo>
                  <a:pt x="682" y="298"/>
                </a:lnTo>
                <a:lnTo>
                  <a:pt x="639" y="310"/>
                </a:lnTo>
                <a:lnTo>
                  <a:pt x="594" y="321"/>
                </a:lnTo>
                <a:lnTo>
                  <a:pt x="544" y="329"/>
                </a:lnTo>
                <a:lnTo>
                  <a:pt x="493" y="335"/>
                </a:lnTo>
                <a:lnTo>
                  <a:pt x="442" y="337"/>
                </a:lnTo>
                <a:lnTo>
                  <a:pt x="389" y="337"/>
                </a:lnTo>
                <a:lnTo>
                  <a:pt x="338" y="335"/>
                </a:lnTo>
                <a:lnTo>
                  <a:pt x="287" y="329"/>
                </a:lnTo>
                <a:lnTo>
                  <a:pt x="238" y="321"/>
                </a:lnTo>
                <a:lnTo>
                  <a:pt x="192" y="310"/>
                </a:lnTo>
                <a:lnTo>
                  <a:pt x="150" y="298"/>
                </a:lnTo>
                <a:lnTo>
                  <a:pt x="113" y="283"/>
                </a:lnTo>
                <a:lnTo>
                  <a:pt x="80" y="268"/>
                </a:lnTo>
                <a:lnTo>
                  <a:pt x="52" y="249"/>
                </a:lnTo>
                <a:lnTo>
                  <a:pt x="29" y="230"/>
                </a:lnTo>
                <a:lnTo>
                  <a:pt x="13" y="211"/>
                </a:lnTo>
                <a:lnTo>
                  <a:pt x="4" y="190"/>
                </a:lnTo>
                <a:lnTo>
                  <a:pt x="0" y="169"/>
                </a:lnTo>
                <a:close/>
              </a:path>
            </a:pathLst>
          </a:custGeom>
          <a:noFill/>
          <a:ln w="15875">
            <a:solidFill>
              <a:srgbClr val="00206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en-AU" sz="1108"/>
          </a:p>
        </p:txBody>
      </p:sp>
      <p:sp>
        <p:nvSpPr>
          <p:cNvPr id="2119695" name="Rectangle 15"/>
          <p:cNvSpPr>
            <a:spLocks noChangeArrowheads="1"/>
          </p:cNvSpPr>
          <p:nvPr/>
        </p:nvSpPr>
        <p:spPr bwMode="auto">
          <a:xfrm>
            <a:off x="3990244" y="2058865"/>
            <a:ext cx="1120808" cy="3409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marL="125413" indent="-125413" eaLnBrk="1" hangingPunct="1"/>
            <a:r>
              <a:rPr lang="en-US" altLang="en-US" sz="1108" b="1" dirty="0"/>
              <a:t>2.	</a:t>
            </a:r>
            <a:r>
              <a:rPr lang="en-GB" altLang="en-US" sz="1108" b="1" dirty="0"/>
              <a:t>Identify Initial</a:t>
            </a:r>
            <a:r>
              <a:rPr lang="en-US" altLang="en-US" sz="1108" b="1" dirty="0"/>
              <a:t> Use Cases</a:t>
            </a:r>
            <a:endParaRPr lang="en-GB" altLang="en-US" sz="1108" b="1" dirty="0"/>
          </a:p>
        </p:txBody>
      </p:sp>
      <p:sp>
        <p:nvSpPr>
          <p:cNvPr id="2119698" name="Freeform 18"/>
          <p:cNvSpPr>
            <a:spLocks/>
          </p:cNvSpPr>
          <p:nvPr/>
        </p:nvSpPr>
        <p:spPr bwMode="auto">
          <a:xfrm>
            <a:off x="7224346" y="1802423"/>
            <a:ext cx="609600" cy="246185"/>
          </a:xfrm>
          <a:custGeom>
            <a:avLst/>
            <a:gdLst>
              <a:gd name="T0" fmla="*/ 0 w 833"/>
              <a:gd name="T1" fmla="*/ 168 h 337"/>
              <a:gd name="T2" fmla="*/ 4 w 833"/>
              <a:gd name="T3" fmla="*/ 147 h 337"/>
              <a:gd name="T4" fmla="*/ 14 w 833"/>
              <a:gd name="T5" fmla="*/ 126 h 337"/>
              <a:gd name="T6" fmla="*/ 30 w 833"/>
              <a:gd name="T7" fmla="*/ 107 h 337"/>
              <a:gd name="T8" fmla="*/ 51 w 833"/>
              <a:gd name="T9" fmla="*/ 86 h 337"/>
              <a:gd name="T10" fmla="*/ 79 w 833"/>
              <a:gd name="T11" fmla="*/ 69 h 337"/>
              <a:gd name="T12" fmla="*/ 113 w 833"/>
              <a:gd name="T13" fmla="*/ 53 h 337"/>
              <a:gd name="T14" fmla="*/ 152 w 833"/>
              <a:gd name="T15" fmla="*/ 38 h 337"/>
              <a:gd name="T16" fmla="*/ 194 w 833"/>
              <a:gd name="T17" fmla="*/ 25 h 337"/>
              <a:gd name="T18" fmla="*/ 240 w 833"/>
              <a:gd name="T19" fmla="*/ 15 h 337"/>
              <a:gd name="T20" fmla="*/ 287 w 833"/>
              <a:gd name="T21" fmla="*/ 8 h 337"/>
              <a:gd name="T22" fmla="*/ 338 w 833"/>
              <a:gd name="T23" fmla="*/ 2 h 337"/>
              <a:gd name="T24" fmla="*/ 391 w 833"/>
              <a:gd name="T25" fmla="*/ 0 h 337"/>
              <a:gd name="T26" fmla="*/ 442 w 833"/>
              <a:gd name="T27" fmla="*/ 0 h 337"/>
              <a:gd name="T28" fmla="*/ 495 w 833"/>
              <a:gd name="T29" fmla="*/ 2 h 337"/>
              <a:gd name="T30" fmla="*/ 544 w 833"/>
              <a:gd name="T31" fmla="*/ 8 h 337"/>
              <a:gd name="T32" fmla="*/ 593 w 833"/>
              <a:gd name="T33" fmla="*/ 15 h 337"/>
              <a:gd name="T34" fmla="*/ 639 w 833"/>
              <a:gd name="T35" fmla="*/ 25 h 337"/>
              <a:gd name="T36" fmla="*/ 681 w 833"/>
              <a:gd name="T37" fmla="*/ 38 h 337"/>
              <a:gd name="T38" fmla="*/ 720 w 833"/>
              <a:gd name="T39" fmla="*/ 53 h 337"/>
              <a:gd name="T40" fmla="*/ 754 w 833"/>
              <a:gd name="T41" fmla="*/ 69 h 337"/>
              <a:gd name="T42" fmla="*/ 780 w 833"/>
              <a:gd name="T43" fmla="*/ 86 h 337"/>
              <a:gd name="T44" fmla="*/ 803 w 833"/>
              <a:gd name="T45" fmla="*/ 107 h 337"/>
              <a:gd name="T46" fmla="*/ 819 w 833"/>
              <a:gd name="T47" fmla="*/ 126 h 337"/>
              <a:gd name="T48" fmla="*/ 829 w 833"/>
              <a:gd name="T49" fmla="*/ 147 h 337"/>
              <a:gd name="T50" fmla="*/ 833 w 833"/>
              <a:gd name="T51" fmla="*/ 168 h 337"/>
              <a:gd name="T52" fmla="*/ 829 w 833"/>
              <a:gd name="T53" fmla="*/ 189 h 337"/>
              <a:gd name="T54" fmla="*/ 819 w 833"/>
              <a:gd name="T55" fmla="*/ 209 h 337"/>
              <a:gd name="T56" fmla="*/ 803 w 833"/>
              <a:gd name="T57" fmla="*/ 230 h 337"/>
              <a:gd name="T58" fmla="*/ 780 w 833"/>
              <a:gd name="T59" fmla="*/ 249 h 337"/>
              <a:gd name="T60" fmla="*/ 754 w 833"/>
              <a:gd name="T61" fmla="*/ 267 h 337"/>
              <a:gd name="T62" fmla="*/ 720 w 833"/>
              <a:gd name="T63" fmla="*/ 284 h 337"/>
              <a:gd name="T64" fmla="*/ 681 w 833"/>
              <a:gd name="T65" fmla="*/ 297 h 337"/>
              <a:gd name="T66" fmla="*/ 639 w 833"/>
              <a:gd name="T67" fmla="*/ 310 h 337"/>
              <a:gd name="T68" fmla="*/ 593 w 833"/>
              <a:gd name="T69" fmla="*/ 320 h 337"/>
              <a:gd name="T70" fmla="*/ 544 w 833"/>
              <a:gd name="T71" fmla="*/ 327 h 337"/>
              <a:gd name="T72" fmla="*/ 495 w 833"/>
              <a:gd name="T73" fmla="*/ 333 h 337"/>
              <a:gd name="T74" fmla="*/ 442 w 833"/>
              <a:gd name="T75" fmla="*/ 337 h 337"/>
              <a:gd name="T76" fmla="*/ 391 w 833"/>
              <a:gd name="T77" fmla="*/ 337 h 337"/>
              <a:gd name="T78" fmla="*/ 338 w 833"/>
              <a:gd name="T79" fmla="*/ 333 h 337"/>
              <a:gd name="T80" fmla="*/ 287 w 833"/>
              <a:gd name="T81" fmla="*/ 327 h 337"/>
              <a:gd name="T82" fmla="*/ 240 w 833"/>
              <a:gd name="T83" fmla="*/ 320 h 337"/>
              <a:gd name="T84" fmla="*/ 194 w 833"/>
              <a:gd name="T85" fmla="*/ 310 h 337"/>
              <a:gd name="T86" fmla="*/ 152 w 833"/>
              <a:gd name="T87" fmla="*/ 297 h 337"/>
              <a:gd name="T88" fmla="*/ 113 w 833"/>
              <a:gd name="T89" fmla="*/ 284 h 337"/>
              <a:gd name="T90" fmla="*/ 79 w 833"/>
              <a:gd name="T91" fmla="*/ 267 h 337"/>
              <a:gd name="T92" fmla="*/ 51 w 833"/>
              <a:gd name="T93" fmla="*/ 249 h 337"/>
              <a:gd name="T94" fmla="*/ 30 w 833"/>
              <a:gd name="T95" fmla="*/ 230 h 337"/>
              <a:gd name="T96" fmla="*/ 14 w 833"/>
              <a:gd name="T97" fmla="*/ 209 h 337"/>
              <a:gd name="T98" fmla="*/ 4 w 833"/>
              <a:gd name="T99" fmla="*/ 189 h 337"/>
              <a:gd name="T100" fmla="*/ 0 w 833"/>
              <a:gd name="T101" fmla="*/ 16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3" h="337">
                <a:moveTo>
                  <a:pt x="0" y="168"/>
                </a:moveTo>
                <a:lnTo>
                  <a:pt x="4" y="147"/>
                </a:lnTo>
                <a:lnTo>
                  <a:pt x="14" y="126"/>
                </a:lnTo>
                <a:lnTo>
                  <a:pt x="30" y="107"/>
                </a:lnTo>
                <a:lnTo>
                  <a:pt x="51" y="86"/>
                </a:lnTo>
                <a:lnTo>
                  <a:pt x="79" y="69"/>
                </a:lnTo>
                <a:lnTo>
                  <a:pt x="113" y="53"/>
                </a:lnTo>
                <a:lnTo>
                  <a:pt x="152" y="38"/>
                </a:lnTo>
                <a:lnTo>
                  <a:pt x="194" y="25"/>
                </a:lnTo>
                <a:lnTo>
                  <a:pt x="240" y="15"/>
                </a:lnTo>
                <a:lnTo>
                  <a:pt x="287" y="8"/>
                </a:lnTo>
                <a:lnTo>
                  <a:pt x="338" y="2"/>
                </a:lnTo>
                <a:lnTo>
                  <a:pt x="391" y="0"/>
                </a:lnTo>
                <a:lnTo>
                  <a:pt x="442" y="0"/>
                </a:lnTo>
                <a:lnTo>
                  <a:pt x="495" y="2"/>
                </a:lnTo>
                <a:lnTo>
                  <a:pt x="544" y="8"/>
                </a:lnTo>
                <a:lnTo>
                  <a:pt x="593" y="15"/>
                </a:lnTo>
                <a:lnTo>
                  <a:pt x="639" y="25"/>
                </a:lnTo>
                <a:lnTo>
                  <a:pt x="681" y="38"/>
                </a:lnTo>
                <a:lnTo>
                  <a:pt x="720" y="53"/>
                </a:lnTo>
                <a:lnTo>
                  <a:pt x="754" y="69"/>
                </a:lnTo>
                <a:lnTo>
                  <a:pt x="780" y="86"/>
                </a:lnTo>
                <a:lnTo>
                  <a:pt x="803" y="107"/>
                </a:lnTo>
                <a:lnTo>
                  <a:pt x="819" y="126"/>
                </a:lnTo>
                <a:lnTo>
                  <a:pt x="829" y="147"/>
                </a:lnTo>
                <a:lnTo>
                  <a:pt x="833" y="168"/>
                </a:lnTo>
                <a:lnTo>
                  <a:pt x="829" y="189"/>
                </a:lnTo>
                <a:lnTo>
                  <a:pt x="819" y="209"/>
                </a:lnTo>
                <a:lnTo>
                  <a:pt x="803" y="230"/>
                </a:lnTo>
                <a:lnTo>
                  <a:pt x="780" y="249"/>
                </a:lnTo>
                <a:lnTo>
                  <a:pt x="754" y="267"/>
                </a:lnTo>
                <a:lnTo>
                  <a:pt x="720" y="284"/>
                </a:lnTo>
                <a:lnTo>
                  <a:pt x="681" y="297"/>
                </a:lnTo>
                <a:lnTo>
                  <a:pt x="639" y="310"/>
                </a:lnTo>
                <a:lnTo>
                  <a:pt x="593" y="320"/>
                </a:lnTo>
                <a:lnTo>
                  <a:pt x="544" y="327"/>
                </a:lnTo>
                <a:lnTo>
                  <a:pt x="495" y="333"/>
                </a:lnTo>
                <a:lnTo>
                  <a:pt x="442" y="337"/>
                </a:lnTo>
                <a:lnTo>
                  <a:pt x="391" y="337"/>
                </a:lnTo>
                <a:lnTo>
                  <a:pt x="338" y="333"/>
                </a:lnTo>
                <a:lnTo>
                  <a:pt x="287" y="327"/>
                </a:lnTo>
                <a:lnTo>
                  <a:pt x="240" y="320"/>
                </a:lnTo>
                <a:lnTo>
                  <a:pt x="194" y="310"/>
                </a:lnTo>
                <a:lnTo>
                  <a:pt x="152" y="297"/>
                </a:lnTo>
                <a:lnTo>
                  <a:pt x="113" y="284"/>
                </a:lnTo>
                <a:lnTo>
                  <a:pt x="79" y="267"/>
                </a:lnTo>
                <a:lnTo>
                  <a:pt x="51" y="249"/>
                </a:lnTo>
                <a:lnTo>
                  <a:pt x="30" y="230"/>
                </a:lnTo>
                <a:lnTo>
                  <a:pt x="14" y="209"/>
                </a:lnTo>
                <a:lnTo>
                  <a:pt x="4" y="189"/>
                </a:lnTo>
                <a:lnTo>
                  <a:pt x="0" y="168"/>
                </a:lnTo>
                <a:close/>
              </a:path>
            </a:pathLst>
          </a:custGeom>
          <a:noFill/>
          <a:ln w="15875">
            <a:solidFill>
              <a:srgbClr val="00206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en-AU" sz="1108"/>
          </a:p>
        </p:txBody>
      </p:sp>
      <p:sp>
        <p:nvSpPr>
          <p:cNvPr id="2119699" name="Rectangle 19"/>
          <p:cNvSpPr>
            <a:spLocks noChangeArrowheads="1"/>
          </p:cNvSpPr>
          <p:nvPr/>
        </p:nvSpPr>
        <p:spPr bwMode="auto">
          <a:xfrm>
            <a:off x="7200900" y="2083777"/>
            <a:ext cx="827484" cy="3409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marL="125413" indent="-125413" eaLnBrk="1" hangingPunct="1"/>
            <a:r>
              <a:rPr lang="en-US" altLang="en-US" sz="1108" b="1" dirty="0"/>
              <a:t>4.	</a:t>
            </a:r>
            <a:r>
              <a:rPr lang="en-GB" altLang="en-US" sz="1108" b="1" dirty="0"/>
              <a:t>Identify</a:t>
            </a:r>
            <a:r>
              <a:rPr lang="en-US" altLang="en-US" sz="1108" b="1" dirty="0"/>
              <a:t> Packages</a:t>
            </a:r>
            <a:endParaRPr lang="en-GB" altLang="en-US" sz="1108" b="1" dirty="0"/>
          </a:p>
        </p:txBody>
      </p:sp>
      <p:sp>
        <p:nvSpPr>
          <p:cNvPr id="2119700" name="Freeform 20"/>
          <p:cNvSpPr>
            <a:spLocks/>
          </p:cNvSpPr>
          <p:nvPr/>
        </p:nvSpPr>
        <p:spPr bwMode="auto">
          <a:xfrm>
            <a:off x="5306158" y="2280138"/>
            <a:ext cx="609600" cy="246185"/>
          </a:xfrm>
          <a:custGeom>
            <a:avLst/>
            <a:gdLst>
              <a:gd name="T0" fmla="*/ 0 w 833"/>
              <a:gd name="T1" fmla="*/ 167 h 336"/>
              <a:gd name="T2" fmla="*/ 4 w 833"/>
              <a:gd name="T3" fmla="*/ 146 h 336"/>
              <a:gd name="T4" fmla="*/ 15 w 833"/>
              <a:gd name="T5" fmla="*/ 125 h 336"/>
              <a:gd name="T6" fmla="*/ 30 w 833"/>
              <a:gd name="T7" fmla="*/ 106 h 336"/>
              <a:gd name="T8" fmla="*/ 52 w 833"/>
              <a:gd name="T9" fmla="*/ 87 h 336"/>
              <a:gd name="T10" fmla="*/ 80 w 833"/>
              <a:gd name="T11" fmla="*/ 68 h 336"/>
              <a:gd name="T12" fmla="*/ 113 w 833"/>
              <a:gd name="T13" fmla="*/ 53 h 336"/>
              <a:gd name="T14" fmla="*/ 152 w 833"/>
              <a:gd name="T15" fmla="*/ 38 h 336"/>
              <a:gd name="T16" fmla="*/ 194 w 833"/>
              <a:gd name="T17" fmla="*/ 26 h 336"/>
              <a:gd name="T18" fmla="*/ 240 w 833"/>
              <a:gd name="T19" fmla="*/ 15 h 336"/>
              <a:gd name="T20" fmla="*/ 287 w 833"/>
              <a:gd name="T21" fmla="*/ 7 h 336"/>
              <a:gd name="T22" fmla="*/ 338 w 833"/>
              <a:gd name="T23" fmla="*/ 2 h 336"/>
              <a:gd name="T24" fmla="*/ 389 w 833"/>
              <a:gd name="T25" fmla="*/ 0 h 336"/>
              <a:gd name="T26" fmla="*/ 442 w 833"/>
              <a:gd name="T27" fmla="*/ 0 h 336"/>
              <a:gd name="T28" fmla="*/ 495 w 833"/>
              <a:gd name="T29" fmla="*/ 2 h 336"/>
              <a:gd name="T30" fmla="*/ 544 w 833"/>
              <a:gd name="T31" fmla="*/ 7 h 336"/>
              <a:gd name="T32" fmla="*/ 594 w 833"/>
              <a:gd name="T33" fmla="*/ 15 h 336"/>
              <a:gd name="T34" fmla="*/ 639 w 833"/>
              <a:gd name="T35" fmla="*/ 26 h 336"/>
              <a:gd name="T36" fmla="*/ 682 w 833"/>
              <a:gd name="T37" fmla="*/ 38 h 336"/>
              <a:gd name="T38" fmla="*/ 720 w 833"/>
              <a:gd name="T39" fmla="*/ 53 h 336"/>
              <a:gd name="T40" fmla="*/ 752 w 833"/>
              <a:gd name="T41" fmla="*/ 68 h 336"/>
              <a:gd name="T42" fmla="*/ 780 w 833"/>
              <a:gd name="T43" fmla="*/ 87 h 336"/>
              <a:gd name="T44" fmla="*/ 803 w 833"/>
              <a:gd name="T45" fmla="*/ 106 h 336"/>
              <a:gd name="T46" fmla="*/ 819 w 833"/>
              <a:gd name="T47" fmla="*/ 125 h 336"/>
              <a:gd name="T48" fmla="*/ 829 w 833"/>
              <a:gd name="T49" fmla="*/ 146 h 336"/>
              <a:gd name="T50" fmla="*/ 833 w 833"/>
              <a:gd name="T51" fmla="*/ 167 h 336"/>
              <a:gd name="T52" fmla="*/ 829 w 833"/>
              <a:gd name="T53" fmla="*/ 188 h 336"/>
              <a:gd name="T54" fmla="*/ 819 w 833"/>
              <a:gd name="T55" fmla="*/ 209 h 336"/>
              <a:gd name="T56" fmla="*/ 803 w 833"/>
              <a:gd name="T57" fmla="*/ 230 h 336"/>
              <a:gd name="T58" fmla="*/ 780 w 833"/>
              <a:gd name="T59" fmla="*/ 249 h 336"/>
              <a:gd name="T60" fmla="*/ 752 w 833"/>
              <a:gd name="T61" fmla="*/ 266 h 336"/>
              <a:gd name="T62" fmla="*/ 720 w 833"/>
              <a:gd name="T63" fmla="*/ 283 h 336"/>
              <a:gd name="T64" fmla="*/ 682 w 833"/>
              <a:gd name="T65" fmla="*/ 298 h 336"/>
              <a:gd name="T66" fmla="*/ 639 w 833"/>
              <a:gd name="T67" fmla="*/ 310 h 336"/>
              <a:gd name="T68" fmla="*/ 594 w 833"/>
              <a:gd name="T69" fmla="*/ 319 h 336"/>
              <a:gd name="T70" fmla="*/ 544 w 833"/>
              <a:gd name="T71" fmla="*/ 329 h 336"/>
              <a:gd name="T72" fmla="*/ 495 w 833"/>
              <a:gd name="T73" fmla="*/ 333 h 336"/>
              <a:gd name="T74" fmla="*/ 442 w 833"/>
              <a:gd name="T75" fmla="*/ 336 h 336"/>
              <a:gd name="T76" fmla="*/ 389 w 833"/>
              <a:gd name="T77" fmla="*/ 336 h 336"/>
              <a:gd name="T78" fmla="*/ 338 w 833"/>
              <a:gd name="T79" fmla="*/ 333 h 336"/>
              <a:gd name="T80" fmla="*/ 287 w 833"/>
              <a:gd name="T81" fmla="*/ 329 h 336"/>
              <a:gd name="T82" fmla="*/ 240 w 833"/>
              <a:gd name="T83" fmla="*/ 319 h 336"/>
              <a:gd name="T84" fmla="*/ 194 w 833"/>
              <a:gd name="T85" fmla="*/ 310 h 336"/>
              <a:gd name="T86" fmla="*/ 152 w 833"/>
              <a:gd name="T87" fmla="*/ 298 h 336"/>
              <a:gd name="T88" fmla="*/ 113 w 833"/>
              <a:gd name="T89" fmla="*/ 283 h 336"/>
              <a:gd name="T90" fmla="*/ 80 w 833"/>
              <a:gd name="T91" fmla="*/ 266 h 336"/>
              <a:gd name="T92" fmla="*/ 52 w 833"/>
              <a:gd name="T93" fmla="*/ 249 h 336"/>
              <a:gd name="T94" fmla="*/ 30 w 833"/>
              <a:gd name="T95" fmla="*/ 230 h 336"/>
              <a:gd name="T96" fmla="*/ 15 w 833"/>
              <a:gd name="T97" fmla="*/ 209 h 336"/>
              <a:gd name="T98" fmla="*/ 4 w 833"/>
              <a:gd name="T99" fmla="*/ 188 h 336"/>
              <a:gd name="T100" fmla="*/ 0 w 833"/>
              <a:gd name="T101" fmla="*/ 16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3" h="336">
                <a:moveTo>
                  <a:pt x="0" y="167"/>
                </a:moveTo>
                <a:lnTo>
                  <a:pt x="4" y="146"/>
                </a:lnTo>
                <a:lnTo>
                  <a:pt x="15" y="125"/>
                </a:lnTo>
                <a:lnTo>
                  <a:pt x="30" y="106"/>
                </a:lnTo>
                <a:lnTo>
                  <a:pt x="52" y="87"/>
                </a:lnTo>
                <a:lnTo>
                  <a:pt x="80" y="68"/>
                </a:lnTo>
                <a:lnTo>
                  <a:pt x="113" y="53"/>
                </a:lnTo>
                <a:lnTo>
                  <a:pt x="152" y="38"/>
                </a:lnTo>
                <a:lnTo>
                  <a:pt x="194" y="26"/>
                </a:lnTo>
                <a:lnTo>
                  <a:pt x="240" y="15"/>
                </a:lnTo>
                <a:lnTo>
                  <a:pt x="287" y="7"/>
                </a:lnTo>
                <a:lnTo>
                  <a:pt x="338" y="2"/>
                </a:lnTo>
                <a:lnTo>
                  <a:pt x="389" y="0"/>
                </a:lnTo>
                <a:lnTo>
                  <a:pt x="442" y="0"/>
                </a:lnTo>
                <a:lnTo>
                  <a:pt x="495" y="2"/>
                </a:lnTo>
                <a:lnTo>
                  <a:pt x="544" y="7"/>
                </a:lnTo>
                <a:lnTo>
                  <a:pt x="594" y="15"/>
                </a:lnTo>
                <a:lnTo>
                  <a:pt x="639" y="26"/>
                </a:lnTo>
                <a:lnTo>
                  <a:pt x="682" y="38"/>
                </a:lnTo>
                <a:lnTo>
                  <a:pt x="720" y="53"/>
                </a:lnTo>
                <a:lnTo>
                  <a:pt x="752" y="68"/>
                </a:lnTo>
                <a:lnTo>
                  <a:pt x="780" y="87"/>
                </a:lnTo>
                <a:lnTo>
                  <a:pt x="803" y="106"/>
                </a:lnTo>
                <a:lnTo>
                  <a:pt x="819" y="125"/>
                </a:lnTo>
                <a:lnTo>
                  <a:pt x="829" y="146"/>
                </a:lnTo>
                <a:lnTo>
                  <a:pt x="833" y="167"/>
                </a:lnTo>
                <a:lnTo>
                  <a:pt x="829" y="188"/>
                </a:lnTo>
                <a:lnTo>
                  <a:pt x="819" y="209"/>
                </a:lnTo>
                <a:lnTo>
                  <a:pt x="803" y="230"/>
                </a:lnTo>
                <a:lnTo>
                  <a:pt x="780" y="249"/>
                </a:lnTo>
                <a:lnTo>
                  <a:pt x="752" y="266"/>
                </a:lnTo>
                <a:lnTo>
                  <a:pt x="720" y="283"/>
                </a:lnTo>
                <a:lnTo>
                  <a:pt x="682" y="298"/>
                </a:lnTo>
                <a:lnTo>
                  <a:pt x="639" y="310"/>
                </a:lnTo>
                <a:lnTo>
                  <a:pt x="594" y="319"/>
                </a:lnTo>
                <a:lnTo>
                  <a:pt x="544" y="329"/>
                </a:lnTo>
                <a:lnTo>
                  <a:pt x="495" y="333"/>
                </a:lnTo>
                <a:lnTo>
                  <a:pt x="442" y="336"/>
                </a:lnTo>
                <a:lnTo>
                  <a:pt x="389" y="336"/>
                </a:lnTo>
                <a:lnTo>
                  <a:pt x="338" y="333"/>
                </a:lnTo>
                <a:lnTo>
                  <a:pt x="287" y="329"/>
                </a:lnTo>
                <a:lnTo>
                  <a:pt x="240" y="319"/>
                </a:lnTo>
                <a:lnTo>
                  <a:pt x="194" y="310"/>
                </a:lnTo>
                <a:lnTo>
                  <a:pt x="152" y="298"/>
                </a:lnTo>
                <a:lnTo>
                  <a:pt x="113" y="283"/>
                </a:lnTo>
                <a:lnTo>
                  <a:pt x="80" y="266"/>
                </a:lnTo>
                <a:lnTo>
                  <a:pt x="52" y="249"/>
                </a:lnTo>
                <a:lnTo>
                  <a:pt x="30" y="230"/>
                </a:lnTo>
                <a:lnTo>
                  <a:pt x="15" y="209"/>
                </a:lnTo>
                <a:lnTo>
                  <a:pt x="4" y="188"/>
                </a:lnTo>
                <a:lnTo>
                  <a:pt x="0" y="167"/>
                </a:lnTo>
                <a:close/>
              </a:path>
            </a:pathLst>
          </a:custGeom>
          <a:noFill/>
          <a:ln w="15875">
            <a:solidFill>
              <a:srgbClr val="00206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en-AU" sz="1108"/>
          </a:p>
        </p:txBody>
      </p:sp>
      <p:sp>
        <p:nvSpPr>
          <p:cNvPr id="2119701" name="Rectangle 21"/>
          <p:cNvSpPr>
            <a:spLocks noChangeArrowheads="1"/>
          </p:cNvSpPr>
          <p:nvPr/>
        </p:nvSpPr>
        <p:spPr bwMode="auto">
          <a:xfrm>
            <a:off x="4950070" y="2551235"/>
            <a:ext cx="1793761" cy="1704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gn="l" eaLnBrk="1" hangingPunct="1"/>
            <a:r>
              <a:rPr lang="en-US" altLang="en-US" sz="1108" b="1" dirty="0"/>
              <a:t>3. </a:t>
            </a:r>
            <a:r>
              <a:rPr lang="en-GB" altLang="en-US" sz="1108" b="1" dirty="0"/>
              <a:t>Produce </a:t>
            </a:r>
            <a:r>
              <a:rPr lang="en-US" altLang="en-US" sz="1108" b="1" dirty="0"/>
              <a:t>Use Case Diagram</a:t>
            </a:r>
            <a:endParaRPr lang="en-GB" altLang="en-US" sz="1108" b="1" dirty="0"/>
          </a:p>
        </p:txBody>
      </p:sp>
      <p:sp>
        <p:nvSpPr>
          <p:cNvPr id="2119702" name="Freeform 22"/>
          <p:cNvSpPr>
            <a:spLocks/>
          </p:cNvSpPr>
          <p:nvPr/>
        </p:nvSpPr>
        <p:spPr bwMode="auto">
          <a:xfrm>
            <a:off x="5284177" y="4319954"/>
            <a:ext cx="608135" cy="246185"/>
          </a:xfrm>
          <a:custGeom>
            <a:avLst/>
            <a:gdLst>
              <a:gd name="T0" fmla="*/ 0 w 831"/>
              <a:gd name="T1" fmla="*/ 167 h 337"/>
              <a:gd name="T2" fmla="*/ 4 w 831"/>
              <a:gd name="T3" fmla="*/ 146 h 337"/>
              <a:gd name="T4" fmla="*/ 12 w 831"/>
              <a:gd name="T5" fmla="*/ 125 h 337"/>
              <a:gd name="T6" fmla="*/ 28 w 831"/>
              <a:gd name="T7" fmla="*/ 106 h 337"/>
              <a:gd name="T8" fmla="*/ 51 w 831"/>
              <a:gd name="T9" fmla="*/ 87 h 337"/>
              <a:gd name="T10" fmla="*/ 79 w 831"/>
              <a:gd name="T11" fmla="*/ 68 h 337"/>
              <a:gd name="T12" fmla="*/ 113 w 831"/>
              <a:gd name="T13" fmla="*/ 53 h 337"/>
              <a:gd name="T14" fmla="*/ 150 w 831"/>
              <a:gd name="T15" fmla="*/ 38 h 337"/>
              <a:gd name="T16" fmla="*/ 192 w 831"/>
              <a:gd name="T17" fmla="*/ 26 h 337"/>
              <a:gd name="T18" fmla="*/ 238 w 831"/>
              <a:gd name="T19" fmla="*/ 15 h 337"/>
              <a:gd name="T20" fmla="*/ 287 w 831"/>
              <a:gd name="T21" fmla="*/ 7 h 337"/>
              <a:gd name="T22" fmla="*/ 338 w 831"/>
              <a:gd name="T23" fmla="*/ 2 h 337"/>
              <a:gd name="T24" fmla="*/ 389 w 831"/>
              <a:gd name="T25" fmla="*/ 0 h 337"/>
              <a:gd name="T26" fmla="*/ 442 w 831"/>
              <a:gd name="T27" fmla="*/ 0 h 337"/>
              <a:gd name="T28" fmla="*/ 493 w 831"/>
              <a:gd name="T29" fmla="*/ 2 h 337"/>
              <a:gd name="T30" fmla="*/ 544 w 831"/>
              <a:gd name="T31" fmla="*/ 7 h 337"/>
              <a:gd name="T32" fmla="*/ 591 w 831"/>
              <a:gd name="T33" fmla="*/ 15 h 337"/>
              <a:gd name="T34" fmla="*/ 637 w 831"/>
              <a:gd name="T35" fmla="*/ 26 h 337"/>
              <a:gd name="T36" fmla="*/ 679 w 831"/>
              <a:gd name="T37" fmla="*/ 38 h 337"/>
              <a:gd name="T38" fmla="*/ 718 w 831"/>
              <a:gd name="T39" fmla="*/ 53 h 337"/>
              <a:gd name="T40" fmla="*/ 752 w 831"/>
              <a:gd name="T41" fmla="*/ 68 h 337"/>
              <a:gd name="T42" fmla="*/ 780 w 831"/>
              <a:gd name="T43" fmla="*/ 87 h 337"/>
              <a:gd name="T44" fmla="*/ 803 w 831"/>
              <a:gd name="T45" fmla="*/ 106 h 337"/>
              <a:gd name="T46" fmla="*/ 818 w 831"/>
              <a:gd name="T47" fmla="*/ 125 h 337"/>
              <a:gd name="T48" fmla="*/ 827 w 831"/>
              <a:gd name="T49" fmla="*/ 146 h 337"/>
              <a:gd name="T50" fmla="*/ 831 w 831"/>
              <a:gd name="T51" fmla="*/ 167 h 337"/>
              <a:gd name="T52" fmla="*/ 827 w 831"/>
              <a:gd name="T53" fmla="*/ 190 h 337"/>
              <a:gd name="T54" fmla="*/ 818 w 831"/>
              <a:gd name="T55" fmla="*/ 211 h 337"/>
              <a:gd name="T56" fmla="*/ 803 w 831"/>
              <a:gd name="T57" fmla="*/ 230 h 337"/>
              <a:gd name="T58" fmla="*/ 780 w 831"/>
              <a:gd name="T59" fmla="*/ 249 h 337"/>
              <a:gd name="T60" fmla="*/ 752 w 831"/>
              <a:gd name="T61" fmla="*/ 268 h 337"/>
              <a:gd name="T62" fmla="*/ 718 w 831"/>
              <a:gd name="T63" fmla="*/ 283 h 337"/>
              <a:gd name="T64" fmla="*/ 679 w 831"/>
              <a:gd name="T65" fmla="*/ 299 h 337"/>
              <a:gd name="T66" fmla="*/ 637 w 831"/>
              <a:gd name="T67" fmla="*/ 310 h 337"/>
              <a:gd name="T68" fmla="*/ 591 w 831"/>
              <a:gd name="T69" fmla="*/ 321 h 337"/>
              <a:gd name="T70" fmla="*/ 544 w 831"/>
              <a:gd name="T71" fmla="*/ 329 h 337"/>
              <a:gd name="T72" fmla="*/ 493 w 831"/>
              <a:gd name="T73" fmla="*/ 333 h 337"/>
              <a:gd name="T74" fmla="*/ 442 w 831"/>
              <a:gd name="T75" fmla="*/ 337 h 337"/>
              <a:gd name="T76" fmla="*/ 389 w 831"/>
              <a:gd name="T77" fmla="*/ 337 h 337"/>
              <a:gd name="T78" fmla="*/ 338 w 831"/>
              <a:gd name="T79" fmla="*/ 333 h 337"/>
              <a:gd name="T80" fmla="*/ 287 w 831"/>
              <a:gd name="T81" fmla="*/ 329 h 337"/>
              <a:gd name="T82" fmla="*/ 238 w 831"/>
              <a:gd name="T83" fmla="*/ 321 h 337"/>
              <a:gd name="T84" fmla="*/ 192 w 831"/>
              <a:gd name="T85" fmla="*/ 310 h 337"/>
              <a:gd name="T86" fmla="*/ 150 w 831"/>
              <a:gd name="T87" fmla="*/ 299 h 337"/>
              <a:gd name="T88" fmla="*/ 113 w 831"/>
              <a:gd name="T89" fmla="*/ 283 h 337"/>
              <a:gd name="T90" fmla="*/ 79 w 831"/>
              <a:gd name="T91" fmla="*/ 268 h 337"/>
              <a:gd name="T92" fmla="*/ 51 w 831"/>
              <a:gd name="T93" fmla="*/ 249 h 337"/>
              <a:gd name="T94" fmla="*/ 28 w 831"/>
              <a:gd name="T95" fmla="*/ 230 h 337"/>
              <a:gd name="T96" fmla="*/ 12 w 831"/>
              <a:gd name="T97" fmla="*/ 211 h 337"/>
              <a:gd name="T98" fmla="*/ 4 w 831"/>
              <a:gd name="T99" fmla="*/ 190 h 337"/>
              <a:gd name="T100" fmla="*/ 0 w 831"/>
              <a:gd name="T101" fmla="*/ 16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1" h="337">
                <a:moveTo>
                  <a:pt x="0" y="167"/>
                </a:moveTo>
                <a:lnTo>
                  <a:pt x="4" y="146"/>
                </a:lnTo>
                <a:lnTo>
                  <a:pt x="12" y="125"/>
                </a:lnTo>
                <a:lnTo>
                  <a:pt x="28" y="106"/>
                </a:lnTo>
                <a:lnTo>
                  <a:pt x="51" y="87"/>
                </a:lnTo>
                <a:lnTo>
                  <a:pt x="79" y="68"/>
                </a:lnTo>
                <a:lnTo>
                  <a:pt x="113" y="53"/>
                </a:lnTo>
                <a:lnTo>
                  <a:pt x="150" y="38"/>
                </a:lnTo>
                <a:lnTo>
                  <a:pt x="192" y="26"/>
                </a:lnTo>
                <a:lnTo>
                  <a:pt x="238" y="15"/>
                </a:lnTo>
                <a:lnTo>
                  <a:pt x="287" y="7"/>
                </a:lnTo>
                <a:lnTo>
                  <a:pt x="338" y="2"/>
                </a:lnTo>
                <a:lnTo>
                  <a:pt x="389" y="0"/>
                </a:lnTo>
                <a:lnTo>
                  <a:pt x="442" y="0"/>
                </a:lnTo>
                <a:lnTo>
                  <a:pt x="493" y="2"/>
                </a:lnTo>
                <a:lnTo>
                  <a:pt x="544" y="7"/>
                </a:lnTo>
                <a:lnTo>
                  <a:pt x="591" y="15"/>
                </a:lnTo>
                <a:lnTo>
                  <a:pt x="637" y="26"/>
                </a:lnTo>
                <a:lnTo>
                  <a:pt x="679" y="38"/>
                </a:lnTo>
                <a:lnTo>
                  <a:pt x="718" y="53"/>
                </a:lnTo>
                <a:lnTo>
                  <a:pt x="752" y="68"/>
                </a:lnTo>
                <a:lnTo>
                  <a:pt x="780" y="87"/>
                </a:lnTo>
                <a:lnTo>
                  <a:pt x="803" y="106"/>
                </a:lnTo>
                <a:lnTo>
                  <a:pt x="818" y="125"/>
                </a:lnTo>
                <a:lnTo>
                  <a:pt x="827" y="146"/>
                </a:lnTo>
                <a:lnTo>
                  <a:pt x="831" y="167"/>
                </a:lnTo>
                <a:lnTo>
                  <a:pt x="827" y="190"/>
                </a:lnTo>
                <a:lnTo>
                  <a:pt x="818" y="211"/>
                </a:lnTo>
                <a:lnTo>
                  <a:pt x="803" y="230"/>
                </a:lnTo>
                <a:lnTo>
                  <a:pt x="780" y="249"/>
                </a:lnTo>
                <a:lnTo>
                  <a:pt x="752" y="268"/>
                </a:lnTo>
                <a:lnTo>
                  <a:pt x="718" y="283"/>
                </a:lnTo>
                <a:lnTo>
                  <a:pt x="679" y="299"/>
                </a:lnTo>
                <a:lnTo>
                  <a:pt x="637" y="310"/>
                </a:lnTo>
                <a:lnTo>
                  <a:pt x="591" y="321"/>
                </a:lnTo>
                <a:lnTo>
                  <a:pt x="544" y="329"/>
                </a:lnTo>
                <a:lnTo>
                  <a:pt x="493" y="333"/>
                </a:lnTo>
                <a:lnTo>
                  <a:pt x="442" y="337"/>
                </a:lnTo>
                <a:lnTo>
                  <a:pt x="389" y="337"/>
                </a:lnTo>
                <a:lnTo>
                  <a:pt x="338" y="333"/>
                </a:lnTo>
                <a:lnTo>
                  <a:pt x="287" y="329"/>
                </a:lnTo>
                <a:lnTo>
                  <a:pt x="238" y="321"/>
                </a:lnTo>
                <a:lnTo>
                  <a:pt x="192" y="310"/>
                </a:lnTo>
                <a:lnTo>
                  <a:pt x="150" y="299"/>
                </a:lnTo>
                <a:lnTo>
                  <a:pt x="113" y="283"/>
                </a:lnTo>
                <a:lnTo>
                  <a:pt x="79" y="268"/>
                </a:lnTo>
                <a:lnTo>
                  <a:pt x="51" y="249"/>
                </a:lnTo>
                <a:lnTo>
                  <a:pt x="28" y="230"/>
                </a:lnTo>
                <a:lnTo>
                  <a:pt x="12" y="211"/>
                </a:lnTo>
                <a:lnTo>
                  <a:pt x="4" y="190"/>
                </a:lnTo>
                <a:lnTo>
                  <a:pt x="0" y="167"/>
                </a:lnTo>
                <a:close/>
              </a:path>
            </a:pathLst>
          </a:custGeom>
          <a:noFill/>
          <a:ln w="15875">
            <a:solidFill>
              <a:srgbClr val="00206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en-AU" sz="1108"/>
          </a:p>
        </p:txBody>
      </p:sp>
      <p:sp>
        <p:nvSpPr>
          <p:cNvPr id="2119703" name="Rectangle 23"/>
          <p:cNvSpPr>
            <a:spLocks noChangeArrowheads="1"/>
          </p:cNvSpPr>
          <p:nvPr/>
        </p:nvSpPr>
        <p:spPr bwMode="auto">
          <a:xfrm>
            <a:off x="5111051" y="4591050"/>
            <a:ext cx="1006405" cy="3409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marL="125413" indent="-125413" eaLnBrk="1" hangingPunct="1"/>
            <a:r>
              <a:rPr lang="en-US" altLang="en-US" sz="1108" b="1" dirty="0"/>
              <a:t>7.	</a:t>
            </a:r>
            <a:r>
              <a:rPr lang="en-GB" altLang="en-US" sz="1108" b="1" dirty="0"/>
              <a:t>Restructure</a:t>
            </a:r>
            <a:r>
              <a:rPr lang="en-US" altLang="en-US" sz="1108" b="1" dirty="0"/>
              <a:t> Use Cases</a:t>
            </a:r>
            <a:endParaRPr lang="en-GB" altLang="en-US" sz="1108" b="1" dirty="0"/>
          </a:p>
        </p:txBody>
      </p:sp>
      <p:sp>
        <p:nvSpPr>
          <p:cNvPr id="2119706" name="Freeform 26"/>
          <p:cNvSpPr>
            <a:spLocks/>
          </p:cNvSpPr>
          <p:nvPr/>
        </p:nvSpPr>
        <p:spPr bwMode="auto">
          <a:xfrm>
            <a:off x="6169270" y="5164015"/>
            <a:ext cx="608135" cy="246185"/>
          </a:xfrm>
          <a:custGeom>
            <a:avLst/>
            <a:gdLst>
              <a:gd name="T0" fmla="*/ 0 w 831"/>
              <a:gd name="T1" fmla="*/ 169 h 337"/>
              <a:gd name="T2" fmla="*/ 2 w 831"/>
              <a:gd name="T3" fmla="*/ 148 h 337"/>
              <a:gd name="T4" fmla="*/ 12 w 831"/>
              <a:gd name="T5" fmla="*/ 127 h 337"/>
              <a:gd name="T6" fmla="*/ 28 w 831"/>
              <a:gd name="T7" fmla="*/ 106 h 337"/>
              <a:gd name="T8" fmla="*/ 51 w 831"/>
              <a:gd name="T9" fmla="*/ 87 h 337"/>
              <a:gd name="T10" fmla="*/ 79 w 831"/>
              <a:gd name="T11" fmla="*/ 70 h 337"/>
              <a:gd name="T12" fmla="*/ 113 w 831"/>
              <a:gd name="T13" fmla="*/ 53 h 337"/>
              <a:gd name="T14" fmla="*/ 150 w 831"/>
              <a:gd name="T15" fmla="*/ 38 h 337"/>
              <a:gd name="T16" fmla="*/ 192 w 831"/>
              <a:gd name="T17" fmla="*/ 27 h 337"/>
              <a:gd name="T18" fmla="*/ 238 w 831"/>
              <a:gd name="T19" fmla="*/ 17 h 337"/>
              <a:gd name="T20" fmla="*/ 287 w 831"/>
              <a:gd name="T21" fmla="*/ 7 h 337"/>
              <a:gd name="T22" fmla="*/ 336 w 831"/>
              <a:gd name="T23" fmla="*/ 4 h 337"/>
              <a:gd name="T24" fmla="*/ 389 w 831"/>
              <a:gd name="T25" fmla="*/ 0 h 337"/>
              <a:gd name="T26" fmla="*/ 442 w 831"/>
              <a:gd name="T27" fmla="*/ 0 h 337"/>
              <a:gd name="T28" fmla="*/ 493 w 831"/>
              <a:gd name="T29" fmla="*/ 4 h 337"/>
              <a:gd name="T30" fmla="*/ 544 w 831"/>
              <a:gd name="T31" fmla="*/ 7 h 337"/>
              <a:gd name="T32" fmla="*/ 591 w 831"/>
              <a:gd name="T33" fmla="*/ 17 h 337"/>
              <a:gd name="T34" fmla="*/ 637 w 831"/>
              <a:gd name="T35" fmla="*/ 27 h 337"/>
              <a:gd name="T36" fmla="*/ 679 w 831"/>
              <a:gd name="T37" fmla="*/ 38 h 337"/>
              <a:gd name="T38" fmla="*/ 718 w 831"/>
              <a:gd name="T39" fmla="*/ 53 h 337"/>
              <a:gd name="T40" fmla="*/ 752 w 831"/>
              <a:gd name="T41" fmla="*/ 70 h 337"/>
              <a:gd name="T42" fmla="*/ 780 w 831"/>
              <a:gd name="T43" fmla="*/ 87 h 337"/>
              <a:gd name="T44" fmla="*/ 801 w 831"/>
              <a:gd name="T45" fmla="*/ 106 h 337"/>
              <a:gd name="T46" fmla="*/ 818 w 831"/>
              <a:gd name="T47" fmla="*/ 127 h 337"/>
              <a:gd name="T48" fmla="*/ 827 w 831"/>
              <a:gd name="T49" fmla="*/ 148 h 337"/>
              <a:gd name="T50" fmla="*/ 831 w 831"/>
              <a:gd name="T51" fmla="*/ 169 h 337"/>
              <a:gd name="T52" fmla="*/ 827 w 831"/>
              <a:gd name="T53" fmla="*/ 190 h 337"/>
              <a:gd name="T54" fmla="*/ 818 w 831"/>
              <a:gd name="T55" fmla="*/ 211 h 337"/>
              <a:gd name="T56" fmla="*/ 801 w 831"/>
              <a:gd name="T57" fmla="*/ 230 h 337"/>
              <a:gd name="T58" fmla="*/ 780 w 831"/>
              <a:gd name="T59" fmla="*/ 249 h 337"/>
              <a:gd name="T60" fmla="*/ 752 w 831"/>
              <a:gd name="T61" fmla="*/ 268 h 337"/>
              <a:gd name="T62" fmla="*/ 718 w 831"/>
              <a:gd name="T63" fmla="*/ 283 h 337"/>
              <a:gd name="T64" fmla="*/ 679 w 831"/>
              <a:gd name="T65" fmla="*/ 299 h 337"/>
              <a:gd name="T66" fmla="*/ 637 w 831"/>
              <a:gd name="T67" fmla="*/ 310 h 337"/>
              <a:gd name="T68" fmla="*/ 591 w 831"/>
              <a:gd name="T69" fmla="*/ 321 h 337"/>
              <a:gd name="T70" fmla="*/ 544 w 831"/>
              <a:gd name="T71" fmla="*/ 329 h 337"/>
              <a:gd name="T72" fmla="*/ 493 w 831"/>
              <a:gd name="T73" fmla="*/ 335 h 337"/>
              <a:gd name="T74" fmla="*/ 442 w 831"/>
              <a:gd name="T75" fmla="*/ 337 h 337"/>
              <a:gd name="T76" fmla="*/ 389 w 831"/>
              <a:gd name="T77" fmla="*/ 337 h 337"/>
              <a:gd name="T78" fmla="*/ 336 w 831"/>
              <a:gd name="T79" fmla="*/ 335 h 337"/>
              <a:gd name="T80" fmla="*/ 287 w 831"/>
              <a:gd name="T81" fmla="*/ 329 h 337"/>
              <a:gd name="T82" fmla="*/ 238 w 831"/>
              <a:gd name="T83" fmla="*/ 321 h 337"/>
              <a:gd name="T84" fmla="*/ 192 w 831"/>
              <a:gd name="T85" fmla="*/ 310 h 337"/>
              <a:gd name="T86" fmla="*/ 150 w 831"/>
              <a:gd name="T87" fmla="*/ 299 h 337"/>
              <a:gd name="T88" fmla="*/ 113 w 831"/>
              <a:gd name="T89" fmla="*/ 283 h 337"/>
              <a:gd name="T90" fmla="*/ 79 w 831"/>
              <a:gd name="T91" fmla="*/ 268 h 337"/>
              <a:gd name="T92" fmla="*/ 51 w 831"/>
              <a:gd name="T93" fmla="*/ 249 h 337"/>
              <a:gd name="T94" fmla="*/ 28 w 831"/>
              <a:gd name="T95" fmla="*/ 230 h 337"/>
              <a:gd name="T96" fmla="*/ 12 w 831"/>
              <a:gd name="T97" fmla="*/ 211 h 337"/>
              <a:gd name="T98" fmla="*/ 2 w 831"/>
              <a:gd name="T99" fmla="*/ 190 h 337"/>
              <a:gd name="T100" fmla="*/ 0 w 831"/>
              <a:gd name="T101" fmla="*/ 16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1" h="337">
                <a:moveTo>
                  <a:pt x="0" y="169"/>
                </a:moveTo>
                <a:lnTo>
                  <a:pt x="2" y="148"/>
                </a:lnTo>
                <a:lnTo>
                  <a:pt x="12" y="127"/>
                </a:lnTo>
                <a:lnTo>
                  <a:pt x="28" y="106"/>
                </a:lnTo>
                <a:lnTo>
                  <a:pt x="51" y="87"/>
                </a:lnTo>
                <a:lnTo>
                  <a:pt x="79" y="70"/>
                </a:lnTo>
                <a:lnTo>
                  <a:pt x="113" y="53"/>
                </a:lnTo>
                <a:lnTo>
                  <a:pt x="150" y="38"/>
                </a:lnTo>
                <a:lnTo>
                  <a:pt x="192" y="27"/>
                </a:lnTo>
                <a:lnTo>
                  <a:pt x="238" y="17"/>
                </a:lnTo>
                <a:lnTo>
                  <a:pt x="287" y="7"/>
                </a:lnTo>
                <a:lnTo>
                  <a:pt x="336" y="4"/>
                </a:lnTo>
                <a:lnTo>
                  <a:pt x="389" y="0"/>
                </a:lnTo>
                <a:lnTo>
                  <a:pt x="442" y="0"/>
                </a:lnTo>
                <a:lnTo>
                  <a:pt x="493" y="4"/>
                </a:lnTo>
                <a:lnTo>
                  <a:pt x="544" y="7"/>
                </a:lnTo>
                <a:lnTo>
                  <a:pt x="591" y="17"/>
                </a:lnTo>
                <a:lnTo>
                  <a:pt x="637" y="27"/>
                </a:lnTo>
                <a:lnTo>
                  <a:pt x="679" y="38"/>
                </a:lnTo>
                <a:lnTo>
                  <a:pt x="718" y="53"/>
                </a:lnTo>
                <a:lnTo>
                  <a:pt x="752" y="70"/>
                </a:lnTo>
                <a:lnTo>
                  <a:pt x="780" y="87"/>
                </a:lnTo>
                <a:lnTo>
                  <a:pt x="801" y="106"/>
                </a:lnTo>
                <a:lnTo>
                  <a:pt x="818" y="127"/>
                </a:lnTo>
                <a:lnTo>
                  <a:pt x="827" y="148"/>
                </a:lnTo>
                <a:lnTo>
                  <a:pt x="831" y="169"/>
                </a:lnTo>
                <a:lnTo>
                  <a:pt x="827" y="190"/>
                </a:lnTo>
                <a:lnTo>
                  <a:pt x="818" y="211"/>
                </a:lnTo>
                <a:lnTo>
                  <a:pt x="801" y="230"/>
                </a:lnTo>
                <a:lnTo>
                  <a:pt x="780" y="249"/>
                </a:lnTo>
                <a:lnTo>
                  <a:pt x="752" y="268"/>
                </a:lnTo>
                <a:lnTo>
                  <a:pt x="718" y="283"/>
                </a:lnTo>
                <a:lnTo>
                  <a:pt x="679" y="299"/>
                </a:lnTo>
                <a:lnTo>
                  <a:pt x="637" y="310"/>
                </a:lnTo>
                <a:lnTo>
                  <a:pt x="591" y="321"/>
                </a:lnTo>
                <a:lnTo>
                  <a:pt x="544" y="329"/>
                </a:lnTo>
                <a:lnTo>
                  <a:pt x="493" y="335"/>
                </a:lnTo>
                <a:lnTo>
                  <a:pt x="442" y="337"/>
                </a:lnTo>
                <a:lnTo>
                  <a:pt x="389" y="337"/>
                </a:lnTo>
                <a:lnTo>
                  <a:pt x="336" y="335"/>
                </a:lnTo>
                <a:lnTo>
                  <a:pt x="287" y="329"/>
                </a:lnTo>
                <a:lnTo>
                  <a:pt x="238" y="321"/>
                </a:lnTo>
                <a:lnTo>
                  <a:pt x="192" y="310"/>
                </a:lnTo>
                <a:lnTo>
                  <a:pt x="150" y="299"/>
                </a:lnTo>
                <a:lnTo>
                  <a:pt x="113" y="283"/>
                </a:lnTo>
                <a:lnTo>
                  <a:pt x="79" y="268"/>
                </a:lnTo>
                <a:lnTo>
                  <a:pt x="51" y="249"/>
                </a:lnTo>
                <a:lnTo>
                  <a:pt x="28" y="230"/>
                </a:lnTo>
                <a:lnTo>
                  <a:pt x="12" y="211"/>
                </a:lnTo>
                <a:lnTo>
                  <a:pt x="2" y="190"/>
                </a:lnTo>
                <a:lnTo>
                  <a:pt x="0" y="169"/>
                </a:lnTo>
                <a:close/>
              </a:path>
            </a:pathLst>
          </a:custGeom>
          <a:noFill/>
          <a:ln w="15875">
            <a:solidFill>
              <a:srgbClr val="00206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en-AU" sz="1108"/>
          </a:p>
        </p:txBody>
      </p:sp>
      <p:sp>
        <p:nvSpPr>
          <p:cNvPr id="2119707" name="Rectangle 27"/>
          <p:cNvSpPr>
            <a:spLocks noChangeArrowheads="1"/>
          </p:cNvSpPr>
          <p:nvPr/>
        </p:nvSpPr>
        <p:spPr bwMode="auto">
          <a:xfrm>
            <a:off x="5871724" y="5487865"/>
            <a:ext cx="1364572" cy="3409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marL="125413" indent="-125413" eaLnBrk="1" hangingPunct="1"/>
            <a:r>
              <a:rPr lang="en-US" altLang="en-US" sz="1108" b="1" dirty="0"/>
              <a:t>8.	</a:t>
            </a:r>
            <a:r>
              <a:rPr lang="en-GB" altLang="en-US" sz="1108" b="1" dirty="0"/>
              <a:t>UI Modelling</a:t>
            </a:r>
            <a:br>
              <a:rPr lang="en-US" altLang="en-US" sz="1108" b="1" dirty="0"/>
            </a:br>
            <a:r>
              <a:rPr lang="en-US" altLang="en-US" sz="1108" b="1" dirty="0"/>
              <a:t>and/or Prototyping</a:t>
            </a:r>
            <a:endParaRPr lang="en-GB" altLang="en-US" sz="1108" b="1" dirty="0"/>
          </a:p>
        </p:txBody>
      </p:sp>
      <p:sp>
        <p:nvSpPr>
          <p:cNvPr id="2119708" name="Rectangle 28"/>
          <p:cNvSpPr>
            <a:spLocks noChangeArrowheads="1"/>
          </p:cNvSpPr>
          <p:nvPr/>
        </p:nvSpPr>
        <p:spPr bwMode="auto">
          <a:xfrm>
            <a:off x="2300654" y="5049716"/>
            <a:ext cx="2582438" cy="19883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gn="l" eaLnBrk="1" hangingPunct="1"/>
            <a:r>
              <a:rPr lang="en-GB" altLang="en-US" sz="1292" b="1" i="1"/>
              <a:t>User Interface Modelling</a:t>
            </a:r>
            <a:r>
              <a:rPr lang="en-US" altLang="en-US" sz="1292" b="1" i="1"/>
              <a:t>/Prototyping</a:t>
            </a:r>
            <a:endParaRPr lang="en-GB" altLang="en-US" sz="1292" b="1"/>
          </a:p>
        </p:txBody>
      </p:sp>
      <p:sp>
        <p:nvSpPr>
          <p:cNvPr id="2119709" name="Freeform 29"/>
          <p:cNvSpPr>
            <a:spLocks/>
          </p:cNvSpPr>
          <p:nvPr/>
        </p:nvSpPr>
        <p:spPr bwMode="auto">
          <a:xfrm>
            <a:off x="4195397" y="2842846"/>
            <a:ext cx="608134" cy="246185"/>
          </a:xfrm>
          <a:custGeom>
            <a:avLst/>
            <a:gdLst>
              <a:gd name="T0" fmla="*/ 0 w 831"/>
              <a:gd name="T1" fmla="*/ 169 h 337"/>
              <a:gd name="T2" fmla="*/ 4 w 831"/>
              <a:gd name="T3" fmla="*/ 148 h 337"/>
              <a:gd name="T4" fmla="*/ 13 w 831"/>
              <a:gd name="T5" fmla="*/ 127 h 337"/>
              <a:gd name="T6" fmla="*/ 29 w 831"/>
              <a:gd name="T7" fmla="*/ 106 h 337"/>
              <a:gd name="T8" fmla="*/ 52 w 831"/>
              <a:gd name="T9" fmla="*/ 87 h 337"/>
              <a:gd name="T10" fmla="*/ 80 w 831"/>
              <a:gd name="T11" fmla="*/ 70 h 337"/>
              <a:gd name="T12" fmla="*/ 113 w 831"/>
              <a:gd name="T13" fmla="*/ 53 h 337"/>
              <a:gd name="T14" fmla="*/ 150 w 831"/>
              <a:gd name="T15" fmla="*/ 38 h 337"/>
              <a:gd name="T16" fmla="*/ 192 w 831"/>
              <a:gd name="T17" fmla="*/ 26 h 337"/>
              <a:gd name="T18" fmla="*/ 238 w 831"/>
              <a:gd name="T19" fmla="*/ 17 h 337"/>
              <a:gd name="T20" fmla="*/ 287 w 831"/>
              <a:gd name="T21" fmla="*/ 7 h 337"/>
              <a:gd name="T22" fmla="*/ 338 w 831"/>
              <a:gd name="T23" fmla="*/ 3 h 337"/>
              <a:gd name="T24" fmla="*/ 389 w 831"/>
              <a:gd name="T25" fmla="*/ 0 h 337"/>
              <a:gd name="T26" fmla="*/ 442 w 831"/>
              <a:gd name="T27" fmla="*/ 0 h 337"/>
              <a:gd name="T28" fmla="*/ 493 w 831"/>
              <a:gd name="T29" fmla="*/ 3 h 337"/>
              <a:gd name="T30" fmla="*/ 544 w 831"/>
              <a:gd name="T31" fmla="*/ 7 h 337"/>
              <a:gd name="T32" fmla="*/ 594 w 831"/>
              <a:gd name="T33" fmla="*/ 17 h 337"/>
              <a:gd name="T34" fmla="*/ 639 w 831"/>
              <a:gd name="T35" fmla="*/ 26 h 337"/>
              <a:gd name="T36" fmla="*/ 682 w 831"/>
              <a:gd name="T37" fmla="*/ 38 h 337"/>
              <a:gd name="T38" fmla="*/ 719 w 831"/>
              <a:gd name="T39" fmla="*/ 53 h 337"/>
              <a:gd name="T40" fmla="*/ 752 w 831"/>
              <a:gd name="T41" fmla="*/ 70 h 337"/>
              <a:gd name="T42" fmla="*/ 780 w 831"/>
              <a:gd name="T43" fmla="*/ 87 h 337"/>
              <a:gd name="T44" fmla="*/ 803 w 831"/>
              <a:gd name="T45" fmla="*/ 106 h 337"/>
              <a:gd name="T46" fmla="*/ 819 w 831"/>
              <a:gd name="T47" fmla="*/ 127 h 337"/>
              <a:gd name="T48" fmla="*/ 828 w 831"/>
              <a:gd name="T49" fmla="*/ 148 h 337"/>
              <a:gd name="T50" fmla="*/ 831 w 831"/>
              <a:gd name="T51" fmla="*/ 169 h 337"/>
              <a:gd name="T52" fmla="*/ 828 w 831"/>
              <a:gd name="T53" fmla="*/ 190 h 337"/>
              <a:gd name="T54" fmla="*/ 819 w 831"/>
              <a:gd name="T55" fmla="*/ 211 h 337"/>
              <a:gd name="T56" fmla="*/ 803 w 831"/>
              <a:gd name="T57" fmla="*/ 230 h 337"/>
              <a:gd name="T58" fmla="*/ 780 w 831"/>
              <a:gd name="T59" fmla="*/ 249 h 337"/>
              <a:gd name="T60" fmla="*/ 752 w 831"/>
              <a:gd name="T61" fmla="*/ 268 h 337"/>
              <a:gd name="T62" fmla="*/ 719 w 831"/>
              <a:gd name="T63" fmla="*/ 283 h 337"/>
              <a:gd name="T64" fmla="*/ 682 w 831"/>
              <a:gd name="T65" fmla="*/ 298 h 337"/>
              <a:gd name="T66" fmla="*/ 639 w 831"/>
              <a:gd name="T67" fmla="*/ 310 h 337"/>
              <a:gd name="T68" fmla="*/ 594 w 831"/>
              <a:gd name="T69" fmla="*/ 321 h 337"/>
              <a:gd name="T70" fmla="*/ 544 w 831"/>
              <a:gd name="T71" fmla="*/ 329 h 337"/>
              <a:gd name="T72" fmla="*/ 493 w 831"/>
              <a:gd name="T73" fmla="*/ 335 h 337"/>
              <a:gd name="T74" fmla="*/ 442 w 831"/>
              <a:gd name="T75" fmla="*/ 337 h 337"/>
              <a:gd name="T76" fmla="*/ 389 w 831"/>
              <a:gd name="T77" fmla="*/ 337 h 337"/>
              <a:gd name="T78" fmla="*/ 338 w 831"/>
              <a:gd name="T79" fmla="*/ 335 h 337"/>
              <a:gd name="T80" fmla="*/ 287 w 831"/>
              <a:gd name="T81" fmla="*/ 329 h 337"/>
              <a:gd name="T82" fmla="*/ 238 w 831"/>
              <a:gd name="T83" fmla="*/ 321 h 337"/>
              <a:gd name="T84" fmla="*/ 192 w 831"/>
              <a:gd name="T85" fmla="*/ 310 h 337"/>
              <a:gd name="T86" fmla="*/ 150 w 831"/>
              <a:gd name="T87" fmla="*/ 298 h 337"/>
              <a:gd name="T88" fmla="*/ 113 w 831"/>
              <a:gd name="T89" fmla="*/ 283 h 337"/>
              <a:gd name="T90" fmla="*/ 80 w 831"/>
              <a:gd name="T91" fmla="*/ 268 h 337"/>
              <a:gd name="T92" fmla="*/ 52 w 831"/>
              <a:gd name="T93" fmla="*/ 249 h 337"/>
              <a:gd name="T94" fmla="*/ 29 w 831"/>
              <a:gd name="T95" fmla="*/ 230 h 337"/>
              <a:gd name="T96" fmla="*/ 13 w 831"/>
              <a:gd name="T97" fmla="*/ 211 h 337"/>
              <a:gd name="T98" fmla="*/ 4 w 831"/>
              <a:gd name="T99" fmla="*/ 190 h 337"/>
              <a:gd name="T100" fmla="*/ 0 w 831"/>
              <a:gd name="T101" fmla="*/ 16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1" h="337">
                <a:moveTo>
                  <a:pt x="0" y="169"/>
                </a:moveTo>
                <a:lnTo>
                  <a:pt x="4" y="148"/>
                </a:lnTo>
                <a:lnTo>
                  <a:pt x="13" y="127"/>
                </a:lnTo>
                <a:lnTo>
                  <a:pt x="29" y="106"/>
                </a:lnTo>
                <a:lnTo>
                  <a:pt x="52" y="87"/>
                </a:lnTo>
                <a:lnTo>
                  <a:pt x="80" y="70"/>
                </a:lnTo>
                <a:lnTo>
                  <a:pt x="113" y="53"/>
                </a:lnTo>
                <a:lnTo>
                  <a:pt x="150" y="38"/>
                </a:lnTo>
                <a:lnTo>
                  <a:pt x="192" y="26"/>
                </a:lnTo>
                <a:lnTo>
                  <a:pt x="238" y="17"/>
                </a:lnTo>
                <a:lnTo>
                  <a:pt x="287" y="7"/>
                </a:lnTo>
                <a:lnTo>
                  <a:pt x="338" y="3"/>
                </a:lnTo>
                <a:lnTo>
                  <a:pt x="389" y="0"/>
                </a:lnTo>
                <a:lnTo>
                  <a:pt x="442" y="0"/>
                </a:lnTo>
                <a:lnTo>
                  <a:pt x="493" y="3"/>
                </a:lnTo>
                <a:lnTo>
                  <a:pt x="544" y="7"/>
                </a:lnTo>
                <a:lnTo>
                  <a:pt x="594" y="17"/>
                </a:lnTo>
                <a:lnTo>
                  <a:pt x="639" y="26"/>
                </a:lnTo>
                <a:lnTo>
                  <a:pt x="682" y="38"/>
                </a:lnTo>
                <a:lnTo>
                  <a:pt x="719" y="53"/>
                </a:lnTo>
                <a:lnTo>
                  <a:pt x="752" y="70"/>
                </a:lnTo>
                <a:lnTo>
                  <a:pt x="780" y="87"/>
                </a:lnTo>
                <a:lnTo>
                  <a:pt x="803" y="106"/>
                </a:lnTo>
                <a:lnTo>
                  <a:pt x="819" y="127"/>
                </a:lnTo>
                <a:lnTo>
                  <a:pt x="828" y="148"/>
                </a:lnTo>
                <a:lnTo>
                  <a:pt x="831" y="169"/>
                </a:lnTo>
                <a:lnTo>
                  <a:pt x="828" y="190"/>
                </a:lnTo>
                <a:lnTo>
                  <a:pt x="819" y="211"/>
                </a:lnTo>
                <a:lnTo>
                  <a:pt x="803" y="230"/>
                </a:lnTo>
                <a:lnTo>
                  <a:pt x="780" y="249"/>
                </a:lnTo>
                <a:lnTo>
                  <a:pt x="752" y="268"/>
                </a:lnTo>
                <a:lnTo>
                  <a:pt x="719" y="283"/>
                </a:lnTo>
                <a:lnTo>
                  <a:pt x="682" y="298"/>
                </a:lnTo>
                <a:lnTo>
                  <a:pt x="639" y="310"/>
                </a:lnTo>
                <a:lnTo>
                  <a:pt x="594" y="321"/>
                </a:lnTo>
                <a:lnTo>
                  <a:pt x="544" y="329"/>
                </a:lnTo>
                <a:lnTo>
                  <a:pt x="493" y="335"/>
                </a:lnTo>
                <a:lnTo>
                  <a:pt x="442" y="337"/>
                </a:lnTo>
                <a:lnTo>
                  <a:pt x="389" y="337"/>
                </a:lnTo>
                <a:lnTo>
                  <a:pt x="338" y="335"/>
                </a:lnTo>
                <a:lnTo>
                  <a:pt x="287" y="329"/>
                </a:lnTo>
                <a:lnTo>
                  <a:pt x="238" y="321"/>
                </a:lnTo>
                <a:lnTo>
                  <a:pt x="192" y="310"/>
                </a:lnTo>
                <a:lnTo>
                  <a:pt x="150" y="298"/>
                </a:lnTo>
                <a:lnTo>
                  <a:pt x="113" y="283"/>
                </a:lnTo>
                <a:lnTo>
                  <a:pt x="80" y="268"/>
                </a:lnTo>
                <a:lnTo>
                  <a:pt x="52" y="249"/>
                </a:lnTo>
                <a:lnTo>
                  <a:pt x="29" y="230"/>
                </a:lnTo>
                <a:lnTo>
                  <a:pt x="13" y="211"/>
                </a:lnTo>
                <a:lnTo>
                  <a:pt x="4" y="190"/>
                </a:lnTo>
                <a:lnTo>
                  <a:pt x="0" y="169"/>
                </a:lnTo>
                <a:close/>
              </a:path>
            </a:pathLst>
          </a:custGeom>
          <a:noFill/>
          <a:ln w="15875">
            <a:solidFill>
              <a:srgbClr val="00206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en-AU" sz="1108"/>
          </a:p>
        </p:txBody>
      </p:sp>
      <p:sp>
        <p:nvSpPr>
          <p:cNvPr id="2119710" name="Rectangle 30"/>
          <p:cNvSpPr>
            <a:spLocks noChangeArrowheads="1"/>
          </p:cNvSpPr>
          <p:nvPr/>
        </p:nvSpPr>
        <p:spPr bwMode="auto">
          <a:xfrm>
            <a:off x="3946282" y="3113943"/>
            <a:ext cx="1164770" cy="3409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marL="125413" indent="-125413" eaLnBrk="1" hangingPunct="1"/>
            <a:r>
              <a:rPr lang="en-US" altLang="en-US" sz="1108" b="1" dirty="0"/>
              <a:t>5.	Develop</a:t>
            </a:r>
            <a:r>
              <a:rPr lang="en-GB" altLang="en-US" sz="1108" b="1" dirty="0"/>
              <a:t> Initial</a:t>
            </a:r>
            <a:r>
              <a:rPr lang="en-US" altLang="en-US" sz="1108" b="1" dirty="0"/>
              <a:t> Use Cases</a:t>
            </a:r>
            <a:endParaRPr lang="en-GB" altLang="en-US" sz="1108" b="1" dirty="0"/>
          </a:p>
        </p:txBody>
      </p:sp>
      <p:sp>
        <p:nvSpPr>
          <p:cNvPr id="2119711" name="Line 31"/>
          <p:cNvSpPr>
            <a:spLocks noChangeShapeType="1"/>
          </p:cNvSpPr>
          <p:nvPr/>
        </p:nvSpPr>
        <p:spPr bwMode="auto">
          <a:xfrm flipV="1">
            <a:off x="1991458" y="2139462"/>
            <a:ext cx="701919" cy="773723"/>
          </a:xfrm>
          <a:prstGeom prst="line">
            <a:avLst/>
          </a:prstGeom>
          <a:noFill/>
          <a:ln w="1905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19712" name="Line 32"/>
          <p:cNvSpPr>
            <a:spLocks noChangeShapeType="1"/>
          </p:cNvSpPr>
          <p:nvPr/>
        </p:nvSpPr>
        <p:spPr bwMode="auto">
          <a:xfrm flipV="1">
            <a:off x="2001715" y="2209800"/>
            <a:ext cx="1830266" cy="914400"/>
          </a:xfrm>
          <a:prstGeom prst="line">
            <a:avLst/>
          </a:prstGeom>
          <a:noFill/>
          <a:ln w="1905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19713" name="Line 33"/>
          <p:cNvSpPr>
            <a:spLocks noChangeShapeType="1"/>
          </p:cNvSpPr>
          <p:nvPr/>
        </p:nvSpPr>
        <p:spPr bwMode="auto">
          <a:xfrm flipV="1">
            <a:off x="2060331" y="2420815"/>
            <a:ext cx="3100754" cy="844062"/>
          </a:xfrm>
          <a:prstGeom prst="line">
            <a:avLst/>
          </a:prstGeom>
          <a:noFill/>
          <a:ln w="1905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19714" name="Line 34"/>
          <p:cNvSpPr>
            <a:spLocks noChangeShapeType="1"/>
          </p:cNvSpPr>
          <p:nvPr/>
        </p:nvSpPr>
        <p:spPr bwMode="auto">
          <a:xfrm flipV="1">
            <a:off x="2067658" y="3053862"/>
            <a:ext cx="1963615" cy="351692"/>
          </a:xfrm>
          <a:prstGeom prst="line">
            <a:avLst/>
          </a:prstGeom>
          <a:noFill/>
          <a:ln w="1905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19715" name="Line 35"/>
          <p:cNvSpPr>
            <a:spLocks noChangeShapeType="1"/>
          </p:cNvSpPr>
          <p:nvPr/>
        </p:nvSpPr>
        <p:spPr bwMode="auto">
          <a:xfrm flipV="1">
            <a:off x="5864469" y="1928446"/>
            <a:ext cx="1336431" cy="351692"/>
          </a:xfrm>
          <a:prstGeom prst="line">
            <a:avLst/>
          </a:prstGeom>
          <a:noFill/>
          <a:ln w="19050">
            <a:solidFill>
              <a:srgbClr val="00206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19716" name="Line 36"/>
          <p:cNvSpPr>
            <a:spLocks noChangeShapeType="1"/>
          </p:cNvSpPr>
          <p:nvPr/>
        </p:nvSpPr>
        <p:spPr bwMode="auto">
          <a:xfrm flipH="1">
            <a:off x="6494584" y="4038600"/>
            <a:ext cx="5862" cy="1125415"/>
          </a:xfrm>
          <a:prstGeom prst="line">
            <a:avLst/>
          </a:prstGeom>
          <a:noFill/>
          <a:ln w="15875">
            <a:solidFill>
              <a:srgbClr val="00206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19721" name="Rectangle 41"/>
          <p:cNvSpPr>
            <a:spLocks noChangeArrowheads="1"/>
          </p:cNvSpPr>
          <p:nvPr/>
        </p:nvSpPr>
        <p:spPr bwMode="auto">
          <a:xfrm>
            <a:off x="5940152" y="1916832"/>
            <a:ext cx="737381" cy="170496"/>
          </a:xfrm>
          <a:prstGeom prst="rect">
            <a:avLst/>
          </a:prstGeom>
          <a:noFill/>
          <a:ln w="9525">
            <a:noFill/>
            <a:miter lim="800000"/>
            <a:headEnd/>
            <a:tailEnd/>
          </a:ln>
          <a:extLst>
            <a:ext uri="{909E8E84-426E-40DD-AFC4-6F175D3DCCD1}">
              <a14:hiddenFill xmlns:a14="http://schemas.microsoft.com/office/drawing/2010/main">
                <a:solidFill>
                  <a:schemeClr val="bg1"/>
                </a:solidFill>
              </a14:hiddenFill>
            </a:ext>
          </a:extLst>
        </p:spPr>
        <p:txBody>
          <a:bodyPr wrap="none" lIns="0" tIns="0" rIns="0" bIns="0">
            <a:spAutoFit/>
          </a:bodyPr>
          <a:lstStyle/>
          <a:p>
            <a:pPr algn="l" eaLnBrk="1" hangingPunct="1"/>
            <a:r>
              <a:rPr lang="en-GB" altLang="en-US" sz="1108" dirty="0"/>
              <a:t>&lt;&lt;include&gt;&gt;</a:t>
            </a:r>
          </a:p>
        </p:txBody>
      </p:sp>
      <p:sp>
        <p:nvSpPr>
          <p:cNvPr id="2119722" name="Line 42"/>
          <p:cNvSpPr>
            <a:spLocks noChangeShapeType="1"/>
          </p:cNvSpPr>
          <p:nvPr/>
        </p:nvSpPr>
        <p:spPr bwMode="auto">
          <a:xfrm>
            <a:off x="2067658" y="3546231"/>
            <a:ext cx="4079631" cy="0"/>
          </a:xfrm>
          <a:prstGeom prst="line">
            <a:avLst/>
          </a:prstGeom>
          <a:noFill/>
          <a:ln w="1905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lstStyle/>
          <a:p>
            <a:endParaRPr lang="en-AU" sz="1108"/>
          </a:p>
        </p:txBody>
      </p:sp>
      <p:sp>
        <p:nvSpPr>
          <p:cNvPr id="2119724" name="Line 44"/>
          <p:cNvSpPr>
            <a:spLocks noChangeShapeType="1"/>
          </p:cNvSpPr>
          <p:nvPr/>
        </p:nvSpPr>
        <p:spPr bwMode="auto">
          <a:xfrm flipH="1">
            <a:off x="5568461" y="3757246"/>
            <a:ext cx="562708" cy="562708"/>
          </a:xfrm>
          <a:prstGeom prst="line">
            <a:avLst/>
          </a:prstGeom>
          <a:noFill/>
          <a:ln w="19050">
            <a:solidFill>
              <a:srgbClr val="00206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lstStyle/>
          <a:p>
            <a:endParaRPr lang="en-AU" sz="1108"/>
          </a:p>
        </p:txBody>
      </p:sp>
      <p:sp>
        <p:nvSpPr>
          <p:cNvPr id="2119725" name="Rectangle 45"/>
          <p:cNvSpPr>
            <a:spLocks noChangeArrowheads="1"/>
          </p:cNvSpPr>
          <p:nvPr/>
        </p:nvSpPr>
        <p:spPr bwMode="auto">
          <a:xfrm>
            <a:off x="6498915" y="4369266"/>
            <a:ext cx="737381" cy="170496"/>
          </a:xfrm>
          <a:prstGeom prst="rect">
            <a:avLst/>
          </a:prstGeom>
          <a:noFill/>
          <a:ln w="9525">
            <a:noFill/>
            <a:miter lim="800000"/>
            <a:headEnd/>
            <a:tailEnd/>
          </a:ln>
          <a:extLst>
            <a:ext uri="{909E8E84-426E-40DD-AFC4-6F175D3DCCD1}">
              <a14:hiddenFill xmlns:a14="http://schemas.microsoft.com/office/drawing/2010/main">
                <a:solidFill>
                  <a:schemeClr val="bg1"/>
                </a:solidFill>
              </a14:hiddenFill>
            </a:ext>
          </a:extLst>
        </p:spPr>
        <p:txBody>
          <a:bodyPr wrap="none" lIns="0" tIns="0" rIns="0" bIns="0">
            <a:spAutoFit/>
          </a:bodyPr>
          <a:lstStyle/>
          <a:p>
            <a:pPr algn="l" eaLnBrk="1" hangingPunct="1"/>
            <a:r>
              <a:rPr lang="en-GB" altLang="en-US" sz="1108" dirty="0"/>
              <a:t>&lt;&lt;include&gt;&gt;</a:t>
            </a:r>
          </a:p>
        </p:txBody>
      </p:sp>
      <p:sp>
        <p:nvSpPr>
          <p:cNvPr id="2119726" name="Rectangle 46"/>
          <p:cNvSpPr>
            <a:spLocks noChangeArrowheads="1"/>
          </p:cNvSpPr>
          <p:nvPr/>
        </p:nvSpPr>
        <p:spPr bwMode="auto">
          <a:xfrm>
            <a:off x="5161085" y="3878362"/>
            <a:ext cx="737381" cy="170496"/>
          </a:xfrm>
          <a:prstGeom prst="rect">
            <a:avLst/>
          </a:prstGeom>
          <a:noFill/>
          <a:ln w="9525">
            <a:noFill/>
            <a:miter lim="800000"/>
            <a:headEnd/>
            <a:tailEnd/>
          </a:ln>
          <a:extLst>
            <a:ext uri="{909E8E84-426E-40DD-AFC4-6F175D3DCCD1}">
              <a14:hiddenFill xmlns:a14="http://schemas.microsoft.com/office/drawing/2010/main">
                <a:solidFill>
                  <a:schemeClr val="bg1"/>
                </a:solidFill>
              </a14:hiddenFill>
            </a:ext>
          </a:extLst>
        </p:spPr>
        <p:txBody>
          <a:bodyPr wrap="none" lIns="0" tIns="0" rIns="0" bIns="0">
            <a:spAutoFit/>
          </a:bodyPr>
          <a:lstStyle/>
          <a:p>
            <a:pPr algn="l" eaLnBrk="1" hangingPunct="1"/>
            <a:r>
              <a:rPr lang="en-GB" altLang="en-US" sz="1108" dirty="0"/>
              <a:t>&lt;&lt;include&gt;&gt;</a:t>
            </a:r>
          </a:p>
        </p:txBody>
      </p:sp>
      <p:sp>
        <p:nvSpPr>
          <p:cNvPr id="37"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48</a:t>
            </a:fld>
            <a:endParaRPr lang="en-AU" altLang="en-US"/>
          </a:p>
        </p:txBody>
      </p:sp>
      <p:sp>
        <p:nvSpPr>
          <p:cNvPr id="38" name="Date Placeholder 3">
            <a:extLst>
              <a:ext uri="{FF2B5EF4-FFF2-40B4-BE49-F238E27FC236}">
                <a16:creationId xmlns:a16="http://schemas.microsoft.com/office/drawing/2014/main" id="{4E93BBD3-31BA-4234-BEFD-4A4972B0EBEF}"/>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087499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732" name="Rectangle 4"/>
          <p:cNvSpPr>
            <a:spLocks noGrp="1" noChangeArrowheads="1"/>
          </p:cNvSpPr>
          <p:nvPr>
            <p:ph type="title"/>
          </p:nvPr>
        </p:nvSpPr>
        <p:spPr>
          <a:xfrm>
            <a:off x="1403648" y="1"/>
            <a:ext cx="7426760" cy="908720"/>
          </a:xfrm>
        </p:spPr>
        <p:txBody>
          <a:bodyPr/>
          <a:lstStyle/>
          <a:p>
            <a:r>
              <a:rPr lang="en-AU" altLang="en-US" dirty="0"/>
              <a:t>Task 1: Identify Actors</a:t>
            </a:r>
          </a:p>
        </p:txBody>
      </p:sp>
      <p:sp>
        <p:nvSpPr>
          <p:cNvPr id="2121733" name="Rectangle 5"/>
          <p:cNvSpPr>
            <a:spLocks noGrp="1" noChangeArrowheads="1"/>
          </p:cNvSpPr>
          <p:nvPr>
            <p:ph type="body" idx="1"/>
          </p:nvPr>
        </p:nvSpPr>
        <p:spPr>
          <a:xfrm>
            <a:off x="1403648" y="1261697"/>
            <a:ext cx="7632848" cy="4551485"/>
          </a:xfrm>
        </p:spPr>
        <p:txBody>
          <a:bodyPr/>
          <a:lstStyle/>
          <a:p>
            <a:pPr>
              <a:lnSpc>
                <a:spcPct val="100000"/>
              </a:lnSpc>
              <a:spcBef>
                <a:spcPct val="30000"/>
              </a:spcBef>
            </a:pPr>
            <a:r>
              <a:rPr lang="en-AU" altLang="en-US" sz="2400" dirty="0"/>
              <a:t>Identifying actors is the starting point for use case analysis</a:t>
            </a:r>
          </a:p>
          <a:p>
            <a:pPr lvl="1">
              <a:lnSpc>
                <a:spcPct val="100000"/>
              </a:lnSpc>
            </a:pPr>
            <a:r>
              <a:rPr lang="en-AU" altLang="en-US" dirty="0"/>
              <a:t>“Who is this system supposed to help?”</a:t>
            </a:r>
          </a:p>
          <a:p>
            <a:pPr>
              <a:lnSpc>
                <a:spcPct val="100000"/>
              </a:lnSpc>
              <a:spcBef>
                <a:spcPct val="30000"/>
              </a:spcBef>
            </a:pPr>
            <a:r>
              <a:rPr lang="en-AU" altLang="en-US" sz="2400" dirty="0"/>
              <a:t>Finding human actors is relatively straight forward</a:t>
            </a:r>
          </a:p>
          <a:p>
            <a:pPr>
              <a:lnSpc>
                <a:spcPct val="100000"/>
              </a:lnSpc>
              <a:spcBef>
                <a:spcPct val="30000"/>
              </a:spcBef>
            </a:pPr>
            <a:r>
              <a:rPr lang="en-AU" altLang="en-US" sz="2400" dirty="0"/>
              <a:t>Actors that are other systems are sometimes less obvious</a:t>
            </a:r>
          </a:p>
          <a:p>
            <a:pPr>
              <a:lnSpc>
                <a:spcPct val="100000"/>
              </a:lnSpc>
              <a:spcBef>
                <a:spcPct val="30000"/>
              </a:spcBef>
            </a:pPr>
            <a:r>
              <a:rPr lang="en-AU" altLang="en-US" sz="2400" dirty="0"/>
              <a:t>Don’t assume that current users will be actors in the system</a:t>
            </a:r>
          </a:p>
          <a:p>
            <a:pPr lvl="1">
              <a:lnSpc>
                <a:spcPct val="100000"/>
              </a:lnSpc>
            </a:pPr>
            <a:r>
              <a:rPr lang="en-AU" altLang="en-US" dirty="0"/>
              <a:t>think about potential users i.e. how can the current system be improved</a:t>
            </a:r>
          </a:p>
          <a:p>
            <a:pPr>
              <a:lnSpc>
                <a:spcPct val="100000"/>
              </a:lnSpc>
              <a:spcBef>
                <a:spcPct val="30000"/>
              </a:spcBef>
            </a:pPr>
            <a:r>
              <a:rPr lang="en-AU" altLang="en-US" sz="2400" dirty="0"/>
              <a:t>May wish to record current system actors to help think about potential actors</a:t>
            </a: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49</a:t>
            </a:fld>
            <a:endParaRPr lang="en-AU" altLang="en-US"/>
          </a:p>
        </p:txBody>
      </p:sp>
      <p:sp>
        <p:nvSpPr>
          <p:cNvPr id="6" name="Date Placeholder 3">
            <a:extLst>
              <a:ext uri="{FF2B5EF4-FFF2-40B4-BE49-F238E27FC236}">
                <a16:creationId xmlns:a16="http://schemas.microsoft.com/office/drawing/2014/main" id="{29845103-8DBC-491A-95D4-1064566318C6}"/>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7492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EE303F-B70A-4FC0-8544-D61155BA8A73}"/>
              </a:ext>
            </a:extLst>
          </p:cNvPr>
          <p:cNvPicPr>
            <a:picLocks noChangeAspect="1"/>
          </p:cNvPicPr>
          <p:nvPr/>
        </p:nvPicPr>
        <p:blipFill rotWithShape="1">
          <a:blip r:embed="rId3"/>
          <a:srcRect l="12000" t="4429" r="9462" b="27269"/>
          <a:stretch/>
        </p:blipFill>
        <p:spPr>
          <a:xfrm>
            <a:off x="150880" y="1320799"/>
            <a:ext cx="8842240" cy="3890448"/>
          </a:xfrm>
          <a:prstGeom prst="rect">
            <a:avLst/>
          </a:prstGeom>
        </p:spPr>
      </p:pic>
      <p:sp>
        <p:nvSpPr>
          <p:cNvPr id="96258" name="Rectangle 19">
            <a:extLst>
              <a:ext uri="{FF2B5EF4-FFF2-40B4-BE49-F238E27FC236}">
                <a16:creationId xmlns:a16="http://schemas.microsoft.com/office/drawing/2014/main" id="{C5E5EAB1-4FBD-4BD2-B210-25053CEAD438}"/>
              </a:ext>
            </a:extLst>
          </p:cNvPr>
          <p:cNvSpPr>
            <a:spLocks noChangeArrowheads="1"/>
          </p:cNvSpPr>
          <p:nvPr/>
        </p:nvSpPr>
        <p:spPr bwMode="auto">
          <a:xfrm>
            <a:off x="381000" y="104775"/>
            <a:ext cx="87249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ＭＳ Ｐゴシック" panose="020B0600070205080204" pitchFamily="34" charset="-128"/>
              <a:cs typeface="+mn-cs"/>
            </a:endParaRPr>
          </a:p>
        </p:txBody>
      </p:sp>
      <p:sp>
        <p:nvSpPr>
          <p:cNvPr id="140306" name="Rectangle 18">
            <a:extLst>
              <a:ext uri="{FF2B5EF4-FFF2-40B4-BE49-F238E27FC236}">
                <a16:creationId xmlns:a16="http://schemas.microsoft.com/office/drawing/2014/main" id="{DA9F174E-FB85-4952-B0AE-01CD53E61F0C}"/>
              </a:ext>
            </a:extLst>
          </p:cNvPr>
          <p:cNvSpPr>
            <a:spLocks noChangeArrowheads="1"/>
          </p:cNvSpPr>
          <p:nvPr/>
        </p:nvSpPr>
        <p:spPr bwMode="auto">
          <a:xfrm>
            <a:off x="925513" y="5734050"/>
            <a:ext cx="7353300" cy="420688"/>
          </a:xfrm>
          <a:prstGeom prst="rect">
            <a:avLst/>
          </a:prstGeom>
          <a:solidFill>
            <a:srgbClr val="FF3300"/>
          </a:solidFill>
          <a:ln w="12700">
            <a:noFill/>
            <a:miter lim="800000"/>
            <a:headEnd/>
            <a:tailEnd/>
          </a:ln>
          <a:effectLst>
            <a:outerShdw blurRad="63500" dist="38099" dir="2700000" algn="ctr" rotWithShape="0">
              <a:schemeClr val="bg2">
                <a:alpha val="74998"/>
              </a:schemeClr>
            </a:outerShdw>
          </a:effec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Verdana" panose="020B0604030504040204" pitchFamily="34" charset="0"/>
                <a:ea typeface="ＭＳ Ｐゴシック" panose="020B0600070205080204" pitchFamily="34" charset="-128"/>
                <a:cs typeface="+mn-cs"/>
              </a:rPr>
              <a:t>Views and models of a complex system usually overlap</a:t>
            </a:r>
          </a:p>
        </p:txBody>
      </p:sp>
      <p:sp>
        <p:nvSpPr>
          <p:cNvPr id="140309" name="Rectangle 21">
            <a:extLst>
              <a:ext uri="{FF2B5EF4-FFF2-40B4-BE49-F238E27FC236}">
                <a16:creationId xmlns:a16="http://schemas.microsoft.com/office/drawing/2014/main" id="{EFF213FE-F079-446E-AC74-E2440DF8DC71}"/>
              </a:ext>
            </a:extLst>
          </p:cNvPr>
          <p:cNvSpPr>
            <a:spLocks noChangeArrowheads="1"/>
          </p:cNvSpPr>
          <p:nvPr/>
        </p:nvSpPr>
        <p:spPr bwMode="auto">
          <a:xfrm>
            <a:off x="5524500" y="211138"/>
            <a:ext cx="38195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Century Gothic" panose="020B0502020202020204" pitchFamily="34" charset="0"/>
                <a:ea typeface="ＭＳ Ｐゴシック" panose="020B0600070205080204" pitchFamily="34" charset="-128"/>
                <a:cs typeface="+mn-cs"/>
              </a:rPr>
              <a:t>(“Napkin” Notation)</a:t>
            </a:r>
          </a:p>
        </p:txBody>
      </p:sp>
      <p:sp>
        <p:nvSpPr>
          <p:cNvPr id="96268" name="Rectangle 25">
            <a:extLst>
              <a:ext uri="{FF2B5EF4-FFF2-40B4-BE49-F238E27FC236}">
                <a16:creationId xmlns:a16="http://schemas.microsoft.com/office/drawing/2014/main" id="{B2269FF9-92B9-407D-B4B2-FB9961443705}"/>
              </a:ext>
            </a:extLst>
          </p:cNvPr>
          <p:cNvSpPr>
            <a:spLocks noGrp="1" noChangeArrowheads="1"/>
          </p:cNvSpPr>
          <p:nvPr>
            <p:ph type="title"/>
          </p:nvPr>
        </p:nvSpPr>
        <p:spPr/>
        <p:txBody>
          <a:bodyPr/>
          <a:lstStyle/>
          <a:p>
            <a:r>
              <a:rPr lang="en-US" altLang="en-US">
                <a:ea typeface="ＭＳ Ｐゴシック" panose="020B0600070205080204" pitchFamily="34" charset="-128"/>
              </a:rPr>
              <a:t>Systems, Models and Views</a:t>
            </a:r>
          </a:p>
        </p:txBody>
      </p:sp>
    </p:spTree>
    <p:extLst>
      <p:ext uri="{BB962C8B-B14F-4D97-AF65-F5344CB8AC3E}">
        <p14:creationId xmlns:p14="http://schemas.microsoft.com/office/powerpoint/2010/main" val="3397662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3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30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6" grpId="0" animBg="1" autoUpdateAnimBg="0"/>
      <p:bldP spid="140309"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3778" name="Rectangle 2"/>
          <p:cNvSpPr>
            <a:spLocks noGrp="1" noChangeArrowheads="1"/>
          </p:cNvSpPr>
          <p:nvPr>
            <p:ph type="title"/>
          </p:nvPr>
        </p:nvSpPr>
        <p:spPr>
          <a:xfrm>
            <a:off x="1403648" y="1"/>
            <a:ext cx="7426760" cy="893886"/>
          </a:xfrm>
          <a:noFill/>
          <a:ln/>
        </p:spPr>
        <p:txBody>
          <a:bodyPr vert="horz" wrap="square" lIns="92075" tIns="42496" rIns="92075" bIns="42496" numCol="1" anchor="b" anchorCtr="0" compatLnSpc="1">
            <a:prstTxWarp prst="textNoShape">
              <a:avLst/>
            </a:prstTxWarp>
          </a:bodyPr>
          <a:lstStyle/>
          <a:p>
            <a:r>
              <a:rPr lang="en-AU" altLang="en-US" dirty="0"/>
              <a:t>Examples of Actors – ATM</a:t>
            </a:r>
          </a:p>
        </p:txBody>
      </p:sp>
      <p:grpSp>
        <p:nvGrpSpPr>
          <p:cNvPr id="2123779" name="Group 3"/>
          <p:cNvGrpSpPr>
            <a:grpSpLocks noChangeAspect="1"/>
          </p:cNvGrpSpPr>
          <p:nvPr/>
        </p:nvGrpSpPr>
        <p:grpSpPr bwMode="auto">
          <a:xfrm>
            <a:off x="2013103" y="2039816"/>
            <a:ext cx="662354" cy="1192823"/>
            <a:chOff x="4534" y="1584"/>
            <a:chExt cx="907" cy="1632"/>
          </a:xfrm>
        </p:grpSpPr>
        <p:sp>
          <p:nvSpPr>
            <p:cNvPr id="2123780" name="Oval 4"/>
            <p:cNvSpPr>
              <a:spLocks noChangeAspect="1" noChangeArrowheads="1"/>
            </p:cNvSpPr>
            <p:nvPr/>
          </p:nvSpPr>
          <p:spPr bwMode="auto">
            <a:xfrm>
              <a:off x="4800" y="1584"/>
              <a:ext cx="384" cy="384"/>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81" name="Line 5"/>
            <p:cNvSpPr>
              <a:spLocks noChangeAspect="1" noChangeShapeType="1"/>
            </p:cNvSpPr>
            <p:nvPr/>
          </p:nvSpPr>
          <p:spPr bwMode="auto">
            <a:xfrm>
              <a:off x="4992" y="1968"/>
              <a:ext cx="0" cy="76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82" name="Line 6"/>
            <p:cNvSpPr>
              <a:spLocks noChangeAspect="1" noChangeShapeType="1"/>
            </p:cNvSpPr>
            <p:nvPr/>
          </p:nvSpPr>
          <p:spPr bwMode="auto">
            <a:xfrm flipH="1">
              <a:off x="4656"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83" name="Line 7"/>
            <p:cNvSpPr>
              <a:spLocks noChangeAspect="1" noChangeShapeType="1"/>
            </p:cNvSpPr>
            <p:nvPr/>
          </p:nvSpPr>
          <p:spPr bwMode="auto">
            <a:xfrm>
              <a:off x="4992"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84" name="Line 8"/>
            <p:cNvSpPr>
              <a:spLocks noChangeAspect="1" noChangeShapeType="1"/>
            </p:cNvSpPr>
            <p:nvPr/>
          </p:nvSpPr>
          <p:spPr bwMode="auto">
            <a:xfrm flipV="1">
              <a:off x="4534" y="2208"/>
              <a:ext cx="907"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2123785" name="Text Box 9"/>
          <p:cNvSpPr txBox="1">
            <a:spLocks noChangeArrowheads="1"/>
          </p:cNvSpPr>
          <p:nvPr/>
        </p:nvSpPr>
        <p:spPr bwMode="auto">
          <a:xfrm>
            <a:off x="1791747" y="3305908"/>
            <a:ext cx="1107997" cy="3481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662">
                <a:latin typeface="Arial" panose="020B0604020202020204" pitchFamily="34" charset="0"/>
              </a:rPr>
              <a:t>Customer</a:t>
            </a:r>
          </a:p>
        </p:txBody>
      </p:sp>
      <p:grpSp>
        <p:nvGrpSpPr>
          <p:cNvPr id="2123786" name="Group 10"/>
          <p:cNvGrpSpPr>
            <a:grpSpLocks noChangeAspect="1"/>
          </p:cNvGrpSpPr>
          <p:nvPr/>
        </p:nvGrpSpPr>
        <p:grpSpPr bwMode="auto">
          <a:xfrm>
            <a:off x="2042410" y="3868616"/>
            <a:ext cx="663820" cy="1192823"/>
            <a:chOff x="4534" y="1584"/>
            <a:chExt cx="907" cy="1632"/>
          </a:xfrm>
        </p:grpSpPr>
        <p:sp>
          <p:nvSpPr>
            <p:cNvPr id="2123787" name="Oval 11"/>
            <p:cNvSpPr>
              <a:spLocks noChangeAspect="1" noChangeArrowheads="1"/>
            </p:cNvSpPr>
            <p:nvPr/>
          </p:nvSpPr>
          <p:spPr bwMode="auto">
            <a:xfrm>
              <a:off x="4800" y="1584"/>
              <a:ext cx="384" cy="384"/>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88" name="Line 12"/>
            <p:cNvSpPr>
              <a:spLocks noChangeAspect="1" noChangeShapeType="1"/>
            </p:cNvSpPr>
            <p:nvPr/>
          </p:nvSpPr>
          <p:spPr bwMode="auto">
            <a:xfrm>
              <a:off x="4992" y="1968"/>
              <a:ext cx="0" cy="76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89" name="Line 13"/>
            <p:cNvSpPr>
              <a:spLocks noChangeAspect="1" noChangeShapeType="1"/>
            </p:cNvSpPr>
            <p:nvPr/>
          </p:nvSpPr>
          <p:spPr bwMode="auto">
            <a:xfrm flipH="1">
              <a:off x="4656"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90" name="Line 14"/>
            <p:cNvSpPr>
              <a:spLocks noChangeAspect="1" noChangeShapeType="1"/>
            </p:cNvSpPr>
            <p:nvPr/>
          </p:nvSpPr>
          <p:spPr bwMode="auto">
            <a:xfrm>
              <a:off x="4992"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91" name="Line 15"/>
            <p:cNvSpPr>
              <a:spLocks noChangeAspect="1" noChangeShapeType="1"/>
            </p:cNvSpPr>
            <p:nvPr/>
          </p:nvSpPr>
          <p:spPr bwMode="auto">
            <a:xfrm flipV="1">
              <a:off x="4534" y="2208"/>
              <a:ext cx="907"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2123792" name="Text Box 16"/>
          <p:cNvSpPr txBox="1">
            <a:spLocks noChangeArrowheads="1"/>
          </p:cNvSpPr>
          <p:nvPr/>
        </p:nvSpPr>
        <p:spPr bwMode="auto">
          <a:xfrm>
            <a:off x="1791056" y="5134708"/>
            <a:ext cx="1165063" cy="3481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662">
                <a:latin typeface="Arial" panose="020B0604020202020204" pitchFamily="34" charset="0"/>
              </a:rPr>
              <a:t>Bank Staff</a:t>
            </a:r>
          </a:p>
        </p:txBody>
      </p:sp>
      <p:grpSp>
        <p:nvGrpSpPr>
          <p:cNvPr id="2123793" name="Group 17"/>
          <p:cNvGrpSpPr>
            <a:grpSpLocks noChangeAspect="1"/>
          </p:cNvGrpSpPr>
          <p:nvPr/>
        </p:nvGrpSpPr>
        <p:grpSpPr bwMode="auto">
          <a:xfrm>
            <a:off x="7801372" y="2743201"/>
            <a:ext cx="665285" cy="1192823"/>
            <a:chOff x="4534" y="1584"/>
            <a:chExt cx="907" cy="1632"/>
          </a:xfrm>
        </p:grpSpPr>
        <p:sp>
          <p:nvSpPr>
            <p:cNvPr id="2123794" name="Oval 18"/>
            <p:cNvSpPr>
              <a:spLocks noChangeAspect="1" noChangeArrowheads="1"/>
            </p:cNvSpPr>
            <p:nvPr/>
          </p:nvSpPr>
          <p:spPr bwMode="auto">
            <a:xfrm>
              <a:off x="4800" y="1584"/>
              <a:ext cx="384" cy="384"/>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95" name="Line 19"/>
            <p:cNvSpPr>
              <a:spLocks noChangeAspect="1" noChangeShapeType="1"/>
            </p:cNvSpPr>
            <p:nvPr/>
          </p:nvSpPr>
          <p:spPr bwMode="auto">
            <a:xfrm>
              <a:off x="4992" y="1968"/>
              <a:ext cx="0" cy="76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96" name="Line 20"/>
            <p:cNvSpPr>
              <a:spLocks noChangeAspect="1" noChangeShapeType="1"/>
            </p:cNvSpPr>
            <p:nvPr/>
          </p:nvSpPr>
          <p:spPr bwMode="auto">
            <a:xfrm flipH="1">
              <a:off x="4656"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97" name="Line 21"/>
            <p:cNvSpPr>
              <a:spLocks noChangeAspect="1" noChangeShapeType="1"/>
            </p:cNvSpPr>
            <p:nvPr/>
          </p:nvSpPr>
          <p:spPr bwMode="auto">
            <a:xfrm>
              <a:off x="4992"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23798" name="Line 22"/>
            <p:cNvSpPr>
              <a:spLocks noChangeAspect="1" noChangeShapeType="1"/>
            </p:cNvSpPr>
            <p:nvPr/>
          </p:nvSpPr>
          <p:spPr bwMode="auto">
            <a:xfrm flipV="1">
              <a:off x="4534" y="2208"/>
              <a:ext cx="907"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2123799" name="Text Box 23"/>
          <p:cNvSpPr txBox="1">
            <a:spLocks noChangeArrowheads="1"/>
          </p:cNvSpPr>
          <p:nvPr/>
        </p:nvSpPr>
        <p:spPr bwMode="auto">
          <a:xfrm>
            <a:off x="7415571" y="4009293"/>
            <a:ext cx="1439818" cy="3481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662">
                <a:latin typeface="Arial" panose="020B0604020202020204" pitchFamily="34" charset="0"/>
              </a:rPr>
              <a:t>Bank System</a:t>
            </a:r>
          </a:p>
        </p:txBody>
      </p:sp>
      <p:sp>
        <p:nvSpPr>
          <p:cNvPr id="2123800" name="Rectangle 24"/>
          <p:cNvSpPr>
            <a:spLocks noChangeArrowheads="1"/>
          </p:cNvSpPr>
          <p:nvPr/>
        </p:nvSpPr>
        <p:spPr bwMode="auto">
          <a:xfrm>
            <a:off x="3419872" y="1688123"/>
            <a:ext cx="3516923" cy="3868615"/>
          </a:xfrm>
          <a:prstGeom prst="rect">
            <a:avLst/>
          </a:prstGeom>
          <a:noFill/>
          <a:ln w="28575">
            <a:solidFill>
              <a:srgbClr val="002060"/>
            </a:solidFill>
            <a:miter lim="800000"/>
            <a:headEnd type="none" w="sm" len="sm"/>
            <a:tailEnd type="none" w="sm" len="sm"/>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endParaRPr lang="en-AU" altLang="en-US" sz="1015">
              <a:solidFill>
                <a:schemeClr val="bg2"/>
              </a:solidFill>
              <a:latin typeface="Arial" panose="020B0604020202020204" pitchFamily="34" charset="0"/>
            </a:endParaRPr>
          </a:p>
        </p:txBody>
      </p:sp>
      <p:sp>
        <p:nvSpPr>
          <p:cNvPr id="2123801" name="Text Box 25"/>
          <p:cNvSpPr txBox="1">
            <a:spLocks noChangeArrowheads="1"/>
          </p:cNvSpPr>
          <p:nvPr/>
        </p:nvSpPr>
        <p:spPr bwMode="auto">
          <a:xfrm>
            <a:off x="3485022" y="1758462"/>
            <a:ext cx="680059" cy="376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846" b="1">
                <a:latin typeface="Arial" panose="020B0604020202020204" pitchFamily="34" charset="0"/>
              </a:rPr>
              <a:t>ATM</a:t>
            </a:r>
          </a:p>
        </p:txBody>
      </p:sp>
      <p:sp>
        <p:nvSpPr>
          <p:cNvPr id="2123802" name="Line 26"/>
          <p:cNvSpPr>
            <a:spLocks noChangeShapeType="1"/>
          </p:cNvSpPr>
          <p:nvPr/>
        </p:nvSpPr>
        <p:spPr bwMode="auto">
          <a:xfrm flipV="1">
            <a:off x="2893800" y="2448659"/>
            <a:ext cx="1192823" cy="21394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23803" name="Line 27"/>
          <p:cNvSpPr>
            <a:spLocks noChangeShapeType="1"/>
          </p:cNvSpPr>
          <p:nvPr/>
        </p:nvSpPr>
        <p:spPr bwMode="auto">
          <a:xfrm>
            <a:off x="2893800" y="3091962"/>
            <a:ext cx="1298331" cy="2667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23804" name="Line 28"/>
          <p:cNvSpPr>
            <a:spLocks noChangeShapeType="1"/>
          </p:cNvSpPr>
          <p:nvPr/>
        </p:nvSpPr>
        <p:spPr bwMode="auto">
          <a:xfrm flipV="1">
            <a:off x="3041803" y="4763966"/>
            <a:ext cx="1085850" cy="2931"/>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23805" name="Line 29"/>
          <p:cNvSpPr>
            <a:spLocks noChangeShapeType="1"/>
          </p:cNvSpPr>
          <p:nvPr/>
        </p:nvSpPr>
        <p:spPr bwMode="auto">
          <a:xfrm flipH="1" flipV="1">
            <a:off x="6324265" y="2555631"/>
            <a:ext cx="1299797" cy="42935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23806" name="Line 30"/>
          <p:cNvSpPr>
            <a:spLocks noChangeShapeType="1"/>
          </p:cNvSpPr>
          <p:nvPr/>
        </p:nvSpPr>
        <p:spPr bwMode="auto">
          <a:xfrm flipH="1">
            <a:off x="6404861" y="3641481"/>
            <a:ext cx="1285142" cy="70924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32"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50</a:t>
            </a:fld>
            <a:endParaRPr lang="en-AU" altLang="en-US"/>
          </a:p>
        </p:txBody>
      </p:sp>
      <p:sp>
        <p:nvSpPr>
          <p:cNvPr id="33" name="Date Placeholder 3">
            <a:extLst>
              <a:ext uri="{FF2B5EF4-FFF2-40B4-BE49-F238E27FC236}">
                <a16:creationId xmlns:a16="http://schemas.microsoft.com/office/drawing/2014/main" id="{352C6772-2EA4-40DA-BB07-D01CC01537CD}"/>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890195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7977" name="Rectangle 105"/>
          <p:cNvSpPr>
            <a:spLocks noChangeArrowheads="1"/>
          </p:cNvSpPr>
          <p:nvPr/>
        </p:nvSpPr>
        <p:spPr bwMode="auto">
          <a:xfrm>
            <a:off x="683568" y="1628800"/>
            <a:ext cx="8428892" cy="3896458"/>
          </a:xfrm>
          <a:prstGeom prst="rect">
            <a:avLst/>
          </a:prstGeom>
          <a:solidFill>
            <a:srgbClr val="0070C0">
              <a:alpha val="60000"/>
            </a:srgbClr>
          </a:solidFill>
          <a:ln>
            <a:noFill/>
          </a:ln>
          <a:effectLst/>
          <a:extLst/>
        </p:spPr>
        <p:txBody>
          <a:bodyPr wrap="none" anchor="ctr"/>
          <a:lstStyle/>
          <a:p>
            <a:endParaRPr lang="en-AU" sz="1108"/>
          </a:p>
        </p:txBody>
      </p:sp>
      <p:sp>
        <p:nvSpPr>
          <p:cNvPr id="2127874" name="Rectangle 2"/>
          <p:cNvSpPr>
            <a:spLocks noGrp="1" noChangeArrowheads="1"/>
          </p:cNvSpPr>
          <p:nvPr>
            <p:ph type="title"/>
          </p:nvPr>
        </p:nvSpPr>
        <p:spPr>
          <a:xfrm>
            <a:off x="1403648" y="1"/>
            <a:ext cx="7426760" cy="908720"/>
          </a:xfrm>
        </p:spPr>
        <p:txBody>
          <a:bodyPr/>
          <a:lstStyle/>
          <a:p>
            <a:r>
              <a:rPr lang="en-AU" altLang="en-US" dirty="0"/>
              <a:t>Actor Description Template</a:t>
            </a:r>
          </a:p>
        </p:txBody>
      </p:sp>
      <p:graphicFrame>
        <p:nvGraphicFramePr>
          <p:cNvPr id="2127979" name="Group 107"/>
          <p:cNvGraphicFramePr>
            <a:graphicFrameLocks noGrp="1"/>
          </p:cNvGraphicFramePr>
          <p:nvPr>
            <p:ph idx="1"/>
            <p:extLst>
              <p:ext uri="{D42A27DB-BD31-4B8C-83A1-F6EECF244321}">
                <p14:modId xmlns:p14="http://schemas.microsoft.com/office/powerpoint/2010/main" val="3229108785"/>
              </p:ext>
            </p:extLst>
          </p:nvPr>
        </p:nvGraphicFramePr>
        <p:xfrm>
          <a:off x="611560" y="1484784"/>
          <a:ext cx="8434754" cy="3983445"/>
        </p:xfrm>
        <a:graphic>
          <a:graphicData uri="http://schemas.openxmlformats.org/drawingml/2006/table">
            <a:tbl>
              <a:tblPr/>
              <a:tblGrid>
                <a:gridCol w="1482969">
                  <a:extLst>
                    <a:ext uri="{9D8B030D-6E8A-4147-A177-3AD203B41FA5}">
                      <a16:colId xmlns:a16="http://schemas.microsoft.com/office/drawing/2014/main" val="215280116"/>
                    </a:ext>
                  </a:extLst>
                </a:gridCol>
                <a:gridCol w="6951785">
                  <a:extLst>
                    <a:ext uri="{9D8B030D-6E8A-4147-A177-3AD203B41FA5}">
                      <a16:colId xmlns:a16="http://schemas.microsoft.com/office/drawing/2014/main" val="4036937676"/>
                    </a:ext>
                  </a:extLst>
                </a:gridCol>
              </a:tblGrid>
              <a:tr h="587620">
                <a:tc>
                  <a:txBody>
                    <a:bodyPr/>
                    <a:lstStyle>
                      <a:lvl1pPr marL="285750" indent="-285750" algn="l">
                        <a:lnSpc>
                          <a:spcPct val="95000"/>
                        </a:lnSpc>
                        <a:spcBef>
                          <a:spcPct val="40000"/>
                        </a:spcBef>
                        <a:buSzPct val="115000"/>
                        <a:defRPr sz="2400" b="1">
                          <a:solidFill>
                            <a:schemeClr val="tx1"/>
                          </a:solidFill>
                          <a:latin typeface="Book Antiqua" panose="02040602050305030304" pitchFamily="18" charset="0"/>
                        </a:defRPr>
                      </a:lvl1pPr>
                      <a:lvl2pPr marL="685800" indent="-228600" algn="l">
                        <a:lnSpc>
                          <a:spcPct val="95000"/>
                        </a:lnSpc>
                        <a:spcBef>
                          <a:spcPct val="30000"/>
                        </a:spcBef>
                        <a:buSzPct val="100000"/>
                        <a:defRPr sz="2000" b="1">
                          <a:solidFill>
                            <a:schemeClr val="tx1"/>
                          </a:solidFill>
                          <a:latin typeface="Book Antiqua" panose="02040602050305030304" pitchFamily="18" charset="0"/>
                        </a:defRPr>
                      </a:lvl2pPr>
                      <a:lvl3pPr marL="1143000" indent="-228600" algn="l">
                        <a:lnSpc>
                          <a:spcPct val="95000"/>
                        </a:lnSpc>
                        <a:spcBef>
                          <a:spcPct val="30000"/>
                        </a:spcBef>
                        <a:buSzPct val="100000"/>
                        <a:defRPr sz="2000" b="1">
                          <a:solidFill>
                            <a:schemeClr val="tx1"/>
                          </a:solidFill>
                          <a:latin typeface="Book Antiqua" panose="02040602050305030304" pitchFamily="18" charset="0"/>
                        </a:defRPr>
                      </a:lvl3pPr>
                      <a:lvl4pPr marL="1543050" indent="-171450" algn="l">
                        <a:lnSpc>
                          <a:spcPct val="95000"/>
                        </a:lnSpc>
                        <a:spcBef>
                          <a:spcPct val="30000"/>
                        </a:spcBef>
                        <a:buSzPct val="95000"/>
                        <a:defRPr sz="2000" b="1">
                          <a:solidFill>
                            <a:schemeClr val="tx1"/>
                          </a:solidFill>
                          <a:latin typeface="Book Antiqua" panose="02040602050305030304" pitchFamily="18" charset="0"/>
                        </a:defRPr>
                      </a:lvl4pPr>
                      <a:lvl5pPr marL="2000250" indent="-171450" algn="l">
                        <a:lnSpc>
                          <a:spcPct val="95000"/>
                        </a:lnSpc>
                        <a:spcBef>
                          <a:spcPct val="30000"/>
                        </a:spcBef>
                        <a:buSzPct val="95000"/>
                        <a:defRPr b="1">
                          <a:solidFill>
                            <a:schemeClr val="tx1"/>
                          </a:solidFill>
                          <a:latin typeface="Book Antiqua" panose="02040602050305030304" pitchFamily="18" charset="0"/>
                        </a:defRPr>
                      </a:lvl5pPr>
                      <a:lvl6pPr marL="24574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marL="29146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marL="33718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marL="38290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Actor Name</a:t>
                      </a:r>
                      <a:endParaRPr kumimoji="0" lang="en-AU" altLang="en-US" sz="33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lnSpc>
                          <a:spcPct val="95000"/>
                        </a:lnSpc>
                        <a:spcBef>
                          <a:spcPct val="40000"/>
                        </a:spcBef>
                        <a:buSzPct val="115000"/>
                        <a:defRPr sz="2400" b="1">
                          <a:solidFill>
                            <a:schemeClr val="tx1"/>
                          </a:solidFill>
                          <a:latin typeface="Book Antiqua" panose="02040602050305030304" pitchFamily="18" charset="0"/>
                        </a:defRPr>
                      </a:lvl1pPr>
                      <a:lvl2pPr algn="l">
                        <a:lnSpc>
                          <a:spcPct val="95000"/>
                        </a:lnSpc>
                        <a:spcBef>
                          <a:spcPct val="30000"/>
                        </a:spcBef>
                        <a:buSzPct val="100000"/>
                        <a:defRPr sz="2000" b="1">
                          <a:solidFill>
                            <a:schemeClr val="tx1"/>
                          </a:solidFill>
                          <a:latin typeface="Book Antiqua" panose="02040602050305030304" pitchFamily="18" charset="0"/>
                        </a:defRPr>
                      </a:lvl2pPr>
                      <a:lvl3pPr algn="l">
                        <a:lnSpc>
                          <a:spcPct val="95000"/>
                        </a:lnSpc>
                        <a:spcBef>
                          <a:spcPct val="30000"/>
                        </a:spcBef>
                        <a:buSzPct val="100000"/>
                        <a:defRPr sz="2000" b="1">
                          <a:solidFill>
                            <a:schemeClr val="tx1"/>
                          </a:solidFill>
                          <a:latin typeface="Book Antiqua" panose="02040602050305030304" pitchFamily="18" charset="0"/>
                        </a:defRPr>
                      </a:lvl3pPr>
                      <a:lvl4pPr algn="l">
                        <a:lnSpc>
                          <a:spcPct val="95000"/>
                        </a:lnSpc>
                        <a:spcBef>
                          <a:spcPct val="30000"/>
                        </a:spcBef>
                        <a:buSzPct val="95000"/>
                        <a:defRPr sz="2000" b="1">
                          <a:solidFill>
                            <a:schemeClr val="tx1"/>
                          </a:solidFill>
                          <a:latin typeface="Book Antiqua" panose="02040602050305030304" pitchFamily="18" charset="0"/>
                        </a:defRPr>
                      </a:lvl4pPr>
                      <a:lvl5pPr algn="l">
                        <a:lnSpc>
                          <a:spcPct val="95000"/>
                        </a:lnSpc>
                        <a:spcBef>
                          <a:spcPct val="30000"/>
                        </a:spcBef>
                        <a:buSzPct val="95000"/>
                        <a:defRPr b="1">
                          <a:solidFill>
                            <a:schemeClr val="tx1"/>
                          </a:solidFill>
                          <a:latin typeface="Book Antiqua" panose="02040602050305030304" pitchFamily="18" charset="0"/>
                        </a:defRPr>
                      </a:lvl5pPr>
                      <a:lvl6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0" marR="0" lvl="0" indent="0" algn="l" defTabSz="914400" rtl="0" eaLnBrk="0" fontAlgn="base" latinLnBrk="0" hangingPunct="0">
                        <a:lnSpc>
                          <a:spcPct val="95000"/>
                        </a:lnSpc>
                        <a:spcBef>
                          <a:spcPct val="40000"/>
                        </a:spcBef>
                        <a:spcAft>
                          <a:spcPct val="0"/>
                        </a:spcAft>
                        <a:buClrTx/>
                        <a:buSzPct val="115000"/>
                        <a:buFontTx/>
                        <a:buNone/>
                        <a:tabLst/>
                      </a:pPr>
                      <a:endParaRPr kumimoji="0" lang="en-AU" altLang="en-US" sz="3000" b="1" i="0" u="none" strike="noStrike" cap="none" normalizeH="0" baseline="0">
                        <a:ln>
                          <a:noFill/>
                        </a:ln>
                        <a:solidFill>
                          <a:schemeClr val="tx1"/>
                        </a:solidFill>
                        <a:effectLst/>
                        <a:latin typeface="Book Antiqua" panose="02040602050305030304" pitchFamily="18" charset="0"/>
                      </a:endParaRP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42167764"/>
                  </a:ext>
                </a:extLst>
              </a:tr>
              <a:tr h="534866">
                <a:tc>
                  <a:txBody>
                    <a:bodyPr/>
                    <a:lstStyle>
                      <a:lvl1pPr marL="285750" indent="-285750" algn="l">
                        <a:lnSpc>
                          <a:spcPct val="95000"/>
                        </a:lnSpc>
                        <a:spcBef>
                          <a:spcPct val="40000"/>
                        </a:spcBef>
                        <a:buSzPct val="115000"/>
                        <a:defRPr sz="2400" b="1">
                          <a:solidFill>
                            <a:schemeClr val="tx1"/>
                          </a:solidFill>
                          <a:latin typeface="Book Antiqua" panose="02040602050305030304" pitchFamily="18" charset="0"/>
                        </a:defRPr>
                      </a:lvl1pPr>
                      <a:lvl2pPr marL="685800" indent="-228600" algn="l">
                        <a:lnSpc>
                          <a:spcPct val="95000"/>
                        </a:lnSpc>
                        <a:spcBef>
                          <a:spcPct val="30000"/>
                        </a:spcBef>
                        <a:buSzPct val="100000"/>
                        <a:defRPr sz="2000" b="1">
                          <a:solidFill>
                            <a:schemeClr val="tx1"/>
                          </a:solidFill>
                          <a:latin typeface="Book Antiqua" panose="02040602050305030304" pitchFamily="18" charset="0"/>
                        </a:defRPr>
                      </a:lvl2pPr>
                      <a:lvl3pPr marL="1143000" indent="-228600" algn="l">
                        <a:lnSpc>
                          <a:spcPct val="95000"/>
                        </a:lnSpc>
                        <a:spcBef>
                          <a:spcPct val="30000"/>
                        </a:spcBef>
                        <a:buSzPct val="100000"/>
                        <a:defRPr sz="2000" b="1">
                          <a:solidFill>
                            <a:schemeClr val="tx1"/>
                          </a:solidFill>
                          <a:latin typeface="Book Antiqua" panose="02040602050305030304" pitchFamily="18" charset="0"/>
                        </a:defRPr>
                      </a:lvl3pPr>
                      <a:lvl4pPr marL="1543050" indent="-171450" algn="l">
                        <a:lnSpc>
                          <a:spcPct val="95000"/>
                        </a:lnSpc>
                        <a:spcBef>
                          <a:spcPct val="30000"/>
                        </a:spcBef>
                        <a:buSzPct val="95000"/>
                        <a:defRPr sz="2000" b="1">
                          <a:solidFill>
                            <a:schemeClr val="tx1"/>
                          </a:solidFill>
                          <a:latin typeface="Book Antiqua" panose="02040602050305030304" pitchFamily="18" charset="0"/>
                        </a:defRPr>
                      </a:lvl4pPr>
                      <a:lvl5pPr marL="2000250" indent="-171450" algn="l">
                        <a:lnSpc>
                          <a:spcPct val="95000"/>
                        </a:lnSpc>
                        <a:spcBef>
                          <a:spcPct val="30000"/>
                        </a:spcBef>
                        <a:buSzPct val="95000"/>
                        <a:defRPr b="1">
                          <a:solidFill>
                            <a:schemeClr val="tx1"/>
                          </a:solidFill>
                          <a:latin typeface="Book Antiqua" panose="02040602050305030304" pitchFamily="18" charset="0"/>
                        </a:defRPr>
                      </a:lvl5pPr>
                      <a:lvl6pPr marL="24574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marL="29146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marL="33718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marL="38290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Description</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285750" indent="-285750" algn="l">
                        <a:lnSpc>
                          <a:spcPct val="95000"/>
                        </a:lnSpc>
                        <a:spcBef>
                          <a:spcPct val="40000"/>
                        </a:spcBef>
                        <a:buSzPct val="115000"/>
                        <a:defRPr sz="2400" b="1">
                          <a:solidFill>
                            <a:schemeClr val="tx1"/>
                          </a:solidFill>
                          <a:latin typeface="Book Antiqua" panose="02040602050305030304" pitchFamily="18" charset="0"/>
                        </a:defRPr>
                      </a:lvl1pPr>
                      <a:lvl2pPr marL="685800" indent="-228600" algn="l">
                        <a:lnSpc>
                          <a:spcPct val="95000"/>
                        </a:lnSpc>
                        <a:spcBef>
                          <a:spcPct val="30000"/>
                        </a:spcBef>
                        <a:buSzPct val="100000"/>
                        <a:defRPr sz="2000" b="1">
                          <a:solidFill>
                            <a:schemeClr val="tx1"/>
                          </a:solidFill>
                          <a:latin typeface="Book Antiqua" panose="02040602050305030304" pitchFamily="18" charset="0"/>
                        </a:defRPr>
                      </a:lvl2pPr>
                      <a:lvl3pPr marL="1143000" indent="-228600" algn="l">
                        <a:lnSpc>
                          <a:spcPct val="95000"/>
                        </a:lnSpc>
                        <a:spcBef>
                          <a:spcPct val="30000"/>
                        </a:spcBef>
                        <a:buSzPct val="100000"/>
                        <a:defRPr sz="2000" b="1">
                          <a:solidFill>
                            <a:schemeClr val="tx1"/>
                          </a:solidFill>
                          <a:latin typeface="Book Antiqua" panose="02040602050305030304" pitchFamily="18" charset="0"/>
                        </a:defRPr>
                      </a:lvl3pPr>
                      <a:lvl4pPr marL="1543050" indent="-171450" algn="l">
                        <a:lnSpc>
                          <a:spcPct val="95000"/>
                        </a:lnSpc>
                        <a:spcBef>
                          <a:spcPct val="30000"/>
                        </a:spcBef>
                        <a:buSzPct val="95000"/>
                        <a:defRPr sz="2000" b="1">
                          <a:solidFill>
                            <a:schemeClr val="tx1"/>
                          </a:solidFill>
                          <a:latin typeface="Book Antiqua" panose="02040602050305030304" pitchFamily="18" charset="0"/>
                        </a:defRPr>
                      </a:lvl4pPr>
                      <a:lvl5pPr marL="2000250" indent="-171450" algn="l">
                        <a:lnSpc>
                          <a:spcPct val="95000"/>
                        </a:lnSpc>
                        <a:spcBef>
                          <a:spcPct val="30000"/>
                        </a:spcBef>
                        <a:buSzPct val="95000"/>
                        <a:defRPr b="1">
                          <a:solidFill>
                            <a:schemeClr val="tx1"/>
                          </a:solidFill>
                          <a:latin typeface="Book Antiqua" panose="02040602050305030304" pitchFamily="18" charset="0"/>
                        </a:defRPr>
                      </a:lvl5pPr>
                      <a:lvl6pPr marL="24574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marL="29146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marL="33718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marL="38290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1"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 description of the role this actor plays.</a:t>
                      </a:r>
                      <a:endParaRPr kumimoji="0" lang="en-AU" altLang="en-US" sz="3300" b="1" i="1" u="none" strike="noStrike" cap="none" normalizeH="0" baseline="0">
                        <a:ln>
                          <a:noFill/>
                        </a:ln>
                        <a:solidFill>
                          <a:schemeClr val="tx1"/>
                        </a:solidFill>
                        <a:effectLst/>
                        <a:latin typeface="Times New Roman" panose="02020603050405020304" pitchFamily="18" charset="0"/>
                      </a:endParaRP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32768881"/>
                  </a:ext>
                </a:extLst>
              </a:tr>
              <a:tr h="638908">
                <a:tc>
                  <a:txBody>
                    <a:bodyPr/>
                    <a:lstStyle>
                      <a:lvl1pPr marL="285750" indent="-285750" algn="l">
                        <a:lnSpc>
                          <a:spcPct val="95000"/>
                        </a:lnSpc>
                        <a:spcBef>
                          <a:spcPct val="40000"/>
                        </a:spcBef>
                        <a:buSzPct val="115000"/>
                        <a:defRPr sz="2400" b="1">
                          <a:solidFill>
                            <a:schemeClr val="tx1"/>
                          </a:solidFill>
                          <a:latin typeface="Book Antiqua" panose="02040602050305030304" pitchFamily="18" charset="0"/>
                        </a:defRPr>
                      </a:lvl1pPr>
                      <a:lvl2pPr marL="685800" indent="-228600" algn="l">
                        <a:lnSpc>
                          <a:spcPct val="95000"/>
                        </a:lnSpc>
                        <a:spcBef>
                          <a:spcPct val="30000"/>
                        </a:spcBef>
                        <a:buSzPct val="100000"/>
                        <a:defRPr sz="2000" b="1">
                          <a:solidFill>
                            <a:schemeClr val="tx1"/>
                          </a:solidFill>
                          <a:latin typeface="Book Antiqua" panose="02040602050305030304" pitchFamily="18" charset="0"/>
                        </a:defRPr>
                      </a:lvl2pPr>
                      <a:lvl3pPr marL="1143000" indent="-228600" algn="l">
                        <a:lnSpc>
                          <a:spcPct val="95000"/>
                        </a:lnSpc>
                        <a:spcBef>
                          <a:spcPct val="30000"/>
                        </a:spcBef>
                        <a:buSzPct val="100000"/>
                        <a:defRPr sz="2000" b="1">
                          <a:solidFill>
                            <a:schemeClr val="tx1"/>
                          </a:solidFill>
                          <a:latin typeface="Book Antiqua" panose="02040602050305030304" pitchFamily="18" charset="0"/>
                        </a:defRPr>
                      </a:lvl3pPr>
                      <a:lvl4pPr marL="1543050" indent="-171450" algn="l">
                        <a:lnSpc>
                          <a:spcPct val="95000"/>
                        </a:lnSpc>
                        <a:spcBef>
                          <a:spcPct val="30000"/>
                        </a:spcBef>
                        <a:buSzPct val="95000"/>
                        <a:defRPr sz="2000" b="1">
                          <a:solidFill>
                            <a:schemeClr val="tx1"/>
                          </a:solidFill>
                          <a:latin typeface="Book Antiqua" panose="02040602050305030304" pitchFamily="18" charset="0"/>
                        </a:defRPr>
                      </a:lvl4pPr>
                      <a:lvl5pPr marL="2000250" indent="-171450" algn="l">
                        <a:lnSpc>
                          <a:spcPct val="95000"/>
                        </a:lnSpc>
                        <a:spcBef>
                          <a:spcPct val="30000"/>
                        </a:spcBef>
                        <a:buSzPct val="95000"/>
                        <a:defRPr b="1">
                          <a:solidFill>
                            <a:schemeClr val="tx1"/>
                          </a:solidFill>
                          <a:latin typeface="Book Antiqua" panose="02040602050305030304" pitchFamily="18" charset="0"/>
                        </a:defRPr>
                      </a:lvl5pPr>
                      <a:lvl6pPr marL="24574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marL="29146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marL="33718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marL="38290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Aliases</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lnSpc>
                          <a:spcPct val="95000"/>
                        </a:lnSpc>
                        <a:spcBef>
                          <a:spcPct val="40000"/>
                        </a:spcBef>
                        <a:buSzPct val="115000"/>
                        <a:defRPr sz="2400" b="1">
                          <a:solidFill>
                            <a:schemeClr val="tx1"/>
                          </a:solidFill>
                          <a:latin typeface="Book Antiqua" panose="02040602050305030304" pitchFamily="18" charset="0"/>
                        </a:defRPr>
                      </a:lvl1pPr>
                      <a:lvl2pPr algn="l">
                        <a:lnSpc>
                          <a:spcPct val="95000"/>
                        </a:lnSpc>
                        <a:spcBef>
                          <a:spcPct val="30000"/>
                        </a:spcBef>
                        <a:buSzPct val="100000"/>
                        <a:defRPr sz="2000" b="1">
                          <a:solidFill>
                            <a:schemeClr val="tx1"/>
                          </a:solidFill>
                          <a:latin typeface="Book Antiqua" panose="02040602050305030304" pitchFamily="18" charset="0"/>
                        </a:defRPr>
                      </a:lvl2pPr>
                      <a:lvl3pPr algn="l">
                        <a:lnSpc>
                          <a:spcPct val="95000"/>
                        </a:lnSpc>
                        <a:spcBef>
                          <a:spcPct val="30000"/>
                        </a:spcBef>
                        <a:buSzPct val="100000"/>
                        <a:defRPr sz="2000" b="1">
                          <a:solidFill>
                            <a:schemeClr val="tx1"/>
                          </a:solidFill>
                          <a:latin typeface="Book Antiqua" panose="02040602050305030304" pitchFamily="18" charset="0"/>
                        </a:defRPr>
                      </a:lvl3pPr>
                      <a:lvl4pPr algn="l">
                        <a:lnSpc>
                          <a:spcPct val="95000"/>
                        </a:lnSpc>
                        <a:spcBef>
                          <a:spcPct val="30000"/>
                        </a:spcBef>
                        <a:buSzPct val="95000"/>
                        <a:defRPr sz="2000" b="1">
                          <a:solidFill>
                            <a:schemeClr val="tx1"/>
                          </a:solidFill>
                          <a:latin typeface="Book Antiqua" panose="02040602050305030304" pitchFamily="18" charset="0"/>
                        </a:defRPr>
                      </a:lvl4pPr>
                      <a:lvl5pPr algn="l">
                        <a:lnSpc>
                          <a:spcPct val="95000"/>
                        </a:lnSpc>
                        <a:spcBef>
                          <a:spcPct val="30000"/>
                        </a:spcBef>
                        <a:buSzPct val="95000"/>
                        <a:defRPr b="1">
                          <a:solidFill>
                            <a:schemeClr val="tx1"/>
                          </a:solidFill>
                          <a:latin typeface="Book Antiqua" panose="02040602050305030304" pitchFamily="18" charset="0"/>
                        </a:defRPr>
                      </a:lvl5pPr>
                      <a:lvl6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0" marR="0" lvl="0" indent="0" algn="l" defTabSz="914400" rtl="0" eaLnBrk="0" fontAlgn="base" latinLnBrk="0" hangingPunct="0">
                        <a:lnSpc>
                          <a:spcPct val="95000"/>
                        </a:lnSpc>
                        <a:spcBef>
                          <a:spcPct val="0"/>
                        </a:spcBef>
                        <a:spcAft>
                          <a:spcPct val="0"/>
                        </a:spcAft>
                        <a:buClrTx/>
                        <a:buSzTx/>
                        <a:buFontTx/>
                        <a:buNone/>
                        <a:tabLst/>
                      </a:pPr>
                      <a:r>
                        <a:rPr kumimoji="0" lang="en-AU" altLang="en-US" sz="1700" b="1"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Other names that may be used in the problem domain to describe this actor.</a:t>
                      </a: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82282275"/>
                  </a:ext>
                </a:extLst>
              </a:tr>
              <a:tr h="660889">
                <a:tc>
                  <a:txBody>
                    <a:bodyPr/>
                    <a:lstStyle>
                      <a:lvl1pPr marL="285750" indent="-285750" algn="l">
                        <a:lnSpc>
                          <a:spcPct val="95000"/>
                        </a:lnSpc>
                        <a:spcBef>
                          <a:spcPct val="40000"/>
                        </a:spcBef>
                        <a:buSzPct val="115000"/>
                        <a:defRPr sz="2400" b="1">
                          <a:solidFill>
                            <a:schemeClr val="tx1"/>
                          </a:solidFill>
                          <a:latin typeface="Book Antiqua" panose="02040602050305030304" pitchFamily="18" charset="0"/>
                        </a:defRPr>
                      </a:lvl1pPr>
                      <a:lvl2pPr marL="685800" indent="-228600" algn="l">
                        <a:lnSpc>
                          <a:spcPct val="95000"/>
                        </a:lnSpc>
                        <a:spcBef>
                          <a:spcPct val="30000"/>
                        </a:spcBef>
                        <a:buSzPct val="100000"/>
                        <a:defRPr sz="2000" b="1">
                          <a:solidFill>
                            <a:schemeClr val="tx1"/>
                          </a:solidFill>
                          <a:latin typeface="Book Antiqua" panose="02040602050305030304" pitchFamily="18" charset="0"/>
                        </a:defRPr>
                      </a:lvl2pPr>
                      <a:lvl3pPr marL="1143000" indent="-228600" algn="l">
                        <a:lnSpc>
                          <a:spcPct val="95000"/>
                        </a:lnSpc>
                        <a:spcBef>
                          <a:spcPct val="30000"/>
                        </a:spcBef>
                        <a:buSzPct val="100000"/>
                        <a:defRPr sz="2000" b="1">
                          <a:solidFill>
                            <a:schemeClr val="tx1"/>
                          </a:solidFill>
                          <a:latin typeface="Book Antiqua" panose="02040602050305030304" pitchFamily="18" charset="0"/>
                        </a:defRPr>
                      </a:lvl3pPr>
                      <a:lvl4pPr marL="1543050" indent="-171450" algn="l">
                        <a:lnSpc>
                          <a:spcPct val="95000"/>
                        </a:lnSpc>
                        <a:spcBef>
                          <a:spcPct val="30000"/>
                        </a:spcBef>
                        <a:buSzPct val="95000"/>
                        <a:defRPr sz="2000" b="1">
                          <a:solidFill>
                            <a:schemeClr val="tx1"/>
                          </a:solidFill>
                          <a:latin typeface="Book Antiqua" panose="02040602050305030304" pitchFamily="18" charset="0"/>
                        </a:defRPr>
                      </a:lvl4pPr>
                      <a:lvl5pPr marL="2000250" indent="-171450" algn="l">
                        <a:lnSpc>
                          <a:spcPct val="95000"/>
                        </a:lnSpc>
                        <a:spcBef>
                          <a:spcPct val="30000"/>
                        </a:spcBef>
                        <a:buSzPct val="95000"/>
                        <a:defRPr b="1">
                          <a:solidFill>
                            <a:schemeClr val="tx1"/>
                          </a:solidFill>
                          <a:latin typeface="Book Antiqua" panose="02040602050305030304" pitchFamily="18" charset="0"/>
                        </a:defRPr>
                      </a:lvl5pPr>
                      <a:lvl6pPr marL="24574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marL="29146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marL="33718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marL="38290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Inherits</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lnSpc>
                          <a:spcPct val="95000"/>
                        </a:lnSpc>
                        <a:spcBef>
                          <a:spcPct val="40000"/>
                        </a:spcBef>
                        <a:buSzPct val="115000"/>
                        <a:defRPr sz="2400" b="1">
                          <a:solidFill>
                            <a:schemeClr val="tx1"/>
                          </a:solidFill>
                          <a:latin typeface="Book Antiqua" panose="02040602050305030304" pitchFamily="18" charset="0"/>
                        </a:defRPr>
                      </a:lvl1pPr>
                      <a:lvl2pPr algn="l">
                        <a:lnSpc>
                          <a:spcPct val="95000"/>
                        </a:lnSpc>
                        <a:spcBef>
                          <a:spcPct val="30000"/>
                        </a:spcBef>
                        <a:buSzPct val="100000"/>
                        <a:defRPr sz="2000" b="1">
                          <a:solidFill>
                            <a:schemeClr val="tx1"/>
                          </a:solidFill>
                          <a:latin typeface="Book Antiqua" panose="02040602050305030304" pitchFamily="18" charset="0"/>
                        </a:defRPr>
                      </a:lvl2pPr>
                      <a:lvl3pPr algn="l">
                        <a:lnSpc>
                          <a:spcPct val="95000"/>
                        </a:lnSpc>
                        <a:spcBef>
                          <a:spcPct val="30000"/>
                        </a:spcBef>
                        <a:buSzPct val="100000"/>
                        <a:defRPr sz="2000" b="1">
                          <a:solidFill>
                            <a:schemeClr val="tx1"/>
                          </a:solidFill>
                          <a:latin typeface="Book Antiqua" panose="02040602050305030304" pitchFamily="18" charset="0"/>
                        </a:defRPr>
                      </a:lvl3pPr>
                      <a:lvl4pPr algn="l">
                        <a:lnSpc>
                          <a:spcPct val="95000"/>
                        </a:lnSpc>
                        <a:spcBef>
                          <a:spcPct val="30000"/>
                        </a:spcBef>
                        <a:buSzPct val="95000"/>
                        <a:defRPr sz="2000" b="1">
                          <a:solidFill>
                            <a:schemeClr val="tx1"/>
                          </a:solidFill>
                          <a:latin typeface="Book Antiqua" panose="02040602050305030304" pitchFamily="18" charset="0"/>
                        </a:defRPr>
                      </a:lvl4pPr>
                      <a:lvl5pPr algn="l">
                        <a:lnSpc>
                          <a:spcPct val="95000"/>
                        </a:lnSpc>
                        <a:spcBef>
                          <a:spcPct val="30000"/>
                        </a:spcBef>
                        <a:buSzPct val="95000"/>
                        <a:defRPr b="1">
                          <a:solidFill>
                            <a:schemeClr val="tx1"/>
                          </a:solidFill>
                          <a:latin typeface="Book Antiqua" panose="02040602050305030304" pitchFamily="18" charset="0"/>
                        </a:defRPr>
                      </a:lvl5pPr>
                      <a:lvl6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0" marR="0" lvl="0" indent="0" algn="l" defTabSz="914400" rtl="0" eaLnBrk="0" fontAlgn="base" latinLnBrk="0" hangingPunct="0">
                        <a:lnSpc>
                          <a:spcPct val="95000"/>
                        </a:lnSpc>
                        <a:spcBef>
                          <a:spcPct val="0"/>
                        </a:spcBef>
                        <a:spcAft>
                          <a:spcPct val="0"/>
                        </a:spcAft>
                        <a:buClrTx/>
                        <a:buSzTx/>
                        <a:buFontTx/>
                        <a:buNone/>
                        <a:tabLst/>
                      </a:pPr>
                      <a:r>
                        <a:rPr kumimoji="0" lang="en-AU" altLang="en-US" sz="1700" b="1"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The name of any other actor from which behaviour is inherited</a:t>
                      </a:r>
                      <a:endParaRPr kumimoji="0" lang="en-AU" altLang="en-US" sz="3000" b="1" i="0" u="none" strike="noStrike" cap="none" normalizeH="0" baseline="0">
                        <a:ln>
                          <a:noFill/>
                        </a:ln>
                        <a:solidFill>
                          <a:schemeClr val="tx1"/>
                        </a:solidFill>
                        <a:effectLst/>
                        <a:latin typeface="Book Antiqua" panose="02040602050305030304" pitchFamily="18" charset="0"/>
                      </a:endParaRP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07941790"/>
                  </a:ext>
                </a:extLst>
              </a:tr>
              <a:tr h="1527751">
                <a:tc>
                  <a:txBody>
                    <a:bodyPr/>
                    <a:lstStyle>
                      <a:lvl1pPr marL="285750" indent="-285750" algn="l">
                        <a:lnSpc>
                          <a:spcPct val="95000"/>
                        </a:lnSpc>
                        <a:spcBef>
                          <a:spcPct val="40000"/>
                        </a:spcBef>
                        <a:buSzPct val="115000"/>
                        <a:defRPr sz="2400" b="1">
                          <a:solidFill>
                            <a:schemeClr val="tx1"/>
                          </a:solidFill>
                          <a:latin typeface="Book Antiqua" panose="02040602050305030304" pitchFamily="18" charset="0"/>
                        </a:defRPr>
                      </a:lvl1pPr>
                      <a:lvl2pPr marL="685800" indent="-228600" algn="l">
                        <a:lnSpc>
                          <a:spcPct val="95000"/>
                        </a:lnSpc>
                        <a:spcBef>
                          <a:spcPct val="30000"/>
                        </a:spcBef>
                        <a:buSzPct val="100000"/>
                        <a:defRPr sz="2000" b="1">
                          <a:solidFill>
                            <a:schemeClr val="tx1"/>
                          </a:solidFill>
                          <a:latin typeface="Book Antiqua" panose="02040602050305030304" pitchFamily="18" charset="0"/>
                        </a:defRPr>
                      </a:lvl2pPr>
                      <a:lvl3pPr marL="1143000" indent="-228600" algn="l">
                        <a:lnSpc>
                          <a:spcPct val="95000"/>
                        </a:lnSpc>
                        <a:spcBef>
                          <a:spcPct val="30000"/>
                        </a:spcBef>
                        <a:buSzPct val="100000"/>
                        <a:defRPr sz="2000" b="1">
                          <a:solidFill>
                            <a:schemeClr val="tx1"/>
                          </a:solidFill>
                          <a:latin typeface="Book Antiqua" panose="02040602050305030304" pitchFamily="18" charset="0"/>
                        </a:defRPr>
                      </a:lvl3pPr>
                      <a:lvl4pPr marL="1543050" indent="-171450" algn="l">
                        <a:lnSpc>
                          <a:spcPct val="95000"/>
                        </a:lnSpc>
                        <a:spcBef>
                          <a:spcPct val="30000"/>
                        </a:spcBef>
                        <a:buSzPct val="95000"/>
                        <a:defRPr sz="2000" b="1">
                          <a:solidFill>
                            <a:schemeClr val="tx1"/>
                          </a:solidFill>
                          <a:latin typeface="Book Antiqua" panose="02040602050305030304" pitchFamily="18" charset="0"/>
                        </a:defRPr>
                      </a:lvl4pPr>
                      <a:lvl5pPr marL="2000250" indent="-171450" algn="l">
                        <a:lnSpc>
                          <a:spcPct val="95000"/>
                        </a:lnSpc>
                        <a:spcBef>
                          <a:spcPct val="30000"/>
                        </a:spcBef>
                        <a:buSzPct val="95000"/>
                        <a:defRPr b="1">
                          <a:solidFill>
                            <a:schemeClr val="tx1"/>
                          </a:solidFill>
                          <a:latin typeface="Book Antiqua" panose="02040602050305030304" pitchFamily="18" charset="0"/>
                        </a:defRPr>
                      </a:lvl5pPr>
                      <a:lvl6pPr marL="24574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marL="29146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marL="33718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marL="38290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Protocol</a:t>
                      </a:r>
                    </a:p>
                  </a:txBody>
                  <a:tcPr marL="84406" marR="84406"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85750" indent="-285750" algn="l">
                        <a:lnSpc>
                          <a:spcPct val="95000"/>
                        </a:lnSpc>
                        <a:spcBef>
                          <a:spcPct val="40000"/>
                        </a:spcBef>
                        <a:buSzPct val="115000"/>
                        <a:defRPr sz="2400" b="1">
                          <a:solidFill>
                            <a:schemeClr val="tx1"/>
                          </a:solidFill>
                          <a:latin typeface="Book Antiqua" panose="02040602050305030304" pitchFamily="18" charset="0"/>
                        </a:defRPr>
                      </a:lvl1pPr>
                      <a:lvl2pPr marL="685800" indent="-228600" algn="l">
                        <a:lnSpc>
                          <a:spcPct val="95000"/>
                        </a:lnSpc>
                        <a:spcBef>
                          <a:spcPct val="30000"/>
                        </a:spcBef>
                        <a:buSzPct val="100000"/>
                        <a:defRPr sz="2000" b="1">
                          <a:solidFill>
                            <a:schemeClr val="tx1"/>
                          </a:solidFill>
                          <a:latin typeface="Book Antiqua" panose="02040602050305030304" pitchFamily="18" charset="0"/>
                        </a:defRPr>
                      </a:lvl2pPr>
                      <a:lvl3pPr marL="1143000" indent="-228600" algn="l">
                        <a:lnSpc>
                          <a:spcPct val="95000"/>
                        </a:lnSpc>
                        <a:spcBef>
                          <a:spcPct val="30000"/>
                        </a:spcBef>
                        <a:buSzPct val="100000"/>
                        <a:defRPr sz="2000" b="1">
                          <a:solidFill>
                            <a:schemeClr val="tx1"/>
                          </a:solidFill>
                          <a:latin typeface="Book Antiqua" panose="02040602050305030304" pitchFamily="18" charset="0"/>
                        </a:defRPr>
                      </a:lvl3pPr>
                      <a:lvl4pPr marL="1543050" indent="-171450" algn="l">
                        <a:lnSpc>
                          <a:spcPct val="95000"/>
                        </a:lnSpc>
                        <a:spcBef>
                          <a:spcPct val="30000"/>
                        </a:spcBef>
                        <a:buSzPct val="95000"/>
                        <a:defRPr sz="2000" b="1">
                          <a:solidFill>
                            <a:schemeClr val="tx1"/>
                          </a:solidFill>
                          <a:latin typeface="Book Antiqua" panose="02040602050305030304" pitchFamily="18" charset="0"/>
                        </a:defRPr>
                      </a:lvl4pPr>
                      <a:lvl5pPr marL="2000250" indent="-171450" algn="l">
                        <a:lnSpc>
                          <a:spcPct val="95000"/>
                        </a:lnSpc>
                        <a:spcBef>
                          <a:spcPct val="30000"/>
                        </a:spcBef>
                        <a:buSzPct val="95000"/>
                        <a:defRPr b="1">
                          <a:solidFill>
                            <a:schemeClr val="tx1"/>
                          </a:solidFill>
                          <a:latin typeface="Book Antiqua" panose="02040602050305030304" pitchFamily="18" charset="0"/>
                        </a:defRPr>
                      </a:lvl5pPr>
                      <a:lvl6pPr marL="24574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6pPr>
                      <a:lvl7pPr marL="29146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7pPr>
                      <a:lvl8pPr marL="33718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8pPr>
                      <a:lvl9pPr marL="3829050" indent="-171450" eaLnBrk="0" fontAlgn="base" hangingPunct="0">
                        <a:lnSpc>
                          <a:spcPct val="95000"/>
                        </a:lnSpc>
                        <a:spcBef>
                          <a:spcPct val="30000"/>
                        </a:spcBef>
                        <a:spcAft>
                          <a:spcPct val="0"/>
                        </a:spcAft>
                        <a:buSzPct val="95000"/>
                        <a:defRPr b="1">
                          <a:solidFill>
                            <a:schemeClr val="tx1"/>
                          </a:solidFill>
                          <a:latin typeface="Book Antiqua" panose="02040602050305030304" pitchFamily="18" charset="0"/>
                        </a:defRPr>
                      </a:lvl9pPr>
                    </a:lstStyle>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Only included if this actor represents an external device or system.</a:t>
                      </a:r>
                    </a:p>
                    <a:p>
                      <a:pPr marL="285750" marR="0" lvl="0" indent="-285750" algn="l" defTabSz="914400" rtl="0" eaLnBrk="0" fontAlgn="base" latinLnBrk="0" hangingPunct="0">
                        <a:lnSpc>
                          <a:spcPct val="95000"/>
                        </a:lnSpc>
                        <a:spcBef>
                          <a:spcPct val="0"/>
                        </a:spcBef>
                        <a:spcAft>
                          <a:spcPct val="0"/>
                        </a:spcAft>
                        <a:buClrTx/>
                        <a:buSzTx/>
                        <a:buFontTx/>
                        <a:buNone/>
                        <a:tabLst/>
                      </a:pPr>
                      <a:endParaRPr kumimoji="0" lang="en-AU" altLang="en-US" sz="17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Receives:</a:t>
                      </a:r>
                    </a:p>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5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	</a:t>
                      </a:r>
                      <a:r>
                        <a:rPr kumimoji="0" lang="en-AU" altLang="en-US" sz="17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Messages that this actor receives from the system.</a:t>
                      </a:r>
                      <a:endParaRPr kumimoji="0" lang="en-AU" altLang="en-US" sz="15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Sends:</a:t>
                      </a:r>
                    </a:p>
                    <a:p>
                      <a:pPr marL="285750" marR="0" lvl="0" indent="-285750" algn="l" defTabSz="914400" rtl="0" eaLnBrk="0" fontAlgn="base" latinLnBrk="0" hangingPunct="0">
                        <a:lnSpc>
                          <a:spcPct val="95000"/>
                        </a:lnSpc>
                        <a:spcBef>
                          <a:spcPct val="0"/>
                        </a:spcBef>
                        <a:spcAft>
                          <a:spcPct val="0"/>
                        </a:spcAft>
                        <a:buClrTx/>
                        <a:buSzTx/>
                        <a:buFontTx/>
                        <a:buNone/>
                        <a:tabLst/>
                      </a:pPr>
                      <a:r>
                        <a:rPr kumimoji="0" lang="en-AU" altLang="en-US" sz="1700" b="0" i="0" u="none" strike="noStrike" cap="none" normalizeH="0" baseline="0" dirty="0">
                          <a:ln>
                            <a:noFill/>
                          </a:ln>
                          <a:solidFill>
                            <a:schemeClr val="tx1"/>
                          </a:solidFill>
                          <a:effectLst/>
                          <a:latin typeface="Book Antiqua" panose="02040602050305030304" pitchFamily="18" charset="0"/>
                          <a:ea typeface="Times New Roman" panose="02020603050405020304" pitchFamily="18" charset="0"/>
                          <a:cs typeface="Arial" panose="020B0604020202020204" pitchFamily="34" charset="0"/>
                        </a:rPr>
                        <a:t>	</a:t>
                      </a:r>
                      <a:r>
                        <a:rPr kumimoji="0" lang="en-AU" altLang="en-US" sz="17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Messages that this actor sends to the system.</a:t>
                      </a:r>
                      <a:endParaRPr kumimoji="0" lang="en-AU" altLang="en-US" sz="15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4406" marR="84406"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684825410"/>
                  </a:ext>
                </a:extLst>
              </a:tr>
            </a:tbl>
          </a:graphicData>
        </a:graphic>
      </p:graphicFrame>
      <p:sp>
        <p:nvSpPr>
          <p:cNvPr id="7" name="Date Placeholder 3">
            <a:extLst>
              <a:ext uri="{FF2B5EF4-FFF2-40B4-BE49-F238E27FC236}">
                <a16:creationId xmlns:a16="http://schemas.microsoft.com/office/drawing/2014/main" id="{E318C08E-FDAA-406A-9736-5A14280E427B}"/>
              </a:ext>
            </a:extLst>
          </p:cNvPr>
          <p:cNvSpPr txBox="1">
            <a:spLocks/>
          </p:cNvSpPr>
          <p:nvPr/>
        </p:nvSpPr>
        <p:spPr>
          <a:xfrm>
            <a:off x="762000" y="6553200"/>
            <a:ext cx="2729880" cy="188168"/>
          </a:xfrm>
          <a:prstGeom prst="rect">
            <a:avLst/>
          </a:prstGeom>
        </p:spPr>
        <p:txBody>
          <a:bodyPr/>
          <a:lstStyle>
            <a:defPPr>
              <a:defRPr lang="en-US"/>
            </a:defPPr>
            <a:lvl1pPr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Times New Roman" panose="02020603050405020304" pitchFamily="18" charset="0"/>
                <a:ea typeface="+mn-ea"/>
                <a:cs typeface="+mn-cs"/>
              </a:defRPr>
            </a:lvl6pPr>
            <a:lvl7pPr marL="2743200" algn="l" defTabSz="914400" rtl="0" eaLnBrk="1" latinLnBrk="0" hangingPunct="1">
              <a:defRPr sz="1200" kern="1200">
                <a:solidFill>
                  <a:schemeClr val="tx1"/>
                </a:solidFill>
                <a:latin typeface="Times New Roman" panose="02020603050405020304" pitchFamily="18" charset="0"/>
                <a:ea typeface="+mn-ea"/>
                <a:cs typeface="+mn-cs"/>
              </a:defRPr>
            </a:lvl7pPr>
            <a:lvl8pPr marL="3200400" algn="l" defTabSz="914400" rtl="0" eaLnBrk="1" latinLnBrk="0" hangingPunct="1">
              <a:defRPr sz="1200" kern="1200">
                <a:solidFill>
                  <a:schemeClr val="tx1"/>
                </a:solidFill>
                <a:latin typeface="Times New Roman" panose="02020603050405020304" pitchFamily="18" charset="0"/>
                <a:ea typeface="+mn-ea"/>
                <a:cs typeface="+mn-cs"/>
              </a:defRPr>
            </a:lvl8pPr>
            <a:lvl9pPr marL="3657600" algn="l" defTabSz="914400" rtl="0" eaLnBrk="1" latinLnBrk="0" hangingPunct="1">
              <a:defRPr sz="1200" kern="1200">
                <a:solidFill>
                  <a:schemeClr val="tx1"/>
                </a:solidFill>
                <a:latin typeface="Times New Roman" panose="02020603050405020304" pitchFamily="18" charset="0"/>
                <a:ea typeface="+mn-ea"/>
                <a:cs typeface="+mn-cs"/>
              </a:defRPr>
            </a:lvl9pPr>
          </a:lstStyle>
          <a:p>
            <a:pPr>
              <a:defRPr/>
            </a:pPr>
            <a:r>
              <a:rPr lang="en-US" altLang="en-US" sz="1400" i="1">
                <a:latin typeface="+mn-lt"/>
              </a:rPr>
              <a:t>© Richard Thomas, 1992–2018</a:t>
            </a:r>
            <a:endParaRPr lang="en-AU" altLang="en-US" sz="1400" i="1" dirty="0">
              <a:latin typeface="+mn-lt"/>
            </a:endParaRPr>
          </a:p>
        </p:txBody>
      </p:sp>
      <p:sp>
        <p:nvSpPr>
          <p:cNvPr id="8" name="Slide Number Placeholder 4">
            <a:extLst>
              <a:ext uri="{FF2B5EF4-FFF2-40B4-BE49-F238E27FC236}">
                <a16:creationId xmlns:a16="http://schemas.microsoft.com/office/drawing/2014/main" id="{184B0890-C9C0-4E78-B6EF-51F668C030F9}"/>
              </a:ext>
            </a:extLst>
          </p:cNvPr>
          <p:cNvSpPr txBox="1">
            <a:spLocks/>
          </p:cNvSpPr>
          <p:nvPr/>
        </p:nvSpPr>
        <p:spPr>
          <a:xfrm>
            <a:off x="7010400" y="6553200"/>
            <a:ext cx="1905000" cy="304800"/>
          </a:xfrm>
          <a:prstGeom prst="rect">
            <a:avLst/>
          </a:prstGeom>
        </p:spPr>
        <p:txBody>
          <a:bodyPr/>
          <a:lstStyle>
            <a:defPPr>
              <a:defRPr lang="en-US"/>
            </a:defPPr>
            <a:lvl1pPr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Times New Roman" panose="02020603050405020304" pitchFamily="18" charset="0"/>
                <a:ea typeface="+mn-ea"/>
                <a:cs typeface="+mn-cs"/>
              </a:defRPr>
            </a:lvl6pPr>
            <a:lvl7pPr marL="2743200" algn="l" defTabSz="914400" rtl="0" eaLnBrk="1" latinLnBrk="0" hangingPunct="1">
              <a:defRPr sz="1200" kern="1200">
                <a:solidFill>
                  <a:schemeClr val="tx1"/>
                </a:solidFill>
                <a:latin typeface="Times New Roman" panose="02020603050405020304" pitchFamily="18" charset="0"/>
                <a:ea typeface="+mn-ea"/>
                <a:cs typeface="+mn-cs"/>
              </a:defRPr>
            </a:lvl7pPr>
            <a:lvl8pPr marL="3200400" algn="l" defTabSz="914400" rtl="0" eaLnBrk="1" latinLnBrk="0" hangingPunct="1">
              <a:defRPr sz="1200" kern="1200">
                <a:solidFill>
                  <a:schemeClr val="tx1"/>
                </a:solidFill>
                <a:latin typeface="Times New Roman" panose="02020603050405020304" pitchFamily="18" charset="0"/>
                <a:ea typeface="+mn-ea"/>
                <a:cs typeface="+mn-cs"/>
              </a:defRPr>
            </a:lvl8pPr>
            <a:lvl9pPr marL="3657600" algn="l" defTabSz="914400" rtl="0" eaLnBrk="1" latinLnBrk="0" hangingPunct="1">
              <a:defRPr sz="1200" kern="1200">
                <a:solidFill>
                  <a:schemeClr val="tx1"/>
                </a:solidFill>
                <a:latin typeface="Times New Roman" panose="02020603050405020304" pitchFamily="18" charset="0"/>
                <a:ea typeface="+mn-ea"/>
                <a:cs typeface="+mn-cs"/>
              </a:defRPr>
            </a:lvl9pPr>
          </a:lstStyle>
          <a:p>
            <a:pPr algn="r">
              <a:defRPr/>
            </a:pPr>
            <a:fld id="{2505048C-9CA2-4356-B565-2FC324102B46}" type="slidenum">
              <a:rPr lang="en-AU" altLang="en-US" sz="1400" smtClean="0">
                <a:latin typeface="+mn-lt"/>
              </a:rPr>
              <a:pPr algn="r">
                <a:defRPr/>
              </a:pPr>
              <a:t>51</a:t>
            </a:fld>
            <a:endParaRPr lang="en-AU" altLang="en-US" sz="1400">
              <a:latin typeface="+mn-lt"/>
            </a:endParaRPr>
          </a:p>
        </p:txBody>
      </p:sp>
    </p:spTree>
    <p:extLst>
      <p:ext uri="{BB962C8B-B14F-4D97-AF65-F5344CB8AC3E}">
        <p14:creationId xmlns:p14="http://schemas.microsoft.com/office/powerpoint/2010/main" val="1126499172"/>
      </p:ext>
    </p:extLst>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903" name="Rectangle 7"/>
          <p:cNvSpPr>
            <a:spLocks noChangeArrowheads="1"/>
          </p:cNvSpPr>
          <p:nvPr/>
        </p:nvSpPr>
        <p:spPr bwMode="auto">
          <a:xfrm>
            <a:off x="1187624" y="1340768"/>
            <a:ext cx="7924800" cy="4330212"/>
          </a:xfrm>
          <a:prstGeom prst="rect">
            <a:avLst/>
          </a:prstGeom>
          <a:solidFill>
            <a:srgbClr val="0070C0">
              <a:alpha val="60000"/>
            </a:srgbClr>
          </a:solidFill>
          <a:ln>
            <a:noFill/>
          </a:ln>
          <a:effectLst/>
          <a:extLst/>
        </p:spPr>
        <p:txBody>
          <a:bodyPr wrap="none" anchor="ctr"/>
          <a:lstStyle/>
          <a:p>
            <a:endParaRPr lang="en-AU" sz="1108"/>
          </a:p>
        </p:txBody>
      </p:sp>
      <p:sp>
        <p:nvSpPr>
          <p:cNvPr id="2128898" name="Rectangle 2"/>
          <p:cNvSpPr>
            <a:spLocks noChangeArrowheads="1"/>
          </p:cNvSpPr>
          <p:nvPr/>
        </p:nvSpPr>
        <p:spPr bwMode="auto">
          <a:xfrm>
            <a:off x="1115616" y="1268760"/>
            <a:ext cx="7948246" cy="434486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eaLnBrk="1" hangingPunct="1"/>
            <a:endParaRPr lang="en-AU" altLang="en-US" sz="1292">
              <a:latin typeface="Times" panose="02020603050405020304" pitchFamily="18" charset="0"/>
            </a:endParaRPr>
          </a:p>
        </p:txBody>
      </p:sp>
      <p:sp>
        <p:nvSpPr>
          <p:cNvPr id="2128899" name="Rectangle 3"/>
          <p:cNvSpPr>
            <a:spLocks noGrp="1" noChangeArrowheads="1"/>
          </p:cNvSpPr>
          <p:nvPr>
            <p:ph type="title"/>
          </p:nvPr>
        </p:nvSpPr>
        <p:spPr>
          <a:xfrm>
            <a:off x="1403648" y="0"/>
            <a:ext cx="7426760" cy="908720"/>
          </a:xfrm>
          <a:noFill/>
          <a:ln/>
        </p:spPr>
        <p:txBody>
          <a:bodyPr vert="horz" wrap="square" lIns="92075" tIns="42496" rIns="92075" bIns="42496" numCol="1" anchor="b" anchorCtr="0" compatLnSpc="1">
            <a:prstTxWarp prst="textNoShape">
              <a:avLst/>
            </a:prstTxWarp>
          </a:bodyPr>
          <a:lstStyle/>
          <a:p>
            <a:r>
              <a:rPr lang="en-AU" altLang="en-US" dirty="0"/>
              <a:t>Example Actor Description</a:t>
            </a:r>
          </a:p>
        </p:txBody>
      </p:sp>
      <p:sp>
        <p:nvSpPr>
          <p:cNvPr id="2128900" name="Rectangle 4"/>
          <p:cNvSpPr>
            <a:spLocks noChangeArrowheads="1"/>
          </p:cNvSpPr>
          <p:nvPr/>
        </p:nvSpPr>
        <p:spPr bwMode="auto">
          <a:xfrm>
            <a:off x="1279739" y="1435814"/>
            <a:ext cx="7666892" cy="165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6" rIns="84992" bIns="42496">
            <a:spAutoFit/>
          </a:bodyPr>
          <a:lstStyle>
            <a:lvl1pPr marL="457200" indent="-457200" algn="l">
              <a:defRPr sz="2400">
                <a:solidFill>
                  <a:schemeClr val="tx1"/>
                </a:solidFill>
                <a:latin typeface="Times New Roman" panose="02020603050405020304" pitchFamily="18" charset="0"/>
              </a:defRPr>
            </a:lvl1pPr>
            <a:lvl2pPr marL="914400" indent="-342900" algn="l">
              <a:defRPr sz="2400">
                <a:solidFill>
                  <a:schemeClr val="tx1"/>
                </a:solidFill>
                <a:latin typeface="Times New Roman" panose="02020603050405020304" pitchFamily="18" charset="0"/>
              </a:defRPr>
            </a:lvl2pPr>
            <a:lvl3pPr marL="1371600" indent="-342900" algn="l">
              <a:defRPr sz="2400">
                <a:solidFill>
                  <a:schemeClr val="tx1"/>
                </a:solidFill>
                <a:latin typeface="Times New Roman" panose="02020603050405020304" pitchFamily="18" charset="0"/>
              </a:defRPr>
            </a:lvl3pPr>
            <a:lvl4pPr marL="17145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30000"/>
              </a:spcBef>
            </a:pPr>
            <a:r>
              <a:rPr lang="en-AU" altLang="en-US" sz="1477" b="1">
                <a:latin typeface="Arial" panose="020B0604020202020204" pitchFamily="34" charset="0"/>
              </a:rPr>
              <a:t>Actor Name</a:t>
            </a:r>
            <a:r>
              <a:rPr lang="en-AU" altLang="en-US" sz="1477">
                <a:latin typeface="Arial" panose="020B0604020202020204" pitchFamily="34" charset="0"/>
              </a:rPr>
              <a:t>: 	Customer</a:t>
            </a:r>
          </a:p>
          <a:p>
            <a:pPr>
              <a:lnSpc>
                <a:spcPct val="90000"/>
              </a:lnSpc>
              <a:spcBef>
                <a:spcPct val="30000"/>
              </a:spcBef>
            </a:pPr>
            <a:r>
              <a:rPr lang="en-AU" altLang="en-US" sz="1477" b="1">
                <a:latin typeface="Arial" panose="020B0604020202020204" pitchFamily="34" charset="0"/>
              </a:rPr>
              <a:t>Description</a:t>
            </a:r>
            <a:r>
              <a:rPr lang="en-AU" altLang="en-US" sz="1477">
                <a:latin typeface="Arial" panose="020B0604020202020204" pitchFamily="34" charset="0"/>
              </a:rPr>
              <a:t>:	Uses the ATM to conduct bank transactions.</a:t>
            </a:r>
          </a:p>
          <a:p>
            <a:pPr>
              <a:lnSpc>
                <a:spcPct val="90000"/>
              </a:lnSpc>
              <a:spcBef>
                <a:spcPct val="30000"/>
              </a:spcBef>
            </a:pPr>
            <a:r>
              <a:rPr lang="en-AU" altLang="en-US" sz="1477" b="1">
                <a:latin typeface="Arial" panose="020B0604020202020204" pitchFamily="34" charset="0"/>
              </a:rPr>
              <a:t>Alias:</a:t>
            </a:r>
            <a:r>
              <a:rPr lang="en-AU" altLang="en-US" sz="1477">
                <a:latin typeface="Arial" panose="020B0604020202020204" pitchFamily="34" charset="0"/>
              </a:rPr>
              <a:t>		User</a:t>
            </a:r>
          </a:p>
          <a:p>
            <a:pPr>
              <a:lnSpc>
                <a:spcPct val="90000"/>
              </a:lnSpc>
              <a:spcBef>
                <a:spcPct val="30000"/>
              </a:spcBef>
            </a:pPr>
            <a:r>
              <a:rPr lang="en-AU" altLang="en-US" sz="1477" b="1">
                <a:latin typeface="Arial" panose="020B0604020202020204" pitchFamily="34" charset="0"/>
              </a:rPr>
              <a:t>Inherits:	</a:t>
            </a:r>
            <a:r>
              <a:rPr lang="en-AU" altLang="en-US" sz="1477">
                <a:latin typeface="Arial" panose="020B0604020202020204" pitchFamily="34" charset="0"/>
              </a:rPr>
              <a:t>	none</a:t>
            </a:r>
          </a:p>
          <a:p>
            <a:pPr>
              <a:lnSpc>
                <a:spcPct val="90000"/>
              </a:lnSpc>
              <a:spcBef>
                <a:spcPct val="30000"/>
              </a:spcBef>
            </a:pPr>
            <a:r>
              <a:rPr lang="en-AU" altLang="en-US" sz="1477" b="1">
                <a:latin typeface="Arial" panose="020B0604020202020204" pitchFamily="34" charset="0"/>
              </a:rPr>
              <a:t>Contact:</a:t>
            </a:r>
            <a:r>
              <a:rPr lang="en-AU" altLang="en-US" sz="1477">
                <a:latin typeface="Arial" panose="020B0604020202020204" pitchFamily="34" charset="0"/>
              </a:rPr>
              <a:t>		Jane Simmonds</a:t>
            </a:r>
          </a:p>
          <a:p>
            <a:pPr>
              <a:lnSpc>
                <a:spcPct val="90000"/>
              </a:lnSpc>
              <a:spcBef>
                <a:spcPct val="30000"/>
              </a:spcBef>
            </a:pPr>
            <a:r>
              <a:rPr lang="en-AU" altLang="en-US" sz="1477" b="1">
                <a:latin typeface="Arial" panose="020B0604020202020204" pitchFamily="34" charset="0"/>
              </a:rPr>
              <a:t>Contact Details:</a:t>
            </a:r>
            <a:r>
              <a:rPr lang="en-AU" altLang="en-US" sz="1477">
                <a:latin typeface="Arial" panose="020B0604020202020204" pitchFamily="34" charset="0"/>
              </a:rPr>
              <a:t>	3333 1234</a:t>
            </a:r>
          </a:p>
        </p:txBody>
      </p:sp>
      <p:sp>
        <p:nvSpPr>
          <p:cNvPr id="2128901" name="Rectangle 5"/>
          <p:cNvSpPr>
            <a:spLocks noChangeArrowheads="1"/>
          </p:cNvSpPr>
          <p:nvPr/>
        </p:nvSpPr>
        <p:spPr bwMode="auto">
          <a:xfrm>
            <a:off x="1279739" y="3375983"/>
            <a:ext cx="7666892" cy="210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6" rIns="84992" bIns="42496">
            <a:spAutoFit/>
          </a:bodyPr>
          <a:lstStyle>
            <a:lvl1pPr marL="457200" indent="-457200" algn="l">
              <a:defRPr sz="2400">
                <a:solidFill>
                  <a:schemeClr val="tx1"/>
                </a:solidFill>
                <a:latin typeface="Times New Roman" panose="02020603050405020304" pitchFamily="18" charset="0"/>
              </a:defRPr>
            </a:lvl1pPr>
            <a:lvl2pPr marL="914400" indent="-342900" algn="l">
              <a:defRPr sz="2400">
                <a:solidFill>
                  <a:schemeClr val="tx1"/>
                </a:solidFill>
                <a:latin typeface="Times New Roman" panose="02020603050405020304" pitchFamily="18" charset="0"/>
              </a:defRPr>
            </a:lvl2pPr>
            <a:lvl3pPr marL="1371600" indent="-342900" algn="l">
              <a:defRPr sz="2400">
                <a:solidFill>
                  <a:schemeClr val="tx1"/>
                </a:solidFill>
                <a:latin typeface="Times New Roman" panose="02020603050405020304" pitchFamily="18" charset="0"/>
              </a:defRPr>
            </a:lvl3pPr>
            <a:lvl4pPr marL="17145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30000"/>
              </a:spcBef>
            </a:pPr>
            <a:r>
              <a:rPr lang="en-AU" altLang="en-US" sz="1477" b="1">
                <a:latin typeface="Arial" panose="020B0604020202020204" pitchFamily="34" charset="0"/>
              </a:rPr>
              <a:t>Actor Name</a:t>
            </a:r>
            <a:r>
              <a:rPr lang="en-AU" altLang="en-US" sz="1477">
                <a:latin typeface="Arial" panose="020B0604020202020204" pitchFamily="34" charset="0"/>
              </a:rPr>
              <a:t>: 	Bank System</a:t>
            </a:r>
          </a:p>
          <a:p>
            <a:pPr>
              <a:lnSpc>
                <a:spcPct val="85000"/>
              </a:lnSpc>
              <a:spcBef>
                <a:spcPct val="30000"/>
              </a:spcBef>
            </a:pPr>
            <a:r>
              <a:rPr lang="en-AU" altLang="en-US" sz="1477" b="1">
                <a:latin typeface="Arial" panose="020B0604020202020204" pitchFamily="34" charset="0"/>
              </a:rPr>
              <a:t>Description</a:t>
            </a:r>
            <a:r>
              <a:rPr lang="en-AU" altLang="en-US" sz="1477">
                <a:latin typeface="Arial" panose="020B0604020202020204" pitchFamily="34" charset="0"/>
              </a:rPr>
              <a:t>:	External system used to verify customers and transactions.</a:t>
            </a:r>
          </a:p>
          <a:p>
            <a:pPr>
              <a:lnSpc>
                <a:spcPct val="85000"/>
              </a:lnSpc>
              <a:spcBef>
                <a:spcPct val="30000"/>
              </a:spcBef>
            </a:pPr>
            <a:r>
              <a:rPr lang="en-AU" altLang="en-US" sz="1477" b="1">
                <a:latin typeface="Arial" panose="020B0604020202020204" pitchFamily="34" charset="0"/>
              </a:rPr>
              <a:t>Alias:</a:t>
            </a:r>
            <a:r>
              <a:rPr lang="en-AU" altLang="en-US" sz="1477">
                <a:latin typeface="Arial" panose="020B0604020202020204" pitchFamily="34" charset="0"/>
              </a:rPr>
              <a:t>		none</a:t>
            </a:r>
          </a:p>
          <a:p>
            <a:pPr>
              <a:lnSpc>
                <a:spcPct val="85000"/>
              </a:lnSpc>
              <a:spcBef>
                <a:spcPct val="30000"/>
              </a:spcBef>
            </a:pPr>
            <a:r>
              <a:rPr lang="en-AU" altLang="en-US" sz="1477" b="1">
                <a:latin typeface="Arial" panose="020B0604020202020204" pitchFamily="34" charset="0"/>
              </a:rPr>
              <a:t>Inherits:	</a:t>
            </a:r>
            <a:r>
              <a:rPr lang="en-AU" altLang="en-US" sz="1477">
                <a:latin typeface="Arial" panose="020B0604020202020204" pitchFamily="34" charset="0"/>
              </a:rPr>
              <a:t>	none</a:t>
            </a:r>
          </a:p>
          <a:p>
            <a:pPr>
              <a:lnSpc>
                <a:spcPct val="85000"/>
              </a:lnSpc>
              <a:spcBef>
                <a:spcPct val="30000"/>
              </a:spcBef>
            </a:pPr>
            <a:r>
              <a:rPr lang="en-US" altLang="en-US" sz="1477" b="1">
                <a:latin typeface="Arial" panose="020B0604020202020204" pitchFamily="34" charset="0"/>
              </a:rPr>
              <a:t>Protocol:		Receives: </a:t>
            </a:r>
            <a:r>
              <a:rPr lang="en-US" altLang="en-US" sz="1477">
                <a:latin typeface="Arial" panose="020B0604020202020204" pitchFamily="34" charset="0"/>
              </a:rPr>
              <a:t>Validate PIN, Transaction Request … …</a:t>
            </a:r>
          </a:p>
          <a:p>
            <a:pPr>
              <a:lnSpc>
                <a:spcPct val="85000"/>
              </a:lnSpc>
              <a:spcBef>
                <a:spcPct val="30000"/>
              </a:spcBef>
            </a:pPr>
            <a:r>
              <a:rPr lang="en-US" altLang="en-US" sz="1477" b="1">
                <a:latin typeface="Arial" panose="020B0604020202020204" pitchFamily="34" charset="0"/>
              </a:rPr>
              <a:t>			Sends: </a:t>
            </a:r>
            <a:r>
              <a:rPr lang="en-US" altLang="en-US" sz="1477">
                <a:latin typeface="Arial" panose="020B0604020202020204" pitchFamily="34" charset="0"/>
              </a:rPr>
              <a:t>PIN</a:t>
            </a:r>
            <a:r>
              <a:rPr lang="en-US" altLang="en-US" sz="1477" b="1">
                <a:latin typeface="Arial" panose="020B0604020202020204" pitchFamily="34" charset="0"/>
              </a:rPr>
              <a:t> </a:t>
            </a:r>
            <a:r>
              <a:rPr lang="en-US" altLang="en-US" sz="1477">
                <a:latin typeface="Arial" panose="020B0604020202020204" pitchFamily="34" charset="0"/>
              </a:rPr>
              <a:t>Validation Result, Transaction Approval … …</a:t>
            </a:r>
          </a:p>
          <a:p>
            <a:pPr>
              <a:lnSpc>
                <a:spcPct val="85000"/>
              </a:lnSpc>
              <a:spcBef>
                <a:spcPct val="30000"/>
              </a:spcBef>
            </a:pPr>
            <a:r>
              <a:rPr lang="en-AU" altLang="en-US" sz="1477" b="1">
                <a:latin typeface="Arial" panose="020B0604020202020204" pitchFamily="34" charset="0"/>
              </a:rPr>
              <a:t>Contact:</a:t>
            </a:r>
            <a:r>
              <a:rPr lang="en-AU" altLang="en-US" sz="1477">
                <a:latin typeface="Arial" panose="020B0604020202020204" pitchFamily="34" charset="0"/>
              </a:rPr>
              <a:t>		Michael Clarke</a:t>
            </a:r>
          </a:p>
          <a:p>
            <a:pPr>
              <a:lnSpc>
                <a:spcPct val="85000"/>
              </a:lnSpc>
              <a:spcBef>
                <a:spcPct val="30000"/>
              </a:spcBef>
            </a:pPr>
            <a:r>
              <a:rPr lang="en-AU" altLang="en-US" sz="1477" b="1">
                <a:latin typeface="Arial" panose="020B0604020202020204" pitchFamily="34" charset="0"/>
              </a:rPr>
              <a:t>Contact Details:	</a:t>
            </a:r>
            <a:r>
              <a:rPr lang="en-AU" altLang="en-US" sz="1477">
                <a:latin typeface="Arial" panose="020B0604020202020204" pitchFamily="34" charset="0"/>
              </a:rPr>
              <a:t>3333 5678</a:t>
            </a:r>
          </a:p>
        </p:txBody>
      </p:sp>
      <p:sp>
        <p:nvSpPr>
          <p:cNvPr id="2128902" name="Line 6"/>
          <p:cNvSpPr>
            <a:spLocks noChangeShapeType="1"/>
          </p:cNvSpPr>
          <p:nvPr/>
        </p:nvSpPr>
        <p:spPr bwMode="auto">
          <a:xfrm>
            <a:off x="1174231" y="3212976"/>
            <a:ext cx="7737231" cy="0"/>
          </a:xfrm>
          <a:prstGeom prst="line">
            <a:avLst/>
          </a:prstGeom>
          <a:noFill/>
          <a:ln w="28575">
            <a:solidFill>
              <a:srgbClr val="0070C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9"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52</a:t>
            </a:fld>
            <a:endParaRPr lang="en-AU" altLang="en-US"/>
          </a:p>
        </p:txBody>
      </p:sp>
      <p:sp>
        <p:nvSpPr>
          <p:cNvPr id="10" name="Date Placeholder 3">
            <a:extLst>
              <a:ext uri="{FF2B5EF4-FFF2-40B4-BE49-F238E27FC236}">
                <a16:creationId xmlns:a16="http://schemas.microsoft.com/office/drawing/2014/main" id="{44713EDA-AE9F-42F7-9A5B-6CCEEE01E270}"/>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601199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963" name="Rectangle 19"/>
          <p:cNvSpPr>
            <a:spLocks noGrp="1" noChangeArrowheads="1"/>
          </p:cNvSpPr>
          <p:nvPr>
            <p:ph type="title"/>
          </p:nvPr>
        </p:nvSpPr>
        <p:spPr>
          <a:xfrm>
            <a:off x="1371600" y="1"/>
            <a:ext cx="7458808" cy="891384"/>
          </a:xfrm>
        </p:spPr>
        <p:txBody>
          <a:bodyPr/>
          <a:lstStyle/>
          <a:p>
            <a:r>
              <a:rPr lang="en-AU" altLang="en-US" dirty="0"/>
              <a:t>External Systems as Actors</a:t>
            </a:r>
          </a:p>
        </p:txBody>
      </p:sp>
      <p:sp>
        <p:nvSpPr>
          <p:cNvPr id="2130964" name="Rectangle 20"/>
          <p:cNvSpPr>
            <a:spLocks noGrp="1" noChangeArrowheads="1"/>
          </p:cNvSpPr>
          <p:nvPr>
            <p:ph type="body" idx="1"/>
          </p:nvPr>
        </p:nvSpPr>
        <p:spPr/>
        <p:txBody>
          <a:bodyPr/>
          <a:lstStyle/>
          <a:p>
            <a:r>
              <a:rPr lang="en-AU" altLang="en-US" dirty="0"/>
              <a:t>If an entity interacts with a domain, then it is considered to be an actor</a:t>
            </a:r>
          </a:p>
          <a:p>
            <a:pPr>
              <a:spcBef>
                <a:spcPts val="1200"/>
              </a:spcBef>
            </a:pPr>
            <a:r>
              <a:rPr lang="en-AU" altLang="en-US" dirty="0"/>
              <a:t>An actor that is another system or device is considered to be an External System Actor</a:t>
            </a:r>
          </a:p>
        </p:txBody>
      </p:sp>
      <p:sp>
        <p:nvSpPr>
          <p:cNvPr id="2130949" name="Rectangle 5"/>
          <p:cNvSpPr>
            <a:spLocks noChangeArrowheads="1"/>
          </p:cNvSpPr>
          <p:nvPr/>
        </p:nvSpPr>
        <p:spPr bwMode="auto">
          <a:xfrm>
            <a:off x="3779912" y="3459774"/>
            <a:ext cx="2190750" cy="2283069"/>
          </a:xfrm>
          <a:prstGeom prst="rect">
            <a:avLst/>
          </a:prstGeom>
          <a:noFill/>
          <a:ln w="28575">
            <a:solidFill>
              <a:srgbClr val="00206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0950" name="Line 6"/>
          <p:cNvSpPr>
            <a:spLocks noChangeShapeType="1"/>
          </p:cNvSpPr>
          <p:nvPr/>
        </p:nvSpPr>
        <p:spPr bwMode="auto">
          <a:xfrm>
            <a:off x="2941712" y="4412274"/>
            <a:ext cx="1109257" cy="0"/>
          </a:xfrm>
          <a:prstGeom prst="line">
            <a:avLst/>
          </a:prstGeom>
          <a:noFill/>
          <a:ln w="28575">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0951" name="Rectangle 7"/>
          <p:cNvSpPr>
            <a:spLocks noChangeArrowheads="1"/>
          </p:cNvSpPr>
          <p:nvPr/>
        </p:nvSpPr>
        <p:spPr bwMode="auto">
          <a:xfrm>
            <a:off x="3774049" y="3499339"/>
            <a:ext cx="617472" cy="34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992" tIns="42496" rIns="84992" bIns="42496">
            <a:spAutoFit/>
          </a:bodyP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r>
              <a:rPr lang="en-AU" altLang="en-US" sz="1662" b="1">
                <a:latin typeface="Arial" panose="020B0604020202020204" pitchFamily="34" charset="0"/>
              </a:rPr>
              <a:t>ATM</a:t>
            </a:r>
          </a:p>
        </p:txBody>
      </p:sp>
      <p:sp>
        <p:nvSpPr>
          <p:cNvPr id="2130952" name="Oval 8"/>
          <p:cNvSpPr>
            <a:spLocks noChangeArrowheads="1"/>
          </p:cNvSpPr>
          <p:nvPr/>
        </p:nvSpPr>
        <p:spPr bwMode="auto">
          <a:xfrm>
            <a:off x="4050969" y="4002586"/>
            <a:ext cx="1557782" cy="82230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600" b="1" dirty="0">
                <a:latin typeface="Arial" panose="020B0604020202020204" pitchFamily="34" charset="0"/>
              </a:rPr>
              <a:t>Withdraw</a:t>
            </a:r>
          </a:p>
          <a:p>
            <a:pPr algn="ctr"/>
            <a:r>
              <a:rPr lang="en-AU" altLang="en-US" sz="1600" b="1" dirty="0">
                <a:latin typeface="Arial" panose="020B0604020202020204" pitchFamily="34" charset="0"/>
              </a:rPr>
              <a:t>Funds</a:t>
            </a:r>
          </a:p>
        </p:txBody>
      </p:sp>
      <p:sp>
        <p:nvSpPr>
          <p:cNvPr id="2130953" name="Line 9"/>
          <p:cNvSpPr>
            <a:spLocks noChangeShapeType="1"/>
          </p:cNvSpPr>
          <p:nvPr/>
        </p:nvSpPr>
        <p:spPr bwMode="auto">
          <a:xfrm>
            <a:off x="5608751" y="4413738"/>
            <a:ext cx="1066760" cy="0"/>
          </a:xfrm>
          <a:prstGeom prst="line">
            <a:avLst/>
          </a:prstGeom>
          <a:noFill/>
          <a:ln w="28575">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0954" name="Rectangle 10"/>
          <p:cNvSpPr>
            <a:spLocks noChangeArrowheads="1"/>
          </p:cNvSpPr>
          <p:nvPr/>
        </p:nvSpPr>
        <p:spPr bwMode="auto">
          <a:xfrm>
            <a:off x="6312096" y="5328139"/>
            <a:ext cx="2315949" cy="597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992" tIns="42496" rIns="84992" bIns="42496">
            <a:spAutoFit/>
          </a:bodyPr>
          <a:lstStyle/>
          <a:p>
            <a:r>
              <a:rPr lang="en-AU" altLang="en-US" sz="1662" dirty="0">
                <a:latin typeface="+mn-lt"/>
              </a:rPr>
              <a:t>An External </a:t>
            </a:r>
            <a:endParaRPr lang="en-US" altLang="en-US" sz="1662" dirty="0">
              <a:latin typeface="+mn-lt"/>
            </a:endParaRPr>
          </a:p>
          <a:p>
            <a:r>
              <a:rPr lang="en-AU" altLang="en-US" sz="1662" dirty="0">
                <a:latin typeface="+mn-lt"/>
              </a:rPr>
              <a:t>System </a:t>
            </a:r>
            <a:r>
              <a:rPr lang="en-US" altLang="en-US" sz="1662" dirty="0">
                <a:latin typeface="+mn-lt"/>
              </a:rPr>
              <a:t>Actor </a:t>
            </a:r>
            <a:r>
              <a:rPr lang="en-AU" altLang="en-US" sz="1662" dirty="0">
                <a:latin typeface="+mn-lt"/>
              </a:rPr>
              <a:t>Example</a:t>
            </a:r>
          </a:p>
        </p:txBody>
      </p:sp>
      <p:sp>
        <p:nvSpPr>
          <p:cNvPr id="2130955" name="Rectangle 11"/>
          <p:cNvSpPr>
            <a:spLocks noChangeArrowheads="1"/>
          </p:cNvSpPr>
          <p:nvPr/>
        </p:nvSpPr>
        <p:spPr bwMode="auto">
          <a:xfrm>
            <a:off x="2033029" y="5013176"/>
            <a:ext cx="1128637" cy="332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992" tIns="42496" rIns="84992" bIns="42496">
            <a:spAutoFit/>
          </a:bodyP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600" b="1" dirty="0">
                <a:latin typeface="Arial" panose="020B0604020202020204" pitchFamily="34" charset="0"/>
              </a:rPr>
              <a:t>Customer</a:t>
            </a:r>
          </a:p>
        </p:txBody>
      </p:sp>
      <p:grpSp>
        <p:nvGrpSpPr>
          <p:cNvPr id="2130956" name="Group 12"/>
          <p:cNvGrpSpPr>
            <a:grpSpLocks noChangeAspect="1"/>
          </p:cNvGrpSpPr>
          <p:nvPr/>
        </p:nvGrpSpPr>
        <p:grpSpPr bwMode="auto">
          <a:xfrm>
            <a:off x="2263239" y="3780693"/>
            <a:ext cx="665285" cy="1192823"/>
            <a:chOff x="4534" y="1584"/>
            <a:chExt cx="907" cy="1632"/>
          </a:xfrm>
        </p:grpSpPr>
        <p:sp>
          <p:nvSpPr>
            <p:cNvPr id="2130957" name="Oval 13"/>
            <p:cNvSpPr>
              <a:spLocks noChangeAspect="1" noChangeArrowheads="1"/>
            </p:cNvSpPr>
            <p:nvPr/>
          </p:nvSpPr>
          <p:spPr bwMode="auto">
            <a:xfrm>
              <a:off x="4800" y="1584"/>
              <a:ext cx="384" cy="384"/>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0958" name="Line 14"/>
            <p:cNvSpPr>
              <a:spLocks noChangeAspect="1" noChangeShapeType="1"/>
            </p:cNvSpPr>
            <p:nvPr/>
          </p:nvSpPr>
          <p:spPr bwMode="auto">
            <a:xfrm>
              <a:off x="4992" y="1968"/>
              <a:ext cx="0" cy="76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0959" name="Line 15"/>
            <p:cNvSpPr>
              <a:spLocks noChangeAspect="1" noChangeShapeType="1"/>
            </p:cNvSpPr>
            <p:nvPr/>
          </p:nvSpPr>
          <p:spPr bwMode="auto">
            <a:xfrm flipH="1">
              <a:off x="4656"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0960" name="Line 16"/>
            <p:cNvSpPr>
              <a:spLocks noChangeAspect="1" noChangeShapeType="1"/>
            </p:cNvSpPr>
            <p:nvPr/>
          </p:nvSpPr>
          <p:spPr bwMode="auto">
            <a:xfrm>
              <a:off x="4992"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0961" name="Line 17"/>
            <p:cNvSpPr>
              <a:spLocks noChangeAspect="1" noChangeShapeType="1"/>
            </p:cNvSpPr>
            <p:nvPr/>
          </p:nvSpPr>
          <p:spPr bwMode="auto">
            <a:xfrm flipV="1">
              <a:off x="4534" y="2208"/>
              <a:ext cx="907"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2130962" name="Rectangle 18"/>
          <p:cNvSpPr>
            <a:spLocks noChangeArrowheads="1"/>
          </p:cNvSpPr>
          <p:nvPr/>
        </p:nvSpPr>
        <p:spPr bwMode="auto">
          <a:xfrm>
            <a:off x="6657926" y="3991708"/>
            <a:ext cx="1477108" cy="773723"/>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600" dirty="0">
                <a:latin typeface="Arial" panose="020B0604020202020204" pitchFamily="34" charset="0"/>
              </a:rPr>
              <a:t>&lt;&lt;actor&gt;&gt;</a:t>
            </a:r>
          </a:p>
          <a:p>
            <a:pPr algn="ctr"/>
            <a:r>
              <a:rPr lang="en-US" altLang="en-US" sz="1600" b="1" dirty="0" err="1">
                <a:latin typeface="Arial" panose="020B0604020202020204" pitchFamily="34" charset="0"/>
              </a:rPr>
              <a:t>BankSystem</a:t>
            </a:r>
            <a:endParaRPr lang="en-AU" altLang="en-US" sz="1600" b="1" dirty="0">
              <a:latin typeface="Arial" panose="020B0604020202020204" pitchFamily="34" charset="0"/>
            </a:endParaRPr>
          </a:p>
        </p:txBody>
      </p:sp>
      <p:sp>
        <p:nvSpPr>
          <p:cNvPr id="20"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53</a:t>
            </a:fld>
            <a:endParaRPr lang="en-AU" altLang="en-US"/>
          </a:p>
        </p:txBody>
      </p:sp>
      <p:sp>
        <p:nvSpPr>
          <p:cNvPr id="21" name="Date Placeholder 3">
            <a:extLst>
              <a:ext uri="{FF2B5EF4-FFF2-40B4-BE49-F238E27FC236}">
                <a16:creationId xmlns:a16="http://schemas.microsoft.com/office/drawing/2014/main" id="{599FBA5D-3E5E-45C9-A439-055A94EAF3C4}"/>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680885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042"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5043"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5046" name="Rectangle 6"/>
          <p:cNvSpPr>
            <a:spLocks noGrp="1" noChangeArrowheads="1"/>
          </p:cNvSpPr>
          <p:nvPr>
            <p:ph type="title"/>
          </p:nvPr>
        </p:nvSpPr>
        <p:spPr/>
        <p:txBody>
          <a:bodyPr/>
          <a:lstStyle/>
          <a:p>
            <a:r>
              <a:rPr lang="en-AU" altLang="en-US" dirty="0"/>
              <a:t>Task 2: Identify Initial Use Cases</a:t>
            </a:r>
          </a:p>
        </p:txBody>
      </p:sp>
      <p:sp>
        <p:nvSpPr>
          <p:cNvPr id="2135047" name="Rectangle 7"/>
          <p:cNvSpPr>
            <a:spLocks noGrp="1" noChangeArrowheads="1"/>
          </p:cNvSpPr>
          <p:nvPr>
            <p:ph type="body" idx="1"/>
          </p:nvPr>
        </p:nvSpPr>
        <p:spPr/>
        <p:txBody>
          <a:bodyPr/>
          <a:lstStyle/>
          <a:p>
            <a:r>
              <a:rPr lang="en-AU" altLang="en-US" dirty="0"/>
              <a:t>For each actor note the activities/tasks they do as part of their role</a:t>
            </a:r>
          </a:p>
          <a:p>
            <a:pPr>
              <a:spcBef>
                <a:spcPts val="1200"/>
              </a:spcBef>
            </a:pPr>
            <a:r>
              <a:rPr lang="en-AU" altLang="en-US" dirty="0"/>
              <a:t>Each activity/task should be listed as a verb phrase</a:t>
            </a:r>
          </a:p>
          <a:p>
            <a:pPr>
              <a:spcBef>
                <a:spcPts val="1200"/>
              </a:spcBef>
            </a:pPr>
            <a:r>
              <a:rPr lang="en-AU" altLang="en-US" dirty="0"/>
              <a:t>Examine the tasks, or potential tasks, of each actor in turn</a:t>
            </a:r>
          </a:p>
          <a:p>
            <a:pPr lvl="1"/>
            <a:r>
              <a:rPr lang="en-AU" altLang="en-US" dirty="0"/>
              <a:t>an initial use case can be identified from each activity/task</a:t>
            </a:r>
          </a:p>
        </p:txBody>
      </p:sp>
      <p:sp>
        <p:nvSpPr>
          <p:cNvPr id="7"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54</a:t>
            </a:fld>
            <a:endParaRPr lang="en-AU" altLang="en-US"/>
          </a:p>
        </p:txBody>
      </p:sp>
      <p:sp>
        <p:nvSpPr>
          <p:cNvPr id="8" name="Date Placeholder 3">
            <a:extLst>
              <a:ext uri="{FF2B5EF4-FFF2-40B4-BE49-F238E27FC236}">
                <a16:creationId xmlns:a16="http://schemas.microsoft.com/office/drawing/2014/main" id="{4A776D56-6283-4D5E-94C4-35E0E24F4CFA}"/>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811333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092" name="Rectangle 4"/>
          <p:cNvSpPr>
            <a:spLocks noGrp="1" noChangeArrowheads="1"/>
          </p:cNvSpPr>
          <p:nvPr>
            <p:ph type="title"/>
          </p:nvPr>
        </p:nvSpPr>
        <p:spPr/>
        <p:txBody>
          <a:bodyPr/>
          <a:lstStyle/>
          <a:p>
            <a:r>
              <a:rPr lang="en-AU" altLang="en-US" dirty="0"/>
              <a:t>Task 2: Identify Initial Use Cases </a:t>
            </a:r>
            <a:r>
              <a:rPr lang="en-AU" altLang="en-US" sz="2800" dirty="0"/>
              <a:t>(cont.)</a:t>
            </a:r>
            <a:endParaRPr lang="en-AU" altLang="en-US" dirty="0"/>
          </a:p>
        </p:txBody>
      </p:sp>
      <p:sp>
        <p:nvSpPr>
          <p:cNvPr id="2137093" name="Rectangle 5"/>
          <p:cNvSpPr>
            <a:spLocks noGrp="1" noChangeArrowheads="1"/>
          </p:cNvSpPr>
          <p:nvPr>
            <p:ph type="body" idx="1"/>
          </p:nvPr>
        </p:nvSpPr>
        <p:spPr>
          <a:xfrm>
            <a:off x="1371600" y="1124744"/>
            <a:ext cx="7543800" cy="4832045"/>
          </a:xfrm>
        </p:spPr>
        <p:txBody>
          <a:bodyPr/>
          <a:lstStyle/>
          <a:p>
            <a:pPr>
              <a:spcBef>
                <a:spcPts val="1200"/>
              </a:spcBef>
            </a:pPr>
            <a:r>
              <a:rPr lang="en-AU" altLang="en-US" dirty="0"/>
              <a:t>To identify use cases read the specifications from each actor’s perspective</a:t>
            </a:r>
          </a:p>
          <a:p>
            <a:pPr>
              <a:spcBef>
                <a:spcPts val="1200"/>
              </a:spcBef>
            </a:pPr>
            <a:r>
              <a:rPr lang="en-AU" altLang="en-US" dirty="0"/>
              <a:t>Interview business users as to what they wish the system to do and how they wish to interact with the new system</a:t>
            </a:r>
          </a:p>
          <a:p>
            <a:pPr>
              <a:spcBef>
                <a:spcPts val="1200"/>
              </a:spcBef>
            </a:pPr>
            <a:r>
              <a:rPr lang="en-AU" altLang="en-US" dirty="0"/>
              <a:t>Where an activity is common to a group of actors, it’s possible to identify an abstract actor to deal with the interaction</a:t>
            </a: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55</a:t>
            </a:fld>
            <a:endParaRPr lang="en-AU" altLang="en-US"/>
          </a:p>
        </p:txBody>
      </p:sp>
      <p:sp>
        <p:nvSpPr>
          <p:cNvPr id="6" name="Date Placeholder 3">
            <a:extLst>
              <a:ext uri="{FF2B5EF4-FFF2-40B4-BE49-F238E27FC236}">
                <a16:creationId xmlns:a16="http://schemas.microsoft.com/office/drawing/2014/main" id="{4DE75071-9F2E-4669-9666-2DD736DDDA08}"/>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500197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138"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9139"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39142" name="Rectangle 6"/>
          <p:cNvSpPr>
            <a:spLocks noGrp="1" noChangeArrowheads="1"/>
          </p:cNvSpPr>
          <p:nvPr>
            <p:ph type="title"/>
          </p:nvPr>
        </p:nvSpPr>
        <p:spPr>
          <a:xfrm>
            <a:off x="1371600" y="1"/>
            <a:ext cx="7458808" cy="937845"/>
          </a:xfrm>
        </p:spPr>
        <p:txBody>
          <a:bodyPr/>
          <a:lstStyle/>
          <a:p>
            <a:r>
              <a:rPr lang="en-AU" altLang="en-US" dirty="0"/>
              <a:t>Sources of Use Cases</a:t>
            </a:r>
          </a:p>
        </p:txBody>
      </p:sp>
      <p:sp>
        <p:nvSpPr>
          <p:cNvPr id="2139143" name="Rectangle 7"/>
          <p:cNvSpPr>
            <a:spLocks noGrp="1" noChangeArrowheads="1"/>
          </p:cNvSpPr>
          <p:nvPr>
            <p:ph type="body" idx="1"/>
          </p:nvPr>
        </p:nvSpPr>
        <p:spPr>
          <a:xfrm>
            <a:off x="1371599" y="1066800"/>
            <a:ext cx="7698921" cy="5257800"/>
          </a:xfrm>
        </p:spPr>
        <p:txBody>
          <a:bodyPr/>
          <a:lstStyle/>
          <a:p>
            <a:r>
              <a:rPr lang="en-AU" altLang="en-US" dirty="0"/>
              <a:t>Possible sources for use cases </a:t>
            </a:r>
            <a:r>
              <a:rPr lang="en-AU" altLang="en-US" sz="2400" i="1" dirty="0"/>
              <a:t>(to name a few)</a:t>
            </a:r>
            <a:endParaRPr lang="en-AU" altLang="en-US" sz="2500" i="1" dirty="0"/>
          </a:p>
          <a:p>
            <a:pPr lvl="1"/>
            <a:r>
              <a:rPr lang="en-AU" altLang="en-US" dirty="0"/>
              <a:t>functional requirements specifications</a:t>
            </a:r>
          </a:p>
          <a:p>
            <a:pPr lvl="1"/>
            <a:r>
              <a:rPr lang="en-AU" altLang="en-US" dirty="0"/>
              <a:t>domain material</a:t>
            </a:r>
          </a:p>
          <a:p>
            <a:pPr lvl="1"/>
            <a:r>
              <a:rPr lang="en-AU" altLang="en-US" dirty="0"/>
              <a:t>interviews with users</a:t>
            </a:r>
          </a:p>
          <a:p>
            <a:pPr lvl="1"/>
            <a:r>
              <a:rPr lang="en-AU" altLang="en-US" dirty="0"/>
              <a:t>personal experience</a:t>
            </a:r>
            <a:endParaRPr lang="en-US" altLang="en-US" dirty="0"/>
          </a:p>
          <a:p>
            <a:pPr lvl="1"/>
            <a:r>
              <a:rPr lang="en-US" altLang="en-US" dirty="0"/>
              <a:t>workshops with users</a:t>
            </a:r>
            <a:endParaRPr lang="en-AU" altLang="en-US" dirty="0"/>
          </a:p>
          <a:p>
            <a:pPr>
              <a:spcBef>
                <a:spcPts val="1200"/>
              </a:spcBef>
            </a:pPr>
            <a:r>
              <a:rPr lang="en-AU" altLang="en-US" dirty="0"/>
              <a:t>Identify the logical functioning of the business process; do not include technical details</a:t>
            </a:r>
          </a:p>
          <a:p>
            <a:pPr lvl="1"/>
            <a:r>
              <a:rPr lang="en-AU" altLang="en-US" dirty="0"/>
              <a:t>state “what” is required and “why”</a:t>
            </a:r>
          </a:p>
          <a:p>
            <a:pPr lvl="1"/>
            <a:r>
              <a:rPr lang="en-AU" altLang="en-US" dirty="0"/>
              <a:t>not “how”</a:t>
            </a:r>
          </a:p>
        </p:txBody>
      </p:sp>
      <p:sp>
        <p:nvSpPr>
          <p:cNvPr id="7"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56</a:t>
            </a:fld>
            <a:endParaRPr lang="en-AU" altLang="en-US"/>
          </a:p>
        </p:txBody>
      </p:sp>
      <p:sp>
        <p:nvSpPr>
          <p:cNvPr id="8" name="Date Placeholder 3">
            <a:extLst>
              <a:ext uri="{FF2B5EF4-FFF2-40B4-BE49-F238E27FC236}">
                <a16:creationId xmlns:a16="http://schemas.microsoft.com/office/drawing/2014/main" id="{2A086A58-8AC8-43DA-9729-DF366F46A126}"/>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093815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41187"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41190" name="Rectangle 6"/>
          <p:cNvSpPr>
            <a:spLocks noGrp="1" noChangeArrowheads="1"/>
          </p:cNvSpPr>
          <p:nvPr>
            <p:ph type="title"/>
          </p:nvPr>
        </p:nvSpPr>
        <p:spPr>
          <a:xfrm>
            <a:off x="1371600" y="1"/>
            <a:ext cx="7458808" cy="937845"/>
          </a:xfrm>
        </p:spPr>
        <p:txBody>
          <a:bodyPr/>
          <a:lstStyle/>
          <a:p>
            <a:r>
              <a:rPr lang="en-AU" altLang="en-US" dirty="0"/>
              <a:t>Tips for Identifying Use Cases</a:t>
            </a:r>
          </a:p>
        </p:txBody>
      </p:sp>
      <p:sp>
        <p:nvSpPr>
          <p:cNvPr id="2141191" name="Rectangle 7"/>
          <p:cNvSpPr>
            <a:spLocks noGrp="1" noChangeArrowheads="1"/>
          </p:cNvSpPr>
          <p:nvPr>
            <p:ph type="body" idx="1"/>
          </p:nvPr>
        </p:nvSpPr>
        <p:spPr/>
        <p:txBody>
          <a:bodyPr/>
          <a:lstStyle/>
          <a:p>
            <a:pPr>
              <a:spcBef>
                <a:spcPts val="1200"/>
              </a:spcBef>
            </a:pPr>
            <a:r>
              <a:rPr lang="en-AU" altLang="en-US" dirty="0"/>
              <a:t>The following questions are useful starting points</a:t>
            </a:r>
          </a:p>
          <a:p>
            <a:pPr lvl="1">
              <a:spcBef>
                <a:spcPts val="1200"/>
              </a:spcBef>
            </a:pPr>
            <a:r>
              <a:rPr lang="en-AU" altLang="en-US" sz="2600" dirty="0"/>
              <a:t>What are the main tasks of each actor?</a:t>
            </a:r>
          </a:p>
          <a:p>
            <a:pPr lvl="1">
              <a:spcBef>
                <a:spcPts val="1200"/>
              </a:spcBef>
            </a:pPr>
            <a:r>
              <a:rPr lang="en-AU" altLang="en-US" sz="2600" dirty="0"/>
              <a:t>Will the actor have to read/write/change any of the system information?</a:t>
            </a:r>
          </a:p>
          <a:p>
            <a:pPr lvl="1">
              <a:spcBef>
                <a:spcPts val="1200"/>
              </a:spcBef>
            </a:pPr>
            <a:r>
              <a:rPr lang="en-AU" altLang="en-US" sz="2600" dirty="0"/>
              <a:t>Will the actor have to inform the system about outside changes?</a:t>
            </a:r>
          </a:p>
          <a:p>
            <a:pPr lvl="1">
              <a:spcBef>
                <a:spcPts val="1200"/>
              </a:spcBef>
            </a:pPr>
            <a:r>
              <a:rPr lang="en-AU" altLang="en-US" sz="2600" dirty="0"/>
              <a:t>Does the actor wish to be informed about unexpected changes?</a:t>
            </a:r>
          </a:p>
        </p:txBody>
      </p:sp>
      <p:sp>
        <p:nvSpPr>
          <p:cNvPr id="7"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57</a:t>
            </a:fld>
            <a:endParaRPr lang="en-AU" altLang="en-US"/>
          </a:p>
        </p:txBody>
      </p:sp>
      <p:sp>
        <p:nvSpPr>
          <p:cNvPr id="8" name="Date Placeholder 3">
            <a:extLst>
              <a:ext uri="{FF2B5EF4-FFF2-40B4-BE49-F238E27FC236}">
                <a16:creationId xmlns:a16="http://schemas.microsoft.com/office/drawing/2014/main" id="{A9DF579E-1133-494A-87F1-BB797F6754A2}"/>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146105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F39A-B493-4EC7-8304-531ECC536EF2}"/>
              </a:ext>
            </a:extLst>
          </p:cNvPr>
          <p:cNvSpPr>
            <a:spLocks noGrp="1"/>
          </p:cNvSpPr>
          <p:nvPr>
            <p:ph type="title"/>
          </p:nvPr>
        </p:nvSpPr>
        <p:spPr/>
        <p:txBody>
          <a:bodyPr/>
          <a:lstStyle/>
          <a:p>
            <a:r>
              <a:rPr lang="en-AU" dirty="0"/>
              <a:t>Appropriate Size</a:t>
            </a:r>
          </a:p>
        </p:txBody>
      </p:sp>
      <p:sp>
        <p:nvSpPr>
          <p:cNvPr id="3" name="Content Placeholder 2">
            <a:extLst>
              <a:ext uri="{FF2B5EF4-FFF2-40B4-BE49-F238E27FC236}">
                <a16:creationId xmlns:a16="http://schemas.microsoft.com/office/drawing/2014/main" id="{4121924B-78F7-4113-AFBB-404B14BF4850}"/>
              </a:ext>
            </a:extLst>
          </p:cNvPr>
          <p:cNvSpPr>
            <a:spLocks noGrp="1"/>
          </p:cNvSpPr>
          <p:nvPr>
            <p:ph idx="1"/>
          </p:nvPr>
        </p:nvSpPr>
        <p:spPr/>
        <p:txBody>
          <a:bodyPr/>
          <a:lstStyle/>
          <a:p>
            <a:pPr>
              <a:spcBef>
                <a:spcPts val="1800"/>
              </a:spcBef>
            </a:pPr>
            <a:r>
              <a:rPr lang="en-US" altLang="en-US" dirty="0"/>
              <a:t>How big?</a:t>
            </a:r>
          </a:p>
          <a:p>
            <a:pPr>
              <a:spcBef>
                <a:spcPts val="1800"/>
              </a:spcBef>
            </a:pPr>
            <a:r>
              <a:rPr lang="en-US" altLang="en-US" dirty="0"/>
              <a:t>Where does it start?</a:t>
            </a:r>
          </a:p>
          <a:p>
            <a:pPr>
              <a:spcBef>
                <a:spcPts val="1800"/>
              </a:spcBef>
            </a:pPr>
            <a:r>
              <a:rPr lang="en-US" altLang="en-US" dirty="0"/>
              <a:t>When does it end?</a:t>
            </a:r>
          </a:p>
          <a:p>
            <a:pPr>
              <a:spcBef>
                <a:spcPts val="1800"/>
              </a:spcBef>
            </a:pPr>
            <a:r>
              <a:rPr lang="en-US" altLang="en-US" dirty="0"/>
              <a:t>How much detail?</a:t>
            </a:r>
          </a:p>
        </p:txBody>
      </p:sp>
      <p:graphicFrame>
        <p:nvGraphicFramePr>
          <p:cNvPr id="4" name="Object 4">
            <a:extLst>
              <a:ext uri="{FF2B5EF4-FFF2-40B4-BE49-F238E27FC236}">
                <a16:creationId xmlns:a16="http://schemas.microsoft.com/office/drawing/2014/main" id="{0A31E07A-168C-4752-9657-BBFFE377069E}"/>
              </a:ext>
            </a:extLst>
          </p:cNvPr>
          <p:cNvGraphicFramePr>
            <a:graphicFrameLocks noChangeAspect="1"/>
          </p:cNvGraphicFramePr>
          <p:nvPr>
            <p:extLst>
              <p:ext uri="{D42A27DB-BD31-4B8C-83A1-F6EECF244321}">
                <p14:modId xmlns:p14="http://schemas.microsoft.com/office/powerpoint/2010/main" val="2291043816"/>
              </p:ext>
            </p:extLst>
          </p:nvPr>
        </p:nvGraphicFramePr>
        <p:xfrm>
          <a:off x="4830846" y="1628800"/>
          <a:ext cx="3727938" cy="3801208"/>
        </p:xfrm>
        <a:graphic>
          <a:graphicData uri="http://schemas.openxmlformats.org/presentationml/2006/ole">
            <mc:AlternateContent xmlns:mc="http://schemas.openxmlformats.org/markup-compatibility/2006">
              <mc:Choice xmlns:v="urn:schemas-microsoft-com:vml" Requires="v">
                <p:oleObj spid="_x0000_s73739" name="Visio" r:id="rId3" imgW="4808982" imgH="4902327" progId="Visio.Drawing.11">
                  <p:embed/>
                </p:oleObj>
              </mc:Choice>
              <mc:Fallback>
                <p:oleObj name="Visio" r:id="rId3" imgW="4808982" imgH="4902327" progId="Visio.Drawing.11">
                  <p:embed/>
                  <p:pic>
                    <p:nvPicPr>
                      <p:cNvPr id="4" name="Object 4">
                        <a:extLst>
                          <a:ext uri="{FF2B5EF4-FFF2-40B4-BE49-F238E27FC236}">
                            <a16:creationId xmlns:a16="http://schemas.microsoft.com/office/drawing/2014/main" id="{0A31E07A-168C-4752-9657-BBFFE3770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846" y="1628800"/>
                        <a:ext cx="3727938" cy="380120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38100" cap="flat" cmpd="sng" algn="ctr">
                            <a:solidFill>
                              <a:schemeClr val="bg2"/>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a:extLst>
              <a:ext uri="{FF2B5EF4-FFF2-40B4-BE49-F238E27FC236}">
                <a16:creationId xmlns:a16="http://schemas.microsoft.com/office/drawing/2014/main" id="{28EAA96F-F6E0-4541-B35E-4DF0B19821BD}"/>
              </a:ext>
            </a:extLst>
          </p:cNvPr>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58</a:t>
            </a:fld>
            <a:endParaRPr lang="en-AU" altLang="en-US"/>
          </a:p>
        </p:txBody>
      </p:sp>
      <p:sp>
        <p:nvSpPr>
          <p:cNvPr id="6" name="Date Placeholder 3">
            <a:extLst>
              <a:ext uri="{FF2B5EF4-FFF2-40B4-BE49-F238E27FC236}">
                <a16:creationId xmlns:a16="http://schemas.microsoft.com/office/drawing/2014/main" id="{8905F4B7-317C-4C6F-8F52-183C66883ADB}"/>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538421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233E-5005-4A08-B918-F91FA7A914B7}"/>
              </a:ext>
            </a:extLst>
          </p:cNvPr>
          <p:cNvSpPr>
            <a:spLocks noGrp="1"/>
          </p:cNvSpPr>
          <p:nvPr>
            <p:ph type="title"/>
          </p:nvPr>
        </p:nvSpPr>
        <p:spPr/>
        <p:txBody>
          <a:bodyPr/>
          <a:lstStyle/>
          <a:p>
            <a:r>
              <a:rPr lang="en-AU" dirty="0"/>
              <a:t>Size: Completable Useful Task</a:t>
            </a:r>
          </a:p>
        </p:txBody>
      </p:sp>
      <p:sp>
        <p:nvSpPr>
          <p:cNvPr id="3" name="Content Placeholder 2">
            <a:extLst>
              <a:ext uri="{FF2B5EF4-FFF2-40B4-BE49-F238E27FC236}">
                <a16:creationId xmlns:a16="http://schemas.microsoft.com/office/drawing/2014/main" id="{0614C579-53CF-4895-BF0B-8BC2D4491DE7}"/>
              </a:ext>
            </a:extLst>
          </p:cNvPr>
          <p:cNvSpPr>
            <a:spLocks noGrp="1"/>
          </p:cNvSpPr>
          <p:nvPr>
            <p:ph idx="1"/>
          </p:nvPr>
        </p:nvSpPr>
        <p:spPr/>
        <p:txBody>
          <a:bodyPr/>
          <a:lstStyle/>
          <a:p>
            <a:pPr>
              <a:spcBef>
                <a:spcPts val="1800"/>
              </a:spcBef>
            </a:pPr>
            <a:r>
              <a:rPr lang="en-US" altLang="en-US" dirty="0"/>
              <a:t>Either 100% complete or 0% complete</a:t>
            </a:r>
          </a:p>
          <a:p>
            <a:pPr>
              <a:spcBef>
                <a:spcPts val="1800"/>
              </a:spcBef>
            </a:pPr>
            <a:r>
              <a:rPr lang="en-US" altLang="en-US" dirty="0"/>
              <a:t>Named after a goal</a:t>
            </a:r>
          </a:p>
          <a:p>
            <a:pPr>
              <a:spcBef>
                <a:spcPts val="1800"/>
              </a:spcBef>
            </a:pPr>
            <a:r>
              <a:rPr lang="en-US" altLang="en-US" dirty="0"/>
              <a:t>Verb Phrase (e.g. Schedule Flight)</a:t>
            </a:r>
          </a:p>
          <a:p>
            <a:pPr>
              <a:spcBef>
                <a:spcPts val="1800"/>
              </a:spcBef>
            </a:pPr>
            <a:r>
              <a:rPr lang="en-US" altLang="en-US" dirty="0"/>
              <a:t>Six to ten steps</a:t>
            </a:r>
          </a:p>
          <a:p>
            <a:pPr>
              <a:spcBef>
                <a:spcPts val="1800"/>
              </a:spcBef>
            </a:pPr>
            <a:r>
              <a:rPr lang="en-US" altLang="en-US" dirty="0"/>
              <a:t>One actor, one place, one time</a:t>
            </a:r>
          </a:p>
        </p:txBody>
      </p:sp>
      <p:graphicFrame>
        <p:nvGraphicFramePr>
          <p:cNvPr id="4" name="Object 4">
            <a:extLst>
              <a:ext uri="{FF2B5EF4-FFF2-40B4-BE49-F238E27FC236}">
                <a16:creationId xmlns:a16="http://schemas.microsoft.com/office/drawing/2014/main" id="{96AB3583-354C-4FFC-9D2A-35260934F0FE}"/>
              </a:ext>
            </a:extLst>
          </p:cNvPr>
          <p:cNvGraphicFramePr>
            <a:graphicFrameLocks noChangeAspect="1"/>
          </p:cNvGraphicFramePr>
          <p:nvPr>
            <p:extLst>
              <p:ext uri="{D42A27DB-BD31-4B8C-83A1-F6EECF244321}">
                <p14:modId xmlns:p14="http://schemas.microsoft.com/office/powerpoint/2010/main" val="643694793"/>
              </p:ext>
            </p:extLst>
          </p:nvPr>
        </p:nvGraphicFramePr>
        <p:xfrm>
          <a:off x="4934947" y="4509120"/>
          <a:ext cx="3727938" cy="1320312"/>
        </p:xfrm>
        <a:graphic>
          <a:graphicData uri="http://schemas.openxmlformats.org/presentationml/2006/ole">
            <mc:AlternateContent xmlns:mc="http://schemas.openxmlformats.org/markup-compatibility/2006">
              <mc:Choice xmlns:v="urn:schemas-microsoft-com:vml" Requires="v">
                <p:oleObj spid="_x0000_s74763" name="Visio" r:id="rId3" imgW="4946142" imgH="1752219" progId="Visio.Drawing.11">
                  <p:embed/>
                </p:oleObj>
              </mc:Choice>
              <mc:Fallback>
                <p:oleObj name="Visio" r:id="rId3" imgW="4946142" imgH="1752219" progId="Visio.Drawing.11">
                  <p:embed/>
                  <p:pic>
                    <p:nvPicPr>
                      <p:cNvPr id="4" name="Object 4">
                        <a:extLst>
                          <a:ext uri="{FF2B5EF4-FFF2-40B4-BE49-F238E27FC236}">
                            <a16:creationId xmlns:a16="http://schemas.microsoft.com/office/drawing/2014/main" id="{96AB3583-354C-4FFC-9D2A-35260934F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947" y="4509120"/>
                        <a:ext cx="3727938" cy="132031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38100" cap="flat" cmpd="sng" algn="ctr">
                            <a:solidFill>
                              <a:schemeClr val="bg2"/>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a:extLst>
              <a:ext uri="{FF2B5EF4-FFF2-40B4-BE49-F238E27FC236}">
                <a16:creationId xmlns:a16="http://schemas.microsoft.com/office/drawing/2014/main" id="{9A0AC36B-6DF8-4529-9B3C-AA10270A147E}"/>
              </a:ext>
            </a:extLst>
          </p:cNvPr>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59</a:t>
            </a:fld>
            <a:endParaRPr lang="en-AU" altLang="en-US"/>
          </a:p>
        </p:txBody>
      </p:sp>
      <p:sp>
        <p:nvSpPr>
          <p:cNvPr id="6" name="Date Placeholder 3">
            <a:extLst>
              <a:ext uri="{FF2B5EF4-FFF2-40B4-BE49-F238E27FC236}">
                <a16:creationId xmlns:a16="http://schemas.microsoft.com/office/drawing/2014/main" id="{2834D679-8433-412E-89B7-B8C27C3A44DC}"/>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3103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956D700-C7F3-4CFB-AA6F-1C62D35C0B02}"/>
              </a:ext>
            </a:extLst>
          </p:cNvPr>
          <p:cNvSpPr>
            <a:spLocks noGrp="1" noChangeArrowheads="1"/>
          </p:cNvSpPr>
          <p:nvPr>
            <p:ph type="title"/>
          </p:nvPr>
        </p:nvSpPr>
        <p:spPr/>
        <p:txBody>
          <a:bodyPr/>
          <a:lstStyle/>
          <a:p>
            <a:r>
              <a:rPr lang="en-US" altLang="en-US">
                <a:ea typeface="ＭＳ Ｐゴシック" panose="020B0600070205080204" pitchFamily="34" charset="-128"/>
              </a:rPr>
              <a:t>What is the problem with this Drawing?</a:t>
            </a:r>
          </a:p>
        </p:txBody>
      </p:sp>
      <p:pic>
        <p:nvPicPr>
          <p:cNvPr id="4103" name="Picture 7" descr="SpaghettiDiagram">
            <a:extLst>
              <a:ext uri="{FF2B5EF4-FFF2-40B4-BE49-F238E27FC236}">
                <a16:creationId xmlns:a16="http://schemas.microsoft.com/office/drawing/2014/main" id="{2482EC03-00DA-45E6-990B-0EAD63276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75" y="1103313"/>
            <a:ext cx="60579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8833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7">
            <a:extLst>
              <a:ext uri="{FF2B5EF4-FFF2-40B4-BE49-F238E27FC236}">
                <a16:creationId xmlns:a16="http://schemas.microsoft.com/office/drawing/2014/main" id="{A6A8422D-7B99-4F2E-B15B-7E0C0B0D21B1}"/>
              </a:ext>
            </a:extLst>
          </p:cNvPr>
          <p:cNvGraphicFramePr>
            <a:graphicFrameLocks noChangeAspect="1"/>
          </p:cNvGraphicFramePr>
          <p:nvPr>
            <p:extLst>
              <p:ext uri="{D42A27DB-BD31-4B8C-83A1-F6EECF244321}">
                <p14:modId xmlns:p14="http://schemas.microsoft.com/office/powerpoint/2010/main" val="3492711499"/>
              </p:ext>
            </p:extLst>
          </p:nvPr>
        </p:nvGraphicFramePr>
        <p:xfrm>
          <a:off x="1448531" y="1052736"/>
          <a:ext cx="7515957" cy="5401408"/>
        </p:xfrm>
        <a:graphic>
          <a:graphicData uri="http://schemas.openxmlformats.org/presentationml/2006/ole">
            <mc:AlternateContent xmlns:mc="http://schemas.openxmlformats.org/markup-compatibility/2006">
              <mc:Choice xmlns:v="urn:schemas-microsoft-com:vml" Requires="v">
                <p:oleObj spid="_x0000_s75787" name="Visio" r:id="rId3" imgW="9017039" imgH="6479771" progId="Visio.Drawing.11">
                  <p:embed/>
                </p:oleObj>
              </mc:Choice>
              <mc:Fallback>
                <p:oleObj name="Visio" r:id="rId3" imgW="9017039" imgH="6479771" progId="Visio.Drawing.11">
                  <p:embed/>
                  <p:pic>
                    <p:nvPicPr>
                      <p:cNvPr id="2" name="Object 7">
                        <a:extLst>
                          <a:ext uri="{FF2B5EF4-FFF2-40B4-BE49-F238E27FC236}">
                            <a16:creationId xmlns:a16="http://schemas.microsoft.com/office/drawing/2014/main" id="{A6A8422D-7B99-4F2E-B15B-7E0C0B0D2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8531" y="1052736"/>
                        <a:ext cx="7515957" cy="5401408"/>
                      </a:xfrm>
                      <a:prstGeom prst="rect">
                        <a:avLst/>
                      </a:prstGeom>
                    </p:spPr>
                  </p:pic>
                </p:oleObj>
              </mc:Fallback>
            </mc:AlternateContent>
          </a:graphicData>
        </a:graphic>
      </p:graphicFrame>
      <p:sp>
        <p:nvSpPr>
          <p:cNvPr id="3" name="Slide Number Placeholder 4">
            <a:extLst>
              <a:ext uri="{FF2B5EF4-FFF2-40B4-BE49-F238E27FC236}">
                <a16:creationId xmlns:a16="http://schemas.microsoft.com/office/drawing/2014/main" id="{AD171C91-8526-40DF-B209-4500A3467B9C}"/>
              </a:ext>
            </a:extLst>
          </p:cNvPr>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60</a:t>
            </a:fld>
            <a:endParaRPr lang="en-AU" altLang="en-US"/>
          </a:p>
        </p:txBody>
      </p:sp>
      <p:sp>
        <p:nvSpPr>
          <p:cNvPr id="4" name="Date Placeholder 3">
            <a:extLst>
              <a:ext uri="{FF2B5EF4-FFF2-40B4-BE49-F238E27FC236}">
                <a16:creationId xmlns:a16="http://schemas.microsoft.com/office/drawing/2014/main" id="{610C522E-4E93-4A26-80AF-52944A3202EE}"/>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353126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a:extLst>
              <a:ext uri="{FF2B5EF4-FFF2-40B4-BE49-F238E27FC236}">
                <a16:creationId xmlns:a16="http://schemas.microsoft.com/office/drawing/2014/main" id="{47EB7A6E-FC7D-49AE-87A2-C7985E797D9C}"/>
              </a:ext>
            </a:extLst>
          </p:cNvPr>
          <p:cNvGraphicFramePr>
            <a:graphicFrameLocks noChangeAspect="1"/>
          </p:cNvGraphicFramePr>
          <p:nvPr>
            <p:extLst>
              <p:ext uri="{D42A27DB-BD31-4B8C-83A1-F6EECF244321}">
                <p14:modId xmlns:p14="http://schemas.microsoft.com/office/powerpoint/2010/main" val="3593521333"/>
              </p:ext>
            </p:extLst>
          </p:nvPr>
        </p:nvGraphicFramePr>
        <p:xfrm>
          <a:off x="1475656" y="1268760"/>
          <a:ext cx="7596554" cy="4602773"/>
        </p:xfrm>
        <a:graphic>
          <a:graphicData uri="http://schemas.openxmlformats.org/presentationml/2006/ole">
            <mc:AlternateContent xmlns:mc="http://schemas.openxmlformats.org/markup-compatibility/2006">
              <mc:Choice xmlns:v="urn:schemas-microsoft-com:vml" Requires="v">
                <p:oleObj spid="_x0000_s76811" name="Visio" r:id="rId3" imgW="9017039" imgH="5462501" progId="Visio.Drawing.11">
                  <p:embed/>
                </p:oleObj>
              </mc:Choice>
              <mc:Fallback>
                <p:oleObj name="Visio" r:id="rId3" imgW="9017039" imgH="5462501" progId="Visio.Drawing.11">
                  <p:embed/>
                  <p:pic>
                    <p:nvPicPr>
                      <p:cNvPr id="2" name="Object 6">
                        <a:extLst>
                          <a:ext uri="{FF2B5EF4-FFF2-40B4-BE49-F238E27FC236}">
                            <a16:creationId xmlns:a16="http://schemas.microsoft.com/office/drawing/2014/main" id="{47EB7A6E-FC7D-49AE-87A2-C7985E797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268760"/>
                        <a:ext cx="7596554" cy="4602773"/>
                      </a:xfrm>
                      <a:prstGeom prst="rect">
                        <a:avLst/>
                      </a:prstGeom>
                    </p:spPr>
                  </p:pic>
                </p:oleObj>
              </mc:Fallback>
            </mc:AlternateContent>
          </a:graphicData>
        </a:graphic>
      </p:graphicFrame>
      <p:sp>
        <p:nvSpPr>
          <p:cNvPr id="3" name="Slide Number Placeholder 4">
            <a:extLst>
              <a:ext uri="{FF2B5EF4-FFF2-40B4-BE49-F238E27FC236}">
                <a16:creationId xmlns:a16="http://schemas.microsoft.com/office/drawing/2014/main" id="{BC8B5D5F-4164-40AB-8855-982DFCCBCBA8}"/>
              </a:ext>
            </a:extLst>
          </p:cNvPr>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61</a:t>
            </a:fld>
            <a:endParaRPr lang="en-AU" altLang="en-US"/>
          </a:p>
        </p:txBody>
      </p:sp>
      <p:sp>
        <p:nvSpPr>
          <p:cNvPr id="4" name="Date Placeholder 3">
            <a:extLst>
              <a:ext uri="{FF2B5EF4-FFF2-40B4-BE49-F238E27FC236}">
                <a16:creationId xmlns:a16="http://schemas.microsoft.com/office/drawing/2014/main" id="{14B14EB2-E449-4878-AE55-C0AD4DA84BA7}"/>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823418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236" name="Rectangle 4"/>
          <p:cNvSpPr>
            <a:spLocks noGrp="1" noChangeArrowheads="1"/>
          </p:cNvSpPr>
          <p:nvPr>
            <p:ph type="title"/>
          </p:nvPr>
        </p:nvSpPr>
        <p:spPr>
          <a:xfrm>
            <a:off x="1403648" y="1"/>
            <a:ext cx="7426760" cy="908720"/>
          </a:xfrm>
        </p:spPr>
        <p:txBody>
          <a:bodyPr/>
          <a:lstStyle/>
          <a:p>
            <a:r>
              <a:rPr lang="en-AU" altLang="en-US"/>
              <a:t>Example Use Cases</a:t>
            </a:r>
          </a:p>
        </p:txBody>
      </p:sp>
      <p:sp>
        <p:nvSpPr>
          <p:cNvPr id="2143237" name="Rectangle 5"/>
          <p:cNvSpPr>
            <a:spLocks noGrp="1" noChangeArrowheads="1"/>
          </p:cNvSpPr>
          <p:nvPr>
            <p:ph type="body" idx="1"/>
          </p:nvPr>
        </p:nvSpPr>
        <p:spPr>
          <a:xfrm>
            <a:off x="1403648" y="1296866"/>
            <a:ext cx="7412106" cy="4551485"/>
          </a:xfrm>
        </p:spPr>
        <p:txBody>
          <a:bodyPr/>
          <a:lstStyle/>
          <a:p>
            <a:pPr>
              <a:spcBef>
                <a:spcPts val="600"/>
              </a:spcBef>
            </a:pPr>
            <a:r>
              <a:rPr lang="en-AU" altLang="en-US" dirty="0"/>
              <a:t>Connect to ATM</a:t>
            </a:r>
          </a:p>
          <a:p>
            <a:pPr lvl="1">
              <a:spcBef>
                <a:spcPts val="600"/>
              </a:spcBef>
            </a:pPr>
            <a:r>
              <a:rPr lang="en-AU" altLang="en-US" dirty="0"/>
              <a:t>Customer connects to ATM</a:t>
            </a:r>
          </a:p>
          <a:p>
            <a:pPr>
              <a:spcBef>
                <a:spcPts val="1200"/>
              </a:spcBef>
            </a:pPr>
            <a:r>
              <a:rPr lang="en-AU" altLang="en-US" dirty="0"/>
              <a:t>Withdraw Funds</a:t>
            </a:r>
          </a:p>
          <a:p>
            <a:pPr lvl="1">
              <a:spcBef>
                <a:spcPts val="600"/>
              </a:spcBef>
            </a:pPr>
            <a:r>
              <a:rPr lang="en-AU" altLang="en-US" dirty="0"/>
              <a:t>Customer withdraws funds from ATM</a:t>
            </a:r>
          </a:p>
          <a:p>
            <a:pPr>
              <a:spcBef>
                <a:spcPts val="1200"/>
              </a:spcBef>
            </a:pPr>
            <a:r>
              <a:rPr lang="en-AU" altLang="en-US" dirty="0"/>
              <a:t>Deposit Funds</a:t>
            </a:r>
          </a:p>
          <a:p>
            <a:pPr lvl="1">
              <a:spcBef>
                <a:spcPts val="600"/>
              </a:spcBef>
            </a:pPr>
            <a:r>
              <a:rPr lang="en-AU" altLang="en-US" dirty="0"/>
              <a:t>Customer deposits funds into ATM</a:t>
            </a:r>
          </a:p>
          <a:p>
            <a:pPr>
              <a:spcBef>
                <a:spcPts val="1200"/>
              </a:spcBef>
            </a:pPr>
            <a:r>
              <a:rPr lang="en-AU" altLang="en-US" dirty="0"/>
              <a:t>Close</a:t>
            </a:r>
            <a:r>
              <a:rPr lang="en-US" altLang="en-US" dirty="0"/>
              <a:t> ATM</a:t>
            </a:r>
            <a:endParaRPr lang="en-AU" altLang="en-US" dirty="0"/>
          </a:p>
          <a:p>
            <a:pPr lvl="1">
              <a:spcBef>
                <a:spcPts val="600"/>
              </a:spcBef>
            </a:pPr>
            <a:r>
              <a:rPr lang="en-AU" altLang="en-US" dirty="0"/>
              <a:t>Bank Staff closes ATM</a:t>
            </a:r>
          </a:p>
          <a:p>
            <a:pPr>
              <a:spcBef>
                <a:spcPts val="1200"/>
              </a:spcBef>
            </a:pPr>
            <a:r>
              <a:rPr lang="en-AU" altLang="en-US" dirty="0"/>
              <a:t>Open</a:t>
            </a:r>
            <a:r>
              <a:rPr lang="en-US" altLang="en-US" dirty="0"/>
              <a:t> ATM</a:t>
            </a:r>
            <a:endParaRPr lang="en-AU" altLang="en-US" dirty="0"/>
          </a:p>
          <a:p>
            <a:pPr lvl="1">
              <a:spcBef>
                <a:spcPts val="600"/>
              </a:spcBef>
            </a:pPr>
            <a:r>
              <a:rPr lang="en-AU" altLang="en-US" dirty="0"/>
              <a:t>Bank Staff opens ATM</a:t>
            </a:r>
          </a:p>
        </p:txBody>
      </p:sp>
      <p:sp>
        <p:nvSpPr>
          <p:cNvPr id="5" name="Slide Number Placeholder 4"/>
          <p:cNvSpPr>
            <a:spLocks noGrp="1"/>
          </p:cNvSpPr>
          <p:nvPr>
            <p:ph type="sldNum" sz="quarter" idx="12"/>
          </p:nvPr>
        </p:nvSpPr>
        <p:spPr>
          <a:xfrm>
            <a:off x="7010400" y="6553200"/>
            <a:ext cx="1905000" cy="304800"/>
          </a:xfrm>
        </p:spPr>
        <p:txBody>
          <a:bodyPr/>
          <a:lstStyle/>
          <a:p>
            <a:pPr>
              <a:defRPr/>
            </a:pPr>
            <a:fld id="{2505048C-9CA2-4356-B565-2FC324102B46}" type="slidenum">
              <a:rPr lang="en-AU" altLang="en-US" smtClean="0"/>
              <a:pPr>
                <a:defRPr/>
              </a:pPr>
              <a:t>62</a:t>
            </a:fld>
            <a:endParaRPr lang="en-AU" altLang="en-US"/>
          </a:p>
        </p:txBody>
      </p:sp>
      <p:sp>
        <p:nvSpPr>
          <p:cNvPr id="6" name="Date Placeholder 3">
            <a:extLst>
              <a:ext uri="{FF2B5EF4-FFF2-40B4-BE49-F238E27FC236}">
                <a16:creationId xmlns:a16="http://schemas.microsoft.com/office/drawing/2014/main" id="{0E853111-611A-40E0-BD12-57BE036A56E3}"/>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354369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452" name="Rectangle 4"/>
          <p:cNvSpPr>
            <a:spLocks noGrp="1" noChangeArrowheads="1"/>
          </p:cNvSpPr>
          <p:nvPr>
            <p:ph type="title"/>
          </p:nvPr>
        </p:nvSpPr>
        <p:spPr/>
        <p:txBody>
          <a:bodyPr/>
          <a:lstStyle/>
          <a:p>
            <a:r>
              <a:rPr lang="en-AU" altLang="en-US" dirty="0"/>
              <a:t>Task 3: Draw Use Case </a:t>
            </a:r>
            <a:r>
              <a:rPr lang="en-US" altLang="en-US" dirty="0"/>
              <a:t>Diagram</a:t>
            </a:r>
            <a:endParaRPr lang="en-AU" altLang="en-US" dirty="0"/>
          </a:p>
        </p:txBody>
      </p:sp>
      <p:sp>
        <p:nvSpPr>
          <p:cNvPr id="2152453" name="Rectangle 5"/>
          <p:cNvSpPr>
            <a:spLocks noGrp="1" noChangeArrowheads="1"/>
          </p:cNvSpPr>
          <p:nvPr>
            <p:ph type="body" idx="1"/>
          </p:nvPr>
        </p:nvSpPr>
        <p:spPr/>
        <p:txBody>
          <a:bodyPr/>
          <a:lstStyle/>
          <a:p>
            <a:pPr>
              <a:spcBef>
                <a:spcPts val="1200"/>
              </a:spcBef>
            </a:pPr>
            <a:r>
              <a:rPr lang="en-AU" altLang="en-US" dirty="0"/>
              <a:t>Once the actors and their use cases have been identified a use case </a:t>
            </a:r>
            <a:r>
              <a:rPr lang="en-US" altLang="en-US" dirty="0"/>
              <a:t>diagram</a:t>
            </a:r>
            <a:r>
              <a:rPr lang="en-AU" altLang="en-US" dirty="0"/>
              <a:t> can be drawn</a:t>
            </a:r>
          </a:p>
          <a:p>
            <a:pPr>
              <a:spcBef>
                <a:spcPts val="1200"/>
              </a:spcBef>
            </a:pPr>
            <a:r>
              <a:rPr lang="en-AU" altLang="en-US" dirty="0"/>
              <a:t>Use case is a high-level overview of system</a:t>
            </a:r>
          </a:p>
          <a:p>
            <a:pPr lvl="1">
              <a:spcBef>
                <a:spcPts val="600"/>
              </a:spcBef>
            </a:pPr>
            <a:r>
              <a:rPr lang="en-AU" altLang="en-US" dirty="0"/>
              <a:t>actors</a:t>
            </a:r>
          </a:p>
          <a:p>
            <a:pPr lvl="1">
              <a:spcBef>
                <a:spcPts val="600"/>
              </a:spcBef>
            </a:pPr>
            <a:r>
              <a:rPr lang="en-AU" altLang="en-US" dirty="0"/>
              <a:t>use cases</a:t>
            </a:r>
          </a:p>
          <a:p>
            <a:pPr lvl="1">
              <a:spcBef>
                <a:spcPts val="600"/>
              </a:spcBef>
            </a:pPr>
            <a:r>
              <a:rPr lang="en-AU" altLang="en-US" dirty="0"/>
              <a:t>boundary of system</a:t>
            </a:r>
          </a:p>
          <a:p>
            <a:pPr>
              <a:spcBef>
                <a:spcPts val="1200"/>
              </a:spcBef>
            </a:pPr>
            <a:r>
              <a:rPr lang="en-AU" altLang="en-US" dirty="0"/>
              <a:t>Most useful for presentation and communication purposes</a:t>
            </a:r>
          </a:p>
        </p:txBody>
      </p:sp>
      <p:sp>
        <p:nvSpPr>
          <p:cNvPr id="8"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63</a:t>
            </a:fld>
            <a:endParaRPr lang="en-AU" altLang="en-US" dirty="0"/>
          </a:p>
        </p:txBody>
      </p:sp>
      <p:sp>
        <p:nvSpPr>
          <p:cNvPr id="6" name="Date Placeholder 3">
            <a:extLst>
              <a:ext uri="{FF2B5EF4-FFF2-40B4-BE49-F238E27FC236}">
                <a16:creationId xmlns:a16="http://schemas.microsoft.com/office/drawing/2014/main" id="{2AC48631-006B-42D9-ABBF-F6BC1E1962EB}"/>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4132208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498"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499"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518" name="Rectangle 22"/>
          <p:cNvSpPr>
            <a:spLocks noGrp="1" noChangeArrowheads="1"/>
          </p:cNvSpPr>
          <p:nvPr>
            <p:ph type="title"/>
          </p:nvPr>
        </p:nvSpPr>
        <p:spPr/>
        <p:txBody>
          <a:bodyPr/>
          <a:lstStyle/>
          <a:p>
            <a:r>
              <a:rPr lang="en-AU" altLang="en-US" dirty="0"/>
              <a:t>Task 3: Draw Use Case </a:t>
            </a:r>
            <a:r>
              <a:rPr lang="en-US" altLang="en-US" dirty="0"/>
              <a:t>Diagram</a:t>
            </a:r>
            <a:r>
              <a:rPr lang="en-AU" altLang="en-US" dirty="0"/>
              <a:t> </a:t>
            </a:r>
            <a:r>
              <a:rPr lang="en-AU" altLang="en-US" sz="2800" dirty="0"/>
              <a:t>(</a:t>
            </a:r>
            <a:r>
              <a:rPr lang="en-AU" altLang="en-US" sz="2800" dirty="0" err="1"/>
              <a:t>cont</a:t>
            </a:r>
            <a:r>
              <a:rPr lang="en-US" altLang="en-US" sz="2800" dirty="0"/>
              <a:t>.</a:t>
            </a:r>
            <a:r>
              <a:rPr lang="en-AU" altLang="en-US" sz="2800" dirty="0"/>
              <a:t>)</a:t>
            </a:r>
            <a:endParaRPr lang="en-AU" altLang="en-US" dirty="0"/>
          </a:p>
        </p:txBody>
      </p:sp>
      <p:sp>
        <p:nvSpPr>
          <p:cNvPr id="2154519" name="Rectangle 23"/>
          <p:cNvSpPr>
            <a:spLocks noGrp="1" noChangeArrowheads="1"/>
          </p:cNvSpPr>
          <p:nvPr>
            <p:ph type="body" idx="1"/>
          </p:nvPr>
        </p:nvSpPr>
        <p:spPr>
          <a:xfrm>
            <a:off x="1371600" y="1113692"/>
            <a:ext cx="7444154" cy="4843097"/>
          </a:xfrm>
        </p:spPr>
        <p:txBody>
          <a:bodyPr/>
          <a:lstStyle/>
          <a:p>
            <a:r>
              <a:rPr lang="en-AU" altLang="en-US" dirty="0"/>
              <a:t>High-level overview of system requirements</a:t>
            </a:r>
          </a:p>
        </p:txBody>
      </p:sp>
      <p:sp>
        <p:nvSpPr>
          <p:cNvPr id="2154502" name="Rectangle 6"/>
          <p:cNvSpPr>
            <a:spLocks noChangeArrowheads="1"/>
          </p:cNvSpPr>
          <p:nvPr/>
        </p:nvSpPr>
        <p:spPr bwMode="auto">
          <a:xfrm>
            <a:off x="4616745" y="2187984"/>
            <a:ext cx="2250831" cy="3096344"/>
          </a:xfrm>
          <a:prstGeom prst="rect">
            <a:avLst/>
          </a:prstGeom>
          <a:noFill/>
          <a:ln w="19050">
            <a:solidFill>
              <a:srgbClr val="002060"/>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nvGrpSpPr>
          <p:cNvPr id="2154503" name="Group 7"/>
          <p:cNvGrpSpPr>
            <a:grpSpLocks noChangeAspect="1"/>
          </p:cNvGrpSpPr>
          <p:nvPr/>
        </p:nvGrpSpPr>
        <p:grpSpPr bwMode="auto">
          <a:xfrm>
            <a:off x="2872266" y="3102384"/>
            <a:ext cx="663820" cy="1192823"/>
            <a:chOff x="4534" y="1584"/>
            <a:chExt cx="907" cy="1632"/>
          </a:xfrm>
        </p:grpSpPr>
        <p:sp>
          <p:nvSpPr>
            <p:cNvPr id="2154504" name="Oval 8"/>
            <p:cNvSpPr>
              <a:spLocks noChangeAspect="1" noChangeArrowheads="1"/>
            </p:cNvSpPr>
            <p:nvPr/>
          </p:nvSpPr>
          <p:spPr bwMode="auto">
            <a:xfrm>
              <a:off x="4800" y="1584"/>
              <a:ext cx="384" cy="384"/>
            </a:xfrm>
            <a:prstGeom prst="ellipse">
              <a:avLst/>
            </a:prstGeom>
            <a:noFill/>
            <a:ln w="19050">
              <a:solidFill>
                <a:schemeClr val="tx1"/>
              </a:solidFill>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505" name="Line 9"/>
            <p:cNvSpPr>
              <a:spLocks noChangeAspect="1" noChangeShapeType="1"/>
            </p:cNvSpPr>
            <p:nvPr/>
          </p:nvSpPr>
          <p:spPr bwMode="auto">
            <a:xfrm>
              <a:off x="4992" y="1968"/>
              <a:ext cx="0" cy="76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506" name="Line 10"/>
            <p:cNvSpPr>
              <a:spLocks noChangeAspect="1" noChangeShapeType="1"/>
            </p:cNvSpPr>
            <p:nvPr/>
          </p:nvSpPr>
          <p:spPr bwMode="auto">
            <a:xfrm flipH="1">
              <a:off x="4656" y="2736"/>
              <a:ext cx="336" cy="48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507" name="Line 11"/>
            <p:cNvSpPr>
              <a:spLocks noChangeAspect="1" noChangeShapeType="1"/>
            </p:cNvSpPr>
            <p:nvPr/>
          </p:nvSpPr>
          <p:spPr bwMode="auto">
            <a:xfrm>
              <a:off x="4992" y="2736"/>
              <a:ext cx="336" cy="48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508" name="Line 12"/>
            <p:cNvSpPr>
              <a:spLocks noChangeAspect="1" noChangeShapeType="1"/>
            </p:cNvSpPr>
            <p:nvPr/>
          </p:nvSpPr>
          <p:spPr bwMode="auto">
            <a:xfrm flipV="1">
              <a:off x="4534" y="2208"/>
              <a:ext cx="907"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2154509" name="Text Box 13"/>
          <p:cNvSpPr txBox="1">
            <a:spLocks noChangeArrowheads="1"/>
          </p:cNvSpPr>
          <p:nvPr/>
        </p:nvSpPr>
        <p:spPr bwMode="auto">
          <a:xfrm>
            <a:off x="2615645" y="4368476"/>
            <a:ext cx="1178529" cy="3481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600" b="1" dirty="0">
                <a:latin typeface="Arial" panose="020B0604020202020204" pitchFamily="34" charset="0"/>
              </a:rPr>
              <a:t>Customer</a:t>
            </a:r>
          </a:p>
        </p:txBody>
      </p:sp>
      <p:sp>
        <p:nvSpPr>
          <p:cNvPr id="2154510" name="Line 14"/>
          <p:cNvSpPr>
            <a:spLocks noChangeShapeType="1"/>
          </p:cNvSpPr>
          <p:nvPr/>
        </p:nvSpPr>
        <p:spPr bwMode="auto">
          <a:xfrm flipV="1">
            <a:off x="3786667" y="2680353"/>
            <a:ext cx="1280746" cy="70338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511" name="Line 15"/>
          <p:cNvSpPr>
            <a:spLocks noChangeShapeType="1"/>
          </p:cNvSpPr>
          <p:nvPr/>
        </p:nvSpPr>
        <p:spPr bwMode="auto">
          <a:xfrm flipV="1">
            <a:off x="3857005" y="3411581"/>
            <a:ext cx="1223597" cy="25351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512" name="Line 16"/>
          <p:cNvSpPr>
            <a:spLocks noChangeShapeType="1"/>
          </p:cNvSpPr>
          <p:nvPr/>
        </p:nvSpPr>
        <p:spPr bwMode="auto">
          <a:xfrm>
            <a:off x="3857005" y="3946445"/>
            <a:ext cx="1210408" cy="140677"/>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513" name="Line 17"/>
          <p:cNvSpPr>
            <a:spLocks noChangeShapeType="1"/>
          </p:cNvSpPr>
          <p:nvPr/>
        </p:nvSpPr>
        <p:spPr bwMode="auto">
          <a:xfrm>
            <a:off x="3786666" y="4157461"/>
            <a:ext cx="1308589" cy="660889"/>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4514" name="Oval 18"/>
          <p:cNvSpPr>
            <a:spLocks noChangeArrowheads="1"/>
          </p:cNvSpPr>
          <p:nvPr/>
        </p:nvSpPr>
        <p:spPr bwMode="auto">
          <a:xfrm>
            <a:off x="5057768" y="2322934"/>
            <a:ext cx="1504870" cy="58001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600" b="1" dirty="0">
                <a:latin typeface="Arial" panose="020B0604020202020204" pitchFamily="34" charset="0"/>
              </a:rPr>
              <a:t>Connect to</a:t>
            </a:r>
          </a:p>
          <a:p>
            <a:pPr algn="ctr"/>
            <a:r>
              <a:rPr lang="en-US" altLang="en-US" sz="1600" b="1" dirty="0">
                <a:latin typeface="Arial" panose="020B0604020202020204" pitchFamily="34" charset="0"/>
              </a:rPr>
              <a:t>ATM</a:t>
            </a:r>
            <a:endParaRPr lang="en-AU" altLang="en-US" sz="1600" b="1" dirty="0">
              <a:latin typeface="Arial" panose="020B0604020202020204" pitchFamily="34" charset="0"/>
            </a:endParaRPr>
          </a:p>
        </p:txBody>
      </p:sp>
      <p:sp>
        <p:nvSpPr>
          <p:cNvPr id="2154515" name="Oval 19"/>
          <p:cNvSpPr>
            <a:spLocks noChangeArrowheads="1"/>
          </p:cNvSpPr>
          <p:nvPr/>
        </p:nvSpPr>
        <p:spPr bwMode="auto">
          <a:xfrm>
            <a:off x="5067376" y="3042580"/>
            <a:ext cx="1504870" cy="622511"/>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600" b="1" dirty="0">
                <a:latin typeface="Arial" panose="020B0604020202020204" pitchFamily="34" charset="0"/>
              </a:rPr>
              <a:t>Withdraw</a:t>
            </a:r>
          </a:p>
          <a:p>
            <a:pPr algn="ctr"/>
            <a:r>
              <a:rPr lang="en-US" altLang="en-US" sz="1600" b="1" dirty="0">
                <a:latin typeface="Arial" panose="020B0604020202020204" pitchFamily="34" charset="0"/>
              </a:rPr>
              <a:t>Funds</a:t>
            </a:r>
            <a:endParaRPr lang="en-AU" altLang="en-US" sz="1600" b="1" dirty="0">
              <a:latin typeface="Arial" panose="020B0604020202020204" pitchFamily="34" charset="0"/>
            </a:endParaRPr>
          </a:p>
        </p:txBody>
      </p:sp>
      <p:sp>
        <p:nvSpPr>
          <p:cNvPr id="2154516" name="Oval 20"/>
          <p:cNvSpPr>
            <a:spLocks noChangeArrowheads="1"/>
          </p:cNvSpPr>
          <p:nvPr/>
        </p:nvSpPr>
        <p:spPr bwMode="auto">
          <a:xfrm>
            <a:off x="5058498" y="3839508"/>
            <a:ext cx="1410816" cy="562707"/>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600" b="1">
                <a:latin typeface="Arial" panose="020B0604020202020204" pitchFamily="34" charset="0"/>
              </a:rPr>
              <a:t>Deposit</a:t>
            </a:r>
          </a:p>
          <a:p>
            <a:pPr algn="ctr"/>
            <a:r>
              <a:rPr lang="en-US" altLang="en-US" sz="1600" b="1">
                <a:latin typeface="Arial" panose="020B0604020202020204" pitchFamily="34" charset="0"/>
              </a:rPr>
              <a:t>Funds</a:t>
            </a:r>
            <a:endParaRPr lang="en-AU" altLang="en-US" sz="1600" b="1">
              <a:latin typeface="Arial" panose="020B0604020202020204" pitchFamily="34" charset="0"/>
            </a:endParaRPr>
          </a:p>
        </p:txBody>
      </p:sp>
      <p:sp>
        <p:nvSpPr>
          <p:cNvPr id="2154517" name="Oval 21"/>
          <p:cNvSpPr>
            <a:spLocks noChangeArrowheads="1"/>
          </p:cNvSpPr>
          <p:nvPr/>
        </p:nvSpPr>
        <p:spPr bwMode="auto">
          <a:xfrm>
            <a:off x="5034289" y="4638106"/>
            <a:ext cx="1504870" cy="56270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600" b="1" dirty="0">
                <a:latin typeface="Arial" panose="020B0604020202020204" pitchFamily="34" charset="0"/>
              </a:rPr>
              <a:t>Transfer</a:t>
            </a:r>
          </a:p>
          <a:p>
            <a:pPr algn="ctr"/>
            <a:r>
              <a:rPr lang="en-US" altLang="en-US" sz="1600" b="1" dirty="0">
                <a:latin typeface="Arial" panose="020B0604020202020204" pitchFamily="34" charset="0"/>
              </a:rPr>
              <a:t>Funds</a:t>
            </a:r>
            <a:endParaRPr lang="en-AU" altLang="en-US" sz="1600" b="1" dirty="0">
              <a:latin typeface="Arial" panose="020B0604020202020204" pitchFamily="34" charset="0"/>
            </a:endParaRPr>
          </a:p>
        </p:txBody>
      </p:sp>
      <p:sp>
        <p:nvSpPr>
          <p:cNvPr id="23"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64</a:t>
            </a:fld>
            <a:endParaRPr lang="en-AU" altLang="en-US" dirty="0"/>
          </a:p>
        </p:txBody>
      </p:sp>
      <p:sp>
        <p:nvSpPr>
          <p:cNvPr id="24" name="Date Placeholder 3">
            <a:extLst>
              <a:ext uri="{FF2B5EF4-FFF2-40B4-BE49-F238E27FC236}">
                <a16:creationId xmlns:a16="http://schemas.microsoft.com/office/drawing/2014/main" id="{741F05C2-C621-4315-92A3-3F0DC7C0EEA6}"/>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615602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403648" y="45610"/>
            <a:ext cx="6896291" cy="863110"/>
          </a:xfrm>
        </p:spPr>
        <p:txBody>
          <a:bodyPr/>
          <a:lstStyle/>
          <a:p>
            <a:r>
              <a:rPr lang="en-US" altLang="en-US" dirty="0" err="1"/>
              <a:t>Mis</a:t>
            </a:r>
            <a:r>
              <a:rPr lang="en-US" altLang="en-US" dirty="0"/>
              <a:t>-Use Cases</a:t>
            </a:r>
            <a:endParaRPr lang="en-AU" altLang="en-US" dirty="0"/>
          </a:p>
        </p:txBody>
      </p:sp>
      <p:sp>
        <p:nvSpPr>
          <p:cNvPr id="136195" name="Rectangle 3"/>
          <p:cNvSpPr>
            <a:spLocks noGrp="1" noChangeArrowheads="1"/>
          </p:cNvSpPr>
          <p:nvPr>
            <p:ph type="body" idx="1"/>
          </p:nvPr>
        </p:nvSpPr>
        <p:spPr>
          <a:xfrm>
            <a:off x="1403648" y="1204546"/>
            <a:ext cx="7632848" cy="2983523"/>
          </a:xfrm>
        </p:spPr>
        <p:txBody>
          <a:bodyPr/>
          <a:lstStyle/>
          <a:p>
            <a:r>
              <a:rPr lang="en-US" altLang="en-US" sz="2600" dirty="0"/>
              <a:t>Associations</a:t>
            </a:r>
            <a:r>
              <a:rPr lang="en-AU" altLang="en-US" sz="2600" dirty="0"/>
              <a:t> in use case diagrams connect actors to use cases</a:t>
            </a:r>
            <a:endParaRPr lang="en-US" altLang="en-US" sz="2600" dirty="0"/>
          </a:p>
          <a:p>
            <a:pPr lvl="1"/>
            <a:r>
              <a:rPr lang="en-AU" altLang="en-US" dirty="0"/>
              <a:t>never actors to actors, or use cases to use cases</a:t>
            </a:r>
            <a:endParaRPr lang="en-US" altLang="en-US" dirty="0"/>
          </a:p>
          <a:p>
            <a:pPr>
              <a:spcBef>
                <a:spcPts val="1200"/>
              </a:spcBef>
            </a:pPr>
            <a:r>
              <a:rPr lang="en-AU" altLang="en-US" sz="2600" dirty="0"/>
              <a:t>Most importantly, they’re </a:t>
            </a:r>
            <a:r>
              <a:rPr lang="en-AU" altLang="en-US" sz="2600" i="1" dirty="0"/>
              <a:t>not</a:t>
            </a:r>
            <a:r>
              <a:rPr lang="en-AU" altLang="en-US" sz="2600" dirty="0"/>
              <a:t> designed to show a functional decomposition of the system</a:t>
            </a:r>
            <a:endParaRPr lang="en-US" altLang="en-US" sz="2600" dirty="0"/>
          </a:p>
          <a:p>
            <a:pPr lvl="1"/>
            <a:r>
              <a:rPr lang="en-AU" altLang="en-US" dirty="0"/>
              <a:t>following diagram</a:t>
            </a:r>
            <a:r>
              <a:rPr lang="en-US" altLang="en-US" dirty="0"/>
              <a:t> </a:t>
            </a:r>
            <a:r>
              <a:rPr lang="en-AU" altLang="en-US" dirty="0"/>
              <a:t>is </a:t>
            </a:r>
            <a:r>
              <a:rPr lang="en-AU" altLang="en-US" b="1" i="1" u="sng" dirty="0"/>
              <a:t>not</a:t>
            </a:r>
            <a:r>
              <a:rPr lang="en-AU" altLang="en-US" dirty="0"/>
              <a:t> a valid use case diagram</a:t>
            </a:r>
          </a:p>
        </p:txBody>
      </p:sp>
      <p:cxnSp>
        <p:nvCxnSpPr>
          <p:cNvPr id="136196" name="AutoShape 4"/>
          <p:cNvCxnSpPr>
            <a:cxnSpLocks noChangeShapeType="1"/>
          </p:cNvCxnSpPr>
          <p:nvPr/>
        </p:nvCxnSpPr>
        <p:spPr bwMode="auto">
          <a:xfrm>
            <a:off x="2192215" y="3634154"/>
            <a:ext cx="0" cy="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cxnSp>
      <p:grpSp>
        <p:nvGrpSpPr>
          <p:cNvPr id="136197" name="Group 5"/>
          <p:cNvGrpSpPr>
            <a:grpSpLocks/>
          </p:cNvGrpSpPr>
          <p:nvPr/>
        </p:nvGrpSpPr>
        <p:grpSpPr bwMode="auto">
          <a:xfrm>
            <a:off x="2555776" y="4293096"/>
            <a:ext cx="4878266" cy="1685192"/>
            <a:chOff x="983" y="2762"/>
            <a:chExt cx="3329" cy="1150"/>
          </a:xfrm>
        </p:grpSpPr>
        <p:grpSp>
          <p:nvGrpSpPr>
            <p:cNvPr id="136198" name="Group 6"/>
            <p:cNvGrpSpPr>
              <a:grpSpLocks/>
            </p:cNvGrpSpPr>
            <p:nvPr/>
          </p:nvGrpSpPr>
          <p:grpSpPr bwMode="auto">
            <a:xfrm>
              <a:off x="1126" y="3044"/>
              <a:ext cx="266" cy="424"/>
              <a:chOff x="1340" y="2116"/>
              <a:chExt cx="384" cy="712"/>
            </a:xfrm>
          </p:grpSpPr>
          <p:sp>
            <p:nvSpPr>
              <p:cNvPr id="136199" name="Line 7"/>
              <p:cNvSpPr>
                <a:spLocks noChangeShapeType="1"/>
              </p:cNvSpPr>
              <p:nvPr/>
            </p:nvSpPr>
            <p:spPr bwMode="auto">
              <a:xfrm>
                <a:off x="1536" y="2308"/>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36200" name="Line 8"/>
              <p:cNvSpPr>
                <a:spLocks noChangeShapeType="1"/>
              </p:cNvSpPr>
              <p:nvPr/>
            </p:nvSpPr>
            <p:spPr bwMode="auto">
              <a:xfrm>
                <a:off x="1396" y="2400"/>
                <a:ext cx="2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36201" name="Line 9"/>
              <p:cNvSpPr>
                <a:spLocks noChangeShapeType="1"/>
              </p:cNvSpPr>
              <p:nvPr/>
            </p:nvSpPr>
            <p:spPr bwMode="auto">
              <a:xfrm flipH="1">
                <a:off x="1340" y="2644"/>
                <a:ext cx="200"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36202" name="Line 10"/>
              <p:cNvSpPr>
                <a:spLocks noChangeShapeType="1"/>
              </p:cNvSpPr>
              <p:nvPr/>
            </p:nvSpPr>
            <p:spPr bwMode="auto">
              <a:xfrm>
                <a:off x="1540" y="2644"/>
                <a:ext cx="184"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36203" name="Oval 11"/>
              <p:cNvSpPr>
                <a:spLocks noChangeArrowheads="1"/>
              </p:cNvSpPr>
              <p:nvPr/>
            </p:nvSpPr>
            <p:spPr bwMode="auto">
              <a:xfrm>
                <a:off x="1444" y="2116"/>
                <a:ext cx="184" cy="1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136204" name="Oval 12"/>
            <p:cNvSpPr>
              <a:spLocks noChangeArrowheads="1"/>
            </p:cNvSpPr>
            <p:nvPr/>
          </p:nvSpPr>
          <p:spPr bwMode="auto">
            <a:xfrm>
              <a:off x="2045" y="3214"/>
              <a:ext cx="931"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AU" altLang="en-US" sz="1600">
                  <a:latin typeface="+mn-lt"/>
                </a:rPr>
                <a:t>make coffee</a:t>
              </a:r>
              <a:endParaRPr lang="en-AU" altLang="en-US" sz="1800">
                <a:latin typeface="+mn-lt"/>
              </a:endParaRPr>
            </a:p>
          </p:txBody>
        </p:sp>
        <p:sp>
          <p:nvSpPr>
            <p:cNvPr id="136205" name="Text Box 13"/>
            <p:cNvSpPr txBox="1">
              <a:spLocks noChangeArrowheads="1"/>
            </p:cNvSpPr>
            <p:nvPr/>
          </p:nvSpPr>
          <p:spPr bwMode="auto">
            <a:xfrm>
              <a:off x="983" y="3513"/>
              <a:ext cx="554"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AU" altLang="en-US" sz="1600" dirty="0">
                  <a:latin typeface="+mn-lt"/>
                </a:rPr>
                <a:t>coffee </a:t>
              </a:r>
            </a:p>
            <a:p>
              <a:pPr algn="ctr"/>
              <a:r>
                <a:rPr lang="en-AU" altLang="en-US" sz="1600" dirty="0">
                  <a:latin typeface="+mn-lt"/>
                </a:rPr>
                <a:t>drinker</a:t>
              </a:r>
            </a:p>
          </p:txBody>
        </p:sp>
        <p:sp>
          <p:nvSpPr>
            <p:cNvPr id="136206" name="Oval 14"/>
            <p:cNvSpPr>
              <a:spLocks noChangeArrowheads="1"/>
            </p:cNvSpPr>
            <p:nvPr/>
          </p:nvSpPr>
          <p:spPr bwMode="auto">
            <a:xfrm>
              <a:off x="3364" y="3629"/>
              <a:ext cx="93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AU" altLang="en-US" sz="1600">
                  <a:latin typeface="+mn-lt"/>
                </a:rPr>
                <a:t>pour coffee</a:t>
              </a:r>
              <a:endParaRPr lang="en-AU" altLang="en-US" sz="1800">
                <a:latin typeface="+mn-lt"/>
              </a:endParaRPr>
            </a:p>
          </p:txBody>
        </p:sp>
        <p:sp>
          <p:nvSpPr>
            <p:cNvPr id="136207" name="Oval 15"/>
            <p:cNvSpPr>
              <a:spLocks noChangeArrowheads="1"/>
            </p:cNvSpPr>
            <p:nvPr/>
          </p:nvSpPr>
          <p:spPr bwMode="auto">
            <a:xfrm>
              <a:off x="3381" y="3235"/>
              <a:ext cx="931"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AU" altLang="en-US" sz="1600">
                  <a:latin typeface="+mn-lt"/>
                </a:rPr>
                <a:t>add coffee</a:t>
              </a:r>
              <a:endParaRPr lang="en-AU" altLang="en-US" sz="1800">
                <a:latin typeface="+mn-lt"/>
              </a:endParaRPr>
            </a:p>
          </p:txBody>
        </p:sp>
        <p:sp>
          <p:nvSpPr>
            <p:cNvPr id="136208" name="Oval 16"/>
            <p:cNvSpPr>
              <a:spLocks noChangeArrowheads="1"/>
            </p:cNvSpPr>
            <p:nvPr/>
          </p:nvSpPr>
          <p:spPr bwMode="auto">
            <a:xfrm>
              <a:off x="3318" y="2762"/>
              <a:ext cx="931"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AU" altLang="en-US" sz="1600">
                  <a:latin typeface="+mn-lt"/>
                </a:rPr>
                <a:t>boil water</a:t>
              </a:r>
              <a:endParaRPr lang="en-AU" altLang="en-US" sz="1800">
                <a:latin typeface="+mn-lt"/>
              </a:endParaRPr>
            </a:p>
          </p:txBody>
        </p:sp>
        <p:sp>
          <p:nvSpPr>
            <p:cNvPr id="136209" name="Freeform 17"/>
            <p:cNvSpPr>
              <a:spLocks/>
            </p:cNvSpPr>
            <p:nvPr/>
          </p:nvSpPr>
          <p:spPr bwMode="auto">
            <a:xfrm>
              <a:off x="1463" y="3329"/>
              <a:ext cx="576" cy="1"/>
            </a:xfrm>
            <a:custGeom>
              <a:avLst/>
              <a:gdLst>
                <a:gd name="T0" fmla="*/ 0 w 623"/>
                <a:gd name="T1" fmla="*/ 0 h 1"/>
                <a:gd name="T2" fmla="*/ 623 w 623"/>
                <a:gd name="T3" fmla="*/ 0 h 1"/>
              </a:gdLst>
              <a:ahLst/>
              <a:cxnLst>
                <a:cxn ang="0">
                  <a:pos x="T0" y="T1"/>
                </a:cxn>
                <a:cxn ang="0">
                  <a:pos x="T2" y="T3"/>
                </a:cxn>
              </a:cxnLst>
              <a:rect l="0" t="0" r="r" b="b"/>
              <a:pathLst>
                <a:path w="623" h="1">
                  <a:moveTo>
                    <a:pt x="0" y="0"/>
                  </a:moveTo>
                  <a:lnTo>
                    <a:pt x="623" y="0"/>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en-AU" sz="1108"/>
            </a:p>
          </p:txBody>
        </p:sp>
        <p:sp>
          <p:nvSpPr>
            <p:cNvPr id="136210" name="Line 18"/>
            <p:cNvSpPr>
              <a:spLocks noChangeShapeType="1"/>
            </p:cNvSpPr>
            <p:nvPr/>
          </p:nvSpPr>
          <p:spPr bwMode="auto">
            <a:xfrm flipV="1">
              <a:off x="2888" y="2939"/>
              <a:ext cx="497" cy="3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en-AU" sz="1108"/>
            </a:p>
          </p:txBody>
        </p:sp>
        <p:sp>
          <p:nvSpPr>
            <p:cNvPr id="136211" name="Freeform 19"/>
            <p:cNvSpPr>
              <a:spLocks/>
            </p:cNvSpPr>
            <p:nvPr/>
          </p:nvSpPr>
          <p:spPr bwMode="auto">
            <a:xfrm>
              <a:off x="2969" y="3344"/>
              <a:ext cx="430" cy="1"/>
            </a:xfrm>
            <a:custGeom>
              <a:avLst/>
              <a:gdLst>
                <a:gd name="T0" fmla="*/ 466 w 466"/>
                <a:gd name="T1" fmla="*/ 0 h 1"/>
                <a:gd name="T2" fmla="*/ 0 w 466"/>
                <a:gd name="T3" fmla="*/ 0 h 1"/>
              </a:gdLst>
              <a:ahLst/>
              <a:cxnLst>
                <a:cxn ang="0">
                  <a:pos x="T0" y="T1"/>
                </a:cxn>
                <a:cxn ang="0">
                  <a:pos x="T2" y="T3"/>
                </a:cxn>
              </a:cxnLst>
              <a:rect l="0" t="0" r="r" b="b"/>
              <a:pathLst>
                <a:path w="466" h="1">
                  <a:moveTo>
                    <a:pt x="466" y="0"/>
                  </a:moveTo>
                  <a:lnTo>
                    <a:pt x="0" y="0"/>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en-AU" sz="1108"/>
            </a:p>
          </p:txBody>
        </p:sp>
        <p:sp>
          <p:nvSpPr>
            <p:cNvPr id="136212" name="Line 20"/>
            <p:cNvSpPr>
              <a:spLocks noChangeShapeType="1"/>
            </p:cNvSpPr>
            <p:nvPr/>
          </p:nvSpPr>
          <p:spPr bwMode="auto">
            <a:xfrm flipH="1" flipV="1">
              <a:off x="2866" y="3414"/>
              <a:ext cx="497" cy="3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en-AU" sz="1108"/>
            </a:p>
          </p:txBody>
        </p:sp>
      </p:grpSp>
      <p:grpSp>
        <p:nvGrpSpPr>
          <p:cNvPr id="22" name="Group 50"/>
          <p:cNvGrpSpPr>
            <a:grpSpLocks/>
          </p:cNvGrpSpPr>
          <p:nvPr/>
        </p:nvGrpSpPr>
        <p:grpSpPr bwMode="auto">
          <a:xfrm>
            <a:off x="5387632" y="4552469"/>
            <a:ext cx="768377" cy="1108779"/>
            <a:chOff x="348" y="980"/>
            <a:chExt cx="537" cy="536"/>
          </a:xfrm>
        </p:grpSpPr>
        <p:sp>
          <p:nvSpPr>
            <p:cNvPr id="23" name="Line 48"/>
            <p:cNvSpPr>
              <a:spLocks noChangeShapeType="1"/>
            </p:cNvSpPr>
            <p:nvPr/>
          </p:nvSpPr>
          <p:spPr bwMode="auto">
            <a:xfrm>
              <a:off x="348" y="980"/>
              <a:ext cx="536" cy="536"/>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24" name="Line 49"/>
            <p:cNvSpPr>
              <a:spLocks noChangeShapeType="1"/>
            </p:cNvSpPr>
            <p:nvPr/>
          </p:nvSpPr>
          <p:spPr bwMode="auto">
            <a:xfrm flipH="1">
              <a:off x="349" y="980"/>
              <a:ext cx="536" cy="536"/>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grpSp>
      <p:sp>
        <p:nvSpPr>
          <p:cNvPr id="26"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65</a:t>
            </a:fld>
            <a:endParaRPr lang="en-AU" altLang="en-US" dirty="0"/>
          </a:p>
        </p:txBody>
      </p:sp>
      <p:sp>
        <p:nvSpPr>
          <p:cNvPr id="27" name="Date Placeholder 3">
            <a:extLst>
              <a:ext uri="{FF2B5EF4-FFF2-40B4-BE49-F238E27FC236}">
                <a16:creationId xmlns:a16="http://schemas.microsoft.com/office/drawing/2014/main" id="{1D125F15-19EB-4AC7-A5D5-787FDFEB69BC}"/>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73053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body" idx="1"/>
          </p:nvPr>
        </p:nvSpPr>
        <p:spPr>
          <a:xfrm>
            <a:off x="1371600" y="5367704"/>
            <a:ext cx="7554748" cy="697523"/>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3527" tIns="41031" rIns="83527" bIns="41031" numCol="1" anchor="t" anchorCtr="0" compatLnSpc="1">
            <a:prstTxWarp prst="textNoShape">
              <a:avLst/>
            </a:prstTxWarp>
          </a:bodyPr>
          <a:lstStyle/>
          <a:p>
            <a:pPr>
              <a:tabLst>
                <a:tab pos="4572000" algn="l"/>
              </a:tabLst>
            </a:pPr>
            <a:r>
              <a:rPr lang="en-US" altLang="en-US" sz="2400" i="1" dirty="0"/>
              <a:t>“A</a:t>
            </a:r>
            <a:r>
              <a:rPr lang="en-AU" altLang="en-US" sz="2400" i="1" dirty="0"/>
              <a:t> sequence of transactions offered by the system that yield a useful result for an actor</a:t>
            </a:r>
            <a:r>
              <a:rPr lang="en-US" altLang="en-US" sz="2400" i="1" dirty="0"/>
              <a:t>.”</a:t>
            </a:r>
            <a:br>
              <a:rPr lang="en-US" altLang="en-US" sz="2400" i="1" dirty="0"/>
            </a:br>
            <a:r>
              <a:rPr lang="en-US" altLang="en-US" sz="2400" i="1" dirty="0"/>
              <a:t>	</a:t>
            </a:r>
            <a:r>
              <a:rPr lang="en-US" altLang="en-US" sz="2200" i="1" dirty="0"/>
              <a:t>– Jacobson et al, 1992</a:t>
            </a:r>
          </a:p>
        </p:txBody>
      </p:sp>
      <p:sp>
        <p:nvSpPr>
          <p:cNvPr id="142339" name="Rectangle 3"/>
          <p:cNvSpPr>
            <a:spLocks noGrp="1" noChangeArrowheads="1"/>
          </p:cNvSpPr>
          <p:nvPr>
            <p:ph type="title"/>
          </p:nvPr>
        </p:nvSpPr>
        <p:spPr>
          <a:xfrm>
            <a:off x="1371600" y="188640"/>
            <a:ext cx="7772400" cy="72576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3527" tIns="41031" rIns="83527" bIns="41031" numCol="1" anchor="t" anchorCtr="0" compatLnSpc="1">
            <a:prstTxWarp prst="textNoShape">
              <a:avLst/>
            </a:prstTxWarp>
          </a:bodyPr>
          <a:lstStyle/>
          <a:p>
            <a:r>
              <a:rPr lang="en-AU" altLang="en-US" dirty="0"/>
              <a:t>Use Cases</a:t>
            </a:r>
          </a:p>
        </p:txBody>
      </p:sp>
      <p:pic>
        <p:nvPicPr>
          <p:cNvPr id="142340" name="Picture 4" descr="Flow Chart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60" t="1078" r="270" b="5740"/>
          <a:stretch/>
        </p:blipFill>
        <p:spPr bwMode="auto">
          <a:xfrm>
            <a:off x="2071150" y="1029923"/>
            <a:ext cx="6373299" cy="4308653"/>
          </a:xfrm>
          <a:prstGeom prst="rect">
            <a:avLst/>
          </a:prstGeom>
          <a:noFill/>
          <a:extLst>
            <a:ext uri="{909E8E84-426E-40DD-AFC4-6F175D3DCCD1}">
              <a14:hiddenFill xmlns:a14="http://schemas.microsoft.com/office/drawing/2010/main">
                <a:solidFill>
                  <a:srgbClr val="FFFFFF"/>
                </a:solidFill>
              </a14:hiddenFill>
            </a:ext>
          </a:extLst>
        </p:spPr>
      </p:pic>
      <p:sp>
        <p:nvSpPr>
          <p:cNvPr id="142341" name="Text Box 5"/>
          <p:cNvSpPr txBox="1">
            <a:spLocks noChangeArrowheads="1"/>
          </p:cNvSpPr>
          <p:nvPr/>
        </p:nvSpPr>
        <p:spPr bwMode="auto">
          <a:xfrm>
            <a:off x="3779912" y="188640"/>
            <a:ext cx="422263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marL="1143000">
              <a:defRPr sz="2400">
                <a:solidFill>
                  <a:schemeClr val="tx1"/>
                </a:solidFill>
                <a:latin typeface="Times New Roman" panose="02020603050405020304" pitchFamily="18" charset="0"/>
              </a:defRPr>
            </a:lvl3pPr>
            <a:lvl4pPr marL="1714500">
              <a:defRPr sz="2400">
                <a:solidFill>
                  <a:schemeClr val="tx1"/>
                </a:solidFill>
                <a:latin typeface="Times New Roman" panose="02020603050405020304" pitchFamily="18" charset="0"/>
              </a:defRPr>
            </a:lvl4pPr>
            <a:lvl5pPr marL="228600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400" i="1" dirty="0">
                <a:latin typeface="+mj-lt"/>
              </a:rPr>
              <a:t>are </a:t>
            </a:r>
            <a:r>
              <a:rPr lang="en-US" altLang="en-US" sz="4400" i="1" u="sng" dirty="0">
                <a:latin typeface="+mj-lt"/>
              </a:rPr>
              <a:t>Not</a:t>
            </a:r>
            <a:r>
              <a:rPr lang="en-US" altLang="en-US" sz="4400" i="1" dirty="0">
                <a:latin typeface="+mj-lt"/>
              </a:rPr>
              <a:t> a Flowchart</a:t>
            </a:r>
            <a:endParaRPr lang="en-AU" altLang="en-US" sz="4400" i="1" dirty="0">
              <a:latin typeface="+mj-lt"/>
            </a:endParaRPr>
          </a:p>
        </p:txBody>
      </p:sp>
      <p:sp>
        <p:nvSpPr>
          <p:cNvPr id="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66</a:t>
            </a:fld>
            <a:endParaRPr lang="en-AU" altLang="en-US" dirty="0"/>
          </a:p>
        </p:txBody>
      </p:sp>
      <p:sp>
        <p:nvSpPr>
          <p:cNvPr id="8" name="Date Placeholder 3">
            <a:extLst>
              <a:ext uri="{FF2B5EF4-FFF2-40B4-BE49-F238E27FC236}">
                <a16:creationId xmlns:a16="http://schemas.microsoft.com/office/drawing/2014/main" id="{A82CC6E5-7691-4159-9492-FCDC1BC01691}"/>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42197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142341"/>
                                        </p:tgtEl>
                                        <p:attrNameLst>
                                          <p:attrName>style.visibility</p:attrName>
                                        </p:attrNameLst>
                                      </p:cBhvr>
                                      <p:to>
                                        <p:strVal val="visible"/>
                                      </p:to>
                                    </p:set>
                                    <p:animEffect transition="in" filter="dissolve">
                                      <p:cBhvr>
                                        <p:cTn id="7" dur="500"/>
                                        <p:tgtEl>
                                          <p:spTgt spid="1423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2338">
                                            <p:txEl>
                                              <p:pRg st="0" end="0"/>
                                            </p:txEl>
                                          </p:spTgt>
                                        </p:tgtEl>
                                        <p:attrNameLst>
                                          <p:attrName>style.visibility</p:attrName>
                                        </p:attrNameLst>
                                      </p:cBhvr>
                                      <p:to>
                                        <p:strVal val="visible"/>
                                      </p:to>
                                    </p:set>
                                    <p:anim calcmode="lin" valueType="num">
                                      <p:cBhvr additive="base">
                                        <p:cTn id="12" dur="500" fill="hold"/>
                                        <p:tgtEl>
                                          <p:spTgt spid="14233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233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6546"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6547"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6550" name="Rectangle 6"/>
          <p:cNvSpPr>
            <a:spLocks noGrp="1" noChangeArrowheads="1"/>
          </p:cNvSpPr>
          <p:nvPr>
            <p:ph type="title"/>
          </p:nvPr>
        </p:nvSpPr>
        <p:spPr/>
        <p:txBody>
          <a:bodyPr/>
          <a:lstStyle/>
          <a:p>
            <a:r>
              <a:rPr lang="en-AU" altLang="en-US"/>
              <a:t>Task 4: Identify Packages</a:t>
            </a:r>
          </a:p>
        </p:txBody>
      </p:sp>
      <p:sp>
        <p:nvSpPr>
          <p:cNvPr id="2156551" name="Rectangle 7"/>
          <p:cNvSpPr>
            <a:spLocks noGrp="1" noChangeArrowheads="1"/>
          </p:cNvSpPr>
          <p:nvPr>
            <p:ph type="body" idx="1"/>
          </p:nvPr>
        </p:nvSpPr>
        <p:spPr/>
        <p:txBody>
          <a:bodyPr/>
          <a:lstStyle/>
          <a:p>
            <a:r>
              <a:rPr lang="en-AU" altLang="en-US" dirty="0"/>
              <a:t>Useful to group use cases into packages that represent subject areas</a:t>
            </a:r>
          </a:p>
          <a:p>
            <a:pPr lvl="1"/>
            <a:r>
              <a:rPr lang="en-AU" altLang="en-US" dirty="0"/>
              <a:t>logical aspect of the problem space where a group of use cases work towards a common goal</a:t>
            </a:r>
          </a:p>
        </p:txBody>
      </p:sp>
      <p:sp>
        <p:nvSpPr>
          <p:cNvPr id="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67</a:t>
            </a:fld>
            <a:endParaRPr lang="en-AU" altLang="en-US" dirty="0"/>
          </a:p>
        </p:txBody>
      </p:sp>
      <p:sp>
        <p:nvSpPr>
          <p:cNvPr id="8" name="Date Placeholder 3">
            <a:extLst>
              <a:ext uri="{FF2B5EF4-FFF2-40B4-BE49-F238E27FC236}">
                <a16:creationId xmlns:a16="http://schemas.microsoft.com/office/drawing/2014/main" id="{65E7533A-2572-4905-A65B-792C5CDEEF4E}"/>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335514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Rectangle 2"/>
          <p:cNvSpPr>
            <a:spLocks noChangeArrowheads="1"/>
          </p:cNvSpPr>
          <p:nvPr/>
        </p:nvSpPr>
        <p:spPr bwMode="auto">
          <a:xfrm>
            <a:off x="1264579"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595" name="Rectangle 3"/>
          <p:cNvSpPr>
            <a:spLocks noGrp="1" noChangeArrowheads="1"/>
          </p:cNvSpPr>
          <p:nvPr>
            <p:ph type="title"/>
          </p:nvPr>
        </p:nvSpPr>
        <p:spPr>
          <a:xfrm>
            <a:off x="1422672" y="0"/>
            <a:ext cx="7123452" cy="936381"/>
          </a:xfrm>
          <a:noFill/>
          <a:ln/>
        </p:spPr>
        <p:txBody>
          <a:bodyPr vert="horz" wrap="square" lIns="92075" tIns="42496" rIns="92075" bIns="42496" numCol="1" anchor="b" anchorCtr="0" compatLnSpc="1">
            <a:prstTxWarp prst="textNoShape">
              <a:avLst/>
            </a:prstTxWarp>
          </a:bodyPr>
          <a:lstStyle/>
          <a:p>
            <a:r>
              <a:rPr lang="en-US" altLang="en-US" dirty="0"/>
              <a:t>Packages – UML Notation</a:t>
            </a:r>
            <a:endParaRPr lang="en-AU" altLang="en-US" dirty="0"/>
          </a:p>
        </p:txBody>
      </p:sp>
      <p:sp>
        <p:nvSpPr>
          <p:cNvPr id="2158596" name="Rectangle 4"/>
          <p:cNvSpPr>
            <a:spLocks noChangeArrowheads="1"/>
          </p:cNvSpPr>
          <p:nvPr/>
        </p:nvSpPr>
        <p:spPr bwMode="auto">
          <a:xfrm>
            <a:off x="2349764" y="1938705"/>
            <a:ext cx="5499589" cy="4051788"/>
          </a:xfrm>
          <a:prstGeom prst="rect">
            <a:avLst/>
          </a:prstGeom>
          <a:noFill/>
          <a:ln w="28575">
            <a:solidFill>
              <a:srgbClr val="002060"/>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597" name="Text Box 5"/>
          <p:cNvSpPr txBox="1">
            <a:spLocks noChangeArrowheads="1"/>
          </p:cNvSpPr>
          <p:nvPr/>
        </p:nvSpPr>
        <p:spPr bwMode="auto">
          <a:xfrm>
            <a:off x="2349764" y="1570893"/>
            <a:ext cx="2820196" cy="348109"/>
          </a:xfrm>
          <a:prstGeom prst="rect">
            <a:avLst/>
          </a:prstGeom>
          <a:noFill/>
          <a:ln w="28575">
            <a:solidFill>
              <a:srgbClr val="002060"/>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662" b="1" dirty="0">
                <a:latin typeface="+mn-lt"/>
              </a:rPr>
              <a:t>Automated Teller Machine</a:t>
            </a:r>
            <a:endParaRPr lang="en-AU" altLang="en-US" sz="1662" b="1" dirty="0">
              <a:latin typeface="+mn-lt"/>
            </a:endParaRPr>
          </a:p>
        </p:txBody>
      </p:sp>
      <p:grpSp>
        <p:nvGrpSpPr>
          <p:cNvPr id="2158598" name="Group 6"/>
          <p:cNvGrpSpPr>
            <a:grpSpLocks noChangeAspect="1"/>
          </p:cNvGrpSpPr>
          <p:nvPr/>
        </p:nvGrpSpPr>
        <p:grpSpPr bwMode="auto">
          <a:xfrm>
            <a:off x="1106318" y="3515459"/>
            <a:ext cx="666750" cy="1192823"/>
            <a:chOff x="4534" y="1584"/>
            <a:chExt cx="907" cy="1632"/>
          </a:xfrm>
        </p:grpSpPr>
        <p:sp>
          <p:nvSpPr>
            <p:cNvPr id="2158599" name="Oval 7"/>
            <p:cNvSpPr>
              <a:spLocks noChangeAspect="1" noChangeArrowheads="1"/>
            </p:cNvSpPr>
            <p:nvPr/>
          </p:nvSpPr>
          <p:spPr bwMode="auto">
            <a:xfrm>
              <a:off x="4800" y="1584"/>
              <a:ext cx="384" cy="384"/>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00" name="Line 8"/>
            <p:cNvSpPr>
              <a:spLocks noChangeAspect="1" noChangeShapeType="1"/>
            </p:cNvSpPr>
            <p:nvPr/>
          </p:nvSpPr>
          <p:spPr bwMode="auto">
            <a:xfrm>
              <a:off x="4992" y="1968"/>
              <a:ext cx="0" cy="76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01" name="Line 9"/>
            <p:cNvSpPr>
              <a:spLocks noChangeAspect="1" noChangeShapeType="1"/>
            </p:cNvSpPr>
            <p:nvPr/>
          </p:nvSpPr>
          <p:spPr bwMode="auto">
            <a:xfrm flipH="1">
              <a:off x="4656"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02" name="Line 10"/>
            <p:cNvSpPr>
              <a:spLocks noChangeAspect="1" noChangeShapeType="1"/>
            </p:cNvSpPr>
            <p:nvPr/>
          </p:nvSpPr>
          <p:spPr bwMode="auto">
            <a:xfrm>
              <a:off x="4992"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03" name="Line 11"/>
            <p:cNvSpPr>
              <a:spLocks noChangeAspect="1" noChangeShapeType="1"/>
            </p:cNvSpPr>
            <p:nvPr/>
          </p:nvSpPr>
          <p:spPr bwMode="auto">
            <a:xfrm flipV="1">
              <a:off x="4534" y="2208"/>
              <a:ext cx="907"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2158604" name="Text Box 12"/>
          <p:cNvSpPr txBox="1">
            <a:spLocks noChangeArrowheads="1"/>
          </p:cNvSpPr>
          <p:nvPr/>
        </p:nvSpPr>
        <p:spPr bwMode="auto">
          <a:xfrm>
            <a:off x="852627" y="4783016"/>
            <a:ext cx="1178528" cy="3481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662" b="1" dirty="0">
                <a:latin typeface="+mn-lt"/>
              </a:rPr>
              <a:t>Customer</a:t>
            </a:r>
          </a:p>
        </p:txBody>
      </p:sp>
      <p:sp>
        <p:nvSpPr>
          <p:cNvPr id="2158605" name="Rectangle 13"/>
          <p:cNvSpPr>
            <a:spLocks noChangeArrowheads="1"/>
          </p:cNvSpPr>
          <p:nvPr/>
        </p:nvSpPr>
        <p:spPr bwMode="auto">
          <a:xfrm>
            <a:off x="2718883" y="2557097"/>
            <a:ext cx="2391508" cy="3242896"/>
          </a:xfrm>
          <a:prstGeom prst="rect">
            <a:avLst/>
          </a:prstGeom>
          <a:noFill/>
          <a:ln w="28575">
            <a:solidFill>
              <a:srgbClr val="002060"/>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endParaRPr lang="en-AU" altLang="en-US" sz="1015" b="1">
              <a:solidFill>
                <a:schemeClr val="bg2"/>
              </a:solidFill>
              <a:latin typeface="Times" panose="02020603050405020304" pitchFamily="18" charset="0"/>
            </a:endParaRPr>
          </a:p>
        </p:txBody>
      </p:sp>
      <p:sp>
        <p:nvSpPr>
          <p:cNvPr id="2158606" name="Text Box 14"/>
          <p:cNvSpPr txBox="1">
            <a:spLocks noChangeArrowheads="1"/>
          </p:cNvSpPr>
          <p:nvPr/>
        </p:nvSpPr>
        <p:spPr bwMode="auto">
          <a:xfrm>
            <a:off x="2718883" y="2250831"/>
            <a:ext cx="1845377" cy="291170"/>
          </a:xfrm>
          <a:prstGeom prst="rect">
            <a:avLst/>
          </a:prstGeom>
          <a:noFill/>
          <a:ln w="28575">
            <a:solidFill>
              <a:srgbClr val="002060"/>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292" b="1" dirty="0">
                <a:latin typeface="+mn-lt"/>
              </a:rPr>
              <a:t>Customer Interaction</a:t>
            </a:r>
          </a:p>
        </p:txBody>
      </p:sp>
      <p:grpSp>
        <p:nvGrpSpPr>
          <p:cNvPr id="2158607" name="Group 15"/>
          <p:cNvGrpSpPr>
            <a:grpSpLocks noChangeAspect="1"/>
          </p:cNvGrpSpPr>
          <p:nvPr/>
        </p:nvGrpSpPr>
        <p:grpSpPr bwMode="auto">
          <a:xfrm>
            <a:off x="8129906" y="3345474"/>
            <a:ext cx="665285" cy="1192823"/>
            <a:chOff x="4534" y="1584"/>
            <a:chExt cx="907" cy="1632"/>
          </a:xfrm>
        </p:grpSpPr>
        <p:sp>
          <p:nvSpPr>
            <p:cNvPr id="2158608" name="Oval 16"/>
            <p:cNvSpPr>
              <a:spLocks noChangeAspect="1" noChangeArrowheads="1"/>
            </p:cNvSpPr>
            <p:nvPr/>
          </p:nvSpPr>
          <p:spPr bwMode="auto">
            <a:xfrm>
              <a:off x="4800" y="1584"/>
              <a:ext cx="384" cy="384"/>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09" name="Line 17"/>
            <p:cNvSpPr>
              <a:spLocks noChangeAspect="1" noChangeShapeType="1"/>
            </p:cNvSpPr>
            <p:nvPr/>
          </p:nvSpPr>
          <p:spPr bwMode="auto">
            <a:xfrm>
              <a:off x="4992" y="1968"/>
              <a:ext cx="0" cy="76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10" name="Line 18"/>
            <p:cNvSpPr>
              <a:spLocks noChangeAspect="1" noChangeShapeType="1"/>
            </p:cNvSpPr>
            <p:nvPr/>
          </p:nvSpPr>
          <p:spPr bwMode="auto">
            <a:xfrm flipH="1">
              <a:off x="4656"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11" name="Line 19"/>
            <p:cNvSpPr>
              <a:spLocks noChangeAspect="1" noChangeShapeType="1"/>
            </p:cNvSpPr>
            <p:nvPr/>
          </p:nvSpPr>
          <p:spPr bwMode="auto">
            <a:xfrm>
              <a:off x="4992" y="2736"/>
              <a:ext cx="336"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12" name="Line 20"/>
            <p:cNvSpPr>
              <a:spLocks noChangeAspect="1" noChangeShapeType="1"/>
            </p:cNvSpPr>
            <p:nvPr/>
          </p:nvSpPr>
          <p:spPr bwMode="auto">
            <a:xfrm flipV="1">
              <a:off x="4534" y="2208"/>
              <a:ext cx="907"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2158613" name="Text Box 21"/>
          <p:cNvSpPr txBox="1">
            <a:spLocks noChangeArrowheads="1"/>
          </p:cNvSpPr>
          <p:nvPr/>
        </p:nvSpPr>
        <p:spPr bwMode="auto">
          <a:xfrm>
            <a:off x="7845095" y="4613031"/>
            <a:ext cx="1237839" cy="3481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662" b="1">
                <a:latin typeface="+mn-lt"/>
              </a:rPr>
              <a:t>Bank Staff</a:t>
            </a:r>
          </a:p>
        </p:txBody>
      </p:sp>
      <p:sp>
        <p:nvSpPr>
          <p:cNvPr id="2158614" name="Rectangle 22"/>
          <p:cNvSpPr>
            <a:spLocks noChangeArrowheads="1"/>
          </p:cNvSpPr>
          <p:nvPr/>
        </p:nvSpPr>
        <p:spPr bwMode="auto">
          <a:xfrm>
            <a:off x="5502471" y="2565889"/>
            <a:ext cx="2108688" cy="2743200"/>
          </a:xfrm>
          <a:prstGeom prst="rect">
            <a:avLst/>
          </a:prstGeom>
          <a:noFill/>
          <a:ln w="28575">
            <a:solidFill>
              <a:srgbClr val="002060"/>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endParaRPr lang="en-AU" altLang="en-US" sz="1015" b="1">
              <a:solidFill>
                <a:schemeClr val="bg2"/>
              </a:solidFill>
              <a:latin typeface="Times" panose="02020603050405020304" pitchFamily="18" charset="0"/>
            </a:endParaRPr>
          </a:p>
        </p:txBody>
      </p:sp>
      <p:sp>
        <p:nvSpPr>
          <p:cNvPr id="2158615" name="Text Box 23"/>
          <p:cNvSpPr txBox="1">
            <a:spLocks noChangeArrowheads="1"/>
          </p:cNvSpPr>
          <p:nvPr/>
        </p:nvSpPr>
        <p:spPr bwMode="auto">
          <a:xfrm>
            <a:off x="5502471" y="2255228"/>
            <a:ext cx="1576585" cy="291170"/>
          </a:xfrm>
          <a:prstGeom prst="rect">
            <a:avLst/>
          </a:prstGeom>
          <a:noFill/>
          <a:ln w="28575">
            <a:solidFill>
              <a:srgbClr val="002060"/>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AU" altLang="en-US" sz="1292" b="1">
                <a:latin typeface="+mn-lt"/>
              </a:rPr>
              <a:t>ATM Maintenance</a:t>
            </a:r>
          </a:p>
        </p:txBody>
      </p:sp>
      <p:sp>
        <p:nvSpPr>
          <p:cNvPr id="2158616" name="Oval 24"/>
          <p:cNvSpPr>
            <a:spLocks noChangeArrowheads="1"/>
          </p:cNvSpPr>
          <p:nvPr/>
        </p:nvSpPr>
        <p:spPr bwMode="auto">
          <a:xfrm>
            <a:off x="3250175" y="5062904"/>
            <a:ext cx="1179814" cy="56270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b="1" dirty="0">
                <a:latin typeface="+mn-lt"/>
              </a:rPr>
              <a:t>Transfer</a:t>
            </a:r>
          </a:p>
          <a:p>
            <a:pPr algn="ctr"/>
            <a:r>
              <a:rPr lang="en-US" altLang="en-US" sz="1400" b="1" dirty="0">
                <a:latin typeface="+mn-lt"/>
              </a:rPr>
              <a:t>Funds</a:t>
            </a:r>
            <a:endParaRPr lang="en-AU" altLang="en-US" sz="1400" b="1" dirty="0">
              <a:latin typeface="+mn-lt"/>
            </a:endParaRPr>
          </a:p>
        </p:txBody>
      </p:sp>
      <p:sp>
        <p:nvSpPr>
          <p:cNvPr id="2158617" name="Oval 25"/>
          <p:cNvSpPr>
            <a:spLocks noChangeArrowheads="1"/>
          </p:cNvSpPr>
          <p:nvPr/>
        </p:nvSpPr>
        <p:spPr bwMode="auto">
          <a:xfrm>
            <a:off x="3178371" y="2741735"/>
            <a:ext cx="1321621" cy="56270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b="1" dirty="0">
                <a:latin typeface="+mn-lt"/>
              </a:rPr>
              <a:t>Connect to</a:t>
            </a:r>
          </a:p>
          <a:p>
            <a:pPr algn="ctr"/>
            <a:r>
              <a:rPr lang="en-US" altLang="en-US" sz="1400" b="1" dirty="0">
                <a:latin typeface="+mn-lt"/>
              </a:rPr>
              <a:t>ATM</a:t>
            </a:r>
            <a:endParaRPr lang="en-AU" altLang="en-US" sz="1400" b="1" dirty="0">
              <a:latin typeface="+mn-lt"/>
            </a:endParaRPr>
          </a:p>
        </p:txBody>
      </p:sp>
      <p:sp>
        <p:nvSpPr>
          <p:cNvPr id="2158618" name="Oval 26"/>
          <p:cNvSpPr>
            <a:spLocks noChangeArrowheads="1"/>
          </p:cNvSpPr>
          <p:nvPr/>
        </p:nvSpPr>
        <p:spPr bwMode="auto">
          <a:xfrm>
            <a:off x="3233057" y="3515458"/>
            <a:ext cx="1331203" cy="56270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b="1" dirty="0">
                <a:latin typeface="+mn-lt"/>
              </a:rPr>
              <a:t>Withdraw</a:t>
            </a:r>
          </a:p>
          <a:p>
            <a:pPr algn="ctr"/>
            <a:r>
              <a:rPr lang="en-US" altLang="en-US" sz="1400" b="1" dirty="0">
                <a:latin typeface="+mn-lt"/>
              </a:rPr>
              <a:t>Funds</a:t>
            </a:r>
            <a:endParaRPr lang="en-AU" altLang="en-US" sz="1400" b="1" dirty="0">
              <a:latin typeface="+mn-lt"/>
            </a:endParaRPr>
          </a:p>
        </p:txBody>
      </p:sp>
      <p:sp>
        <p:nvSpPr>
          <p:cNvPr id="2158619" name="Oval 27"/>
          <p:cNvSpPr>
            <a:spLocks noChangeArrowheads="1"/>
          </p:cNvSpPr>
          <p:nvPr/>
        </p:nvSpPr>
        <p:spPr bwMode="auto">
          <a:xfrm>
            <a:off x="3250175" y="4289181"/>
            <a:ext cx="1202553" cy="56270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mn-lt"/>
              </a:rPr>
              <a:t>Deposit</a:t>
            </a:r>
          </a:p>
          <a:p>
            <a:pPr algn="ctr"/>
            <a:r>
              <a:rPr lang="en-US" altLang="en-US" sz="1400" b="1">
                <a:latin typeface="+mn-lt"/>
              </a:rPr>
              <a:t>Funds</a:t>
            </a:r>
            <a:endParaRPr lang="en-AU" altLang="en-US" sz="1400" b="1">
              <a:latin typeface="+mn-lt"/>
            </a:endParaRPr>
          </a:p>
        </p:txBody>
      </p:sp>
      <p:sp>
        <p:nvSpPr>
          <p:cNvPr id="2158620" name="Oval 28"/>
          <p:cNvSpPr>
            <a:spLocks noChangeArrowheads="1"/>
          </p:cNvSpPr>
          <p:nvPr/>
        </p:nvSpPr>
        <p:spPr bwMode="auto">
          <a:xfrm>
            <a:off x="5770155" y="2917581"/>
            <a:ext cx="1278297" cy="56270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mn-lt"/>
              </a:rPr>
              <a:t>Open ATM</a:t>
            </a:r>
            <a:endParaRPr lang="en-AU" altLang="en-US" sz="1400" b="1">
              <a:latin typeface="+mn-lt"/>
            </a:endParaRPr>
          </a:p>
        </p:txBody>
      </p:sp>
      <p:sp>
        <p:nvSpPr>
          <p:cNvPr id="2158621" name="Oval 29"/>
          <p:cNvSpPr>
            <a:spLocks noChangeArrowheads="1"/>
          </p:cNvSpPr>
          <p:nvPr/>
        </p:nvSpPr>
        <p:spPr bwMode="auto">
          <a:xfrm>
            <a:off x="5770155" y="3761643"/>
            <a:ext cx="1278297" cy="56270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mn-lt"/>
              </a:rPr>
              <a:t>Close ATM</a:t>
            </a:r>
            <a:endParaRPr lang="en-AU" altLang="en-US" sz="1400" b="1">
              <a:latin typeface="+mn-lt"/>
            </a:endParaRPr>
          </a:p>
        </p:txBody>
      </p:sp>
      <p:sp>
        <p:nvSpPr>
          <p:cNvPr id="2158622" name="Oval 30"/>
          <p:cNvSpPr>
            <a:spLocks noChangeArrowheads="1"/>
          </p:cNvSpPr>
          <p:nvPr/>
        </p:nvSpPr>
        <p:spPr bwMode="auto">
          <a:xfrm>
            <a:off x="5779038" y="4510431"/>
            <a:ext cx="1278297" cy="63304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b="1" dirty="0">
                <a:latin typeface="+mn-lt"/>
              </a:rPr>
              <a:t>Process</a:t>
            </a:r>
          </a:p>
          <a:p>
            <a:pPr algn="ctr"/>
            <a:r>
              <a:rPr lang="en-US" altLang="en-US" sz="1400" b="1" dirty="0">
                <a:latin typeface="+mn-lt"/>
              </a:rPr>
              <a:t>End Of Day</a:t>
            </a:r>
            <a:endParaRPr lang="en-AU" altLang="en-US" sz="1400" b="1" dirty="0">
              <a:latin typeface="+mn-lt"/>
            </a:endParaRPr>
          </a:p>
        </p:txBody>
      </p:sp>
      <p:sp>
        <p:nvSpPr>
          <p:cNvPr id="2158623" name="Line 31"/>
          <p:cNvSpPr>
            <a:spLocks noChangeShapeType="1"/>
          </p:cNvSpPr>
          <p:nvPr/>
        </p:nvSpPr>
        <p:spPr bwMode="auto">
          <a:xfrm>
            <a:off x="7048452" y="3256084"/>
            <a:ext cx="971550" cy="322385"/>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24" name="Line 32"/>
          <p:cNvSpPr>
            <a:spLocks noChangeShapeType="1"/>
          </p:cNvSpPr>
          <p:nvPr/>
        </p:nvSpPr>
        <p:spPr bwMode="auto">
          <a:xfrm flipV="1">
            <a:off x="7029402" y="3972658"/>
            <a:ext cx="1015512" cy="55685"/>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25" name="Line 33"/>
          <p:cNvSpPr>
            <a:spLocks noChangeShapeType="1"/>
          </p:cNvSpPr>
          <p:nvPr/>
        </p:nvSpPr>
        <p:spPr bwMode="auto">
          <a:xfrm flipV="1">
            <a:off x="6978114" y="4254012"/>
            <a:ext cx="1055077" cy="422031"/>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26" name="Line 34"/>
          <p:cNvSpPr>
            <a:spLocks noChangeShapeType="1"/>
          </p:cNvSpPr>
          <p:nvPr/>
        </p:nvSpPr>
        <p:spPr bwMode="auto">
          <a:xfrm flipV="1">
            <a:off x="2022183" y="3064120"/>
            <a:ext cx="1153257" cy="732692"/>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27" name="Line 35"/>
          <p:cNvSpPr>
            <a:spLocks noChangeShapeType="1"/>
          </p:cNvSpPr>
          <p:nvPr/>
        </p:nvSpPr>
        <p:spPr bwMode="auto">
          <a:xfrm flipV="1">
            <a:off x="2092522" y="3796812"/>
            <a:ext cx="1126880" cy="281354"/>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28" name="Line 36"/>
          <p:cNvSpPr>
            <a:spLocks noChangeShapeType="1"/>
          </p:cNvSpPr>
          <p:nvPr/>
        </p:nvSpPr>
        <p:spPr bwMode="auto">
          <a:xfrm>
            <a:off x="2092521" y="4359520"/>
            <a:ext cx="1166446" cy="211015"/>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58629" name="Line 37"/>
          <p:cNvSpPr>
            <a:spLocks noChangeShapeType="1"/>
          </p:cNvSpPr>
          <p:nvPr/>
        </p:nvSpPr>
        <p:spPr bwMode="auto">
          <a:xfrm>
            <a:off x="2022183" y="4570535"/>
            <a:ext cx="1238250" cy="703385"/>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39"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68</a:t>
            </a:fld>
            <a:endParaRPr lang="en-AU" altLang="en-US" dirty="0"/>
          </a:p>
        </p:txBody>
      </p:sp>
      <p:sp>
        <p:nvSpPr>
          <p:cNvPr id="40" name="Date Placeholder 3">
            <a:extLst>
              <a:ext uri="{FF2B5EF4-FFF2-40B4-BE49-F238E27FC236}">
                <a16:creationId xmlns:a16="http://schemas.microsoft.com/office/drawing/2014/main" id="{630B9CE9-FCA9-4F92-9253-448FBAB21C3A}"/>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709717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40" name="Rectangle 4"/>
          <p:cNvSpPr>
            <a:spLocks noGrp="1" noChangeArrowheads="1"/>
          </p:cNvSpPr>
          <p:nvPr>
            <p:ph type="title"/>
          </p:nvPr>
        </p:nvSpPr>
        <p:spPr>
          <a:xfrm>
            <a:off x="1371600" y="1"/>
            <a:ext cx="7458808" cy="908720"/>
          </a:xfrm>
        </p:spPr>
        <p:txBody>
          <a:bodyPr/>
          <a:lstStyle/>
          <a:p>
            <a:r>
              <a:rPr lang="en-AU" altLang="en-US" dirty="0"/>
              <a:t>Task </a:t>
            </a:r>
            <a:r>
              <a:rPr lang="en-US" altLang="en-US" dirty="0"/>
              <a:t>5</a:t>
            </a:r>
            <a:r>
              <a:rPr lang="en-AU" altLang="en-US" dirty="0"/>
              <a:t>: Develop Initial Use Cases</a:t>
            </a:r>
          </a:p>
        </p:txBody>
      </p:sp>
      <p:sp>
        <p:nvSpPr>
          <p:cNvPr id="2164741" name="Rectangle 5"/>
          <p:cNvSpPr>
            <a:spLocks noGrp="1" noChangeArrowheads="1"/>
          </p:cNvSpPr>
          <p:nvPr>
            <p:ph type="body" idx="1"/>
          </p:nvPr>
        </p:nvSpPr>
        <p:spPr/>
        <p:txBody>
          <a:bodyPr/>
          <a:lstStyle/>
          <a:p>
            <a:r>
              <a:rPr lang="en-AU" altLang="en-US" dirty="0"/>
              <a:t>Develop in workshop/JAD sessions in conjunction with client representatives</a:t>
            </a:r>
          </a:p>
          <a:p>
            <a:pPr lvl="1"/>
            <a:r>
              <a:rPr lang="en-AU" altLang="en-US" dirty="0"/>
              <a:t>Requirements Modeller acts as a facilitator</a:t>
            </a:r>
          </a:p>
          <a:p>
            <a:pPr lvl="1"/>
            <a:r>
              <a:rPr lang="en-AU" altLang="en-US" dirty="0"/>
              <a:t>Prototype Developer may be observer</a:t>
            </a:r>
          </a:p>
          <a:p>
            <a:pPr>
              <a:spcBef>
                <a:spcPts val="1200"/>
              </a:spcBef>
            </a:pPr>
            <a:r>
              <a:rPr lang="en-AU" altLang="en-US" dirty="0"/>
              <a:t>Initially keep use cases simple and abstract</a:t>
            </a:r>
          </a:p>
          <a:p>
            <a:pPr lvl="1">
              <a:spcBef>
                <a:spcPts val="600"/>
              </a:spcBef>
            </a:pPr>
            <a:r>
              <a:rPr lang="en-AU" altLang="en-US" dirty="0"/>
              <a:t>describe basic idea of what needs to be done</a:t>
            </a:r>
          </a:p>
          <a:p>
            <a:pPr lvl="1">
              <a:spcBef>
                <a:spcPts val="600"/>
              </a:spcBef>
            </a:pPr>
            <a:r>
              <a:rPr lang="en-AU" altLang="en-US" dirty="0"/>
              <a:t>too much detail makes use cases difficult to change</a:t>
            </a:r>
          </a:p>
          <a:p>
            <a:pPr>
              <a:spcBef>
                <a:spcPts val="1200"/>
              </a:spcBef>
            </a:pPr>
            <a:r>
              <a:rPr lang="en-AU" altLang="en-US" dirty="0"/>
              <a:t>Use Cases may vary considerably at this stage as ideas are brainstormed</a:t>
            </a:r>
          </a:p>
        </p:txBody>
      </p:sp>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69</a:t>
            </a:fld>
            <a:endParaRPr lang="en-AU" altLang="en-US" dirty="0"/>
          </a:p>
        </p:txBody>
      </p:sp>
      <p:sp>
        <p:nvSpPr>
          <p:cNvPr id="6" name="Date Placeholder 3">
            <a:extLst>
              <a:ext uri="{FF2B5EF4-FFF2-40B4-BE49-F238E27FC236}">
                <a16:creationId xmlns:a16="http://schemas.microsoft.com/office/drawing/2014/main" id="{D52CD163-DFB8-49CF-878E-370782C7DB41}"/>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51170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1941B65-D8BC-4A54-B80B-366A6DE87198}"/>
              </a:ext>
            </a:extLst>
          </p:cNvPr>
          <p:cNvSpPr>
            <a:spLocks noChangeArrowheads="1"/>
          </p:cNvSpPr>
          <p:nvPr/>
        </p:nvSpPr>
        <p:spPr bwMode="auto">
          <a:xfrm>
            <a:off x="312738" y="200025"/>
            <a:ext cx="18669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3555" name="Rectangle 3">
            <a:extLst>
              <a:ext uri="{FF2B5EF4-FFF2-40B4-BE49-F238E27FC236}">
                <a16:creationId xmlns:a16="http://schemas.microsoft.com/office/drawing/2014/main" id="{89B61709-ADE3-49F8-807D-391B3588C87A}"/>
              </a:ext>
            </a:extLst>
          </p:cNvPr>
          <p:cNvSpPr>
            <a:spLocks noGrp="1" noChangeArrowheads="1"/>
          </p:cNvSpPr>
          <p:nvPr>
            <p:ph type="title"/>
          </p:nvPr>
        </p:nvSpPr>
        <p:spPr/>
        <p:txBody>
          <a:bodyPr/>
          <a:lstStyle/>
          <a:p>
            <a:r>
              <a:rPr lang="en-US" altLang="en-US" sz="3400">
                <a:ea typeface="ＭＳ Ｐゴシック" panose="020B0600070205080204" pitchFamily="34" charset="-128"/>
              </a:rPr>
              <a:t>Abstraction</a:t>
            </a:r>
          </a:p>
        </p:txBody>
      </p:sp>
      <p:sp>
        <p:nvSpPr>
          <p:cNvPr id="23556" name="Rectangle 18">
            <a:extLst>
              <a:ext uri="{FF2B5EF4-FFF2-40B4-BE49-F238E27FC236}">
                <a16:creationId xmlns:a16="http://schemas.microsoft.com/office/drawing/2014/main" id="{C97E3C68-82D3-41EA-8866-D12DDB8EDC45}"/>
              </a:ext>
            </a:extLst>
          </p:cNvPr>
          <p:cNvSpPr>
            <a:spLocks noChangeArrowheads="1"/>
          </p:cNvSpPr>
          <p:nvPr/>
        </p:nvSpPr>
        <p:spPr bwMode="auto">
          <a:xfrm>
            <a:off x="563563" y="95726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defRPr sz="2400" b="1">
                <a:solidFill>
                  <a:srgbClr val="FF0000"/>
                </a:solidFill>
                <a:latin typeface="Helvetica" panose="020B0604020202020204" pitchFamily="34" charset="0"/>
                <a:ea typeface="ＭＳ Ｐゴシック" panose="020B0600070205080204" pitchFamily="34" charset="-128"/>
              </a:defRPr>
            </a:lvl1pPr>
            <a:lvl2pPr marL="685800" indent="-228600">
              <a:defRPr sz="2400" b="1">
                <a:solidFill>
                  <a:srgbClr val="FF0000"/>
                </a:solidFill>
                <a:latin typeface="Helvetica" panose="020B0604020202020204" pitchFamily="34" charset="0"/>
                <a:ea typeface="ＭＳ Ｐゴシック" panose="020B0600070205080204" pitchFamily="34" charset="-128"/>
              </a:defRPr>
            </a:lvl2pPr>
            <a:lvl3pPr marL="1143000" indent="-228600">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Complex systems are hard to understand</a:t>
            </a:r>
          </a:p>
          <a:p>
            <a:pPr marL="685800" marR="0" lvl="1" indent="-228600" algn="l" defTabSz="914400" rtl="0" eaLnBrk="0" fontAlgn="base" latinLnBrk="0" hangingPunct="0">
              <a:lnSpc>
                <a:spcPct val="90000"/>
              </a:lnSpc>
              <a:spcBef>
                <a:spcPct val="30000"/>
              </a:spcBef>
              <a:spcAft>
                <a:spcPct val="0"/>
              </a:spcAft>
              <a:buClr>
                <a:srgbClr val="3D5500"/>
              </a:buClr>
              <a:buSzPct val="100000"/>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The 7 +- 2 phenomena</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Our short term memory cannot store more than 7+-2 pieces at the same time -</a:t>
            </a:r>
            <a:r>
              <a:rPr kumimoji="0" lang="en-US" altLang="en-US" sz="2000" b="0" i="0" u="none" strike="noStrike" kern="1200" cap="none" spc="0" normalizeH="0" baseline="0" noProof="0">
                <a:ln>
                  <a:noFill/>
                </a:ln>
                <a:solidFill>
                  <a:srgbClr val="FF3300"/>
                </a:solidFill>
                <a:effectLst/>
                <a:uLnTx/>
                <a:uFillTx/>
                <a:latin typeface="Verdana" panose="020B0604030504040204" pitchFamily="34" charset="0"/>
                <a:ea typeface="ＭＳ Ｐゴシック" panose="020B0600070205080204" pitchFamily="34" charset="-128"/>
                <a:cs typeface="+mn-cs"/>
              </a:rPr>
              <a:t>&gt; limitation of the brain</a:t>
            </a:r>
            <a:endPar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endParaRP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My Phone Number: 498928918204</a:t>
            </a:r>
          </a:p>
        </p:txBody>
      </p:sp>
    </p:spTree>
    <p:extLst>
      <p:ext uri="{BB962C8B-B14F-4D97-AF65-F5344CB8AC3E}">
        <p14:creationId xmlns:p14="http://schemas.microsoft.com/office/powerpoint/2010/main" val="3309481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71B1-2EEA-4A3E-8F4F-B4BB2E079E58}"/>
              </a:ext>
            </a:extLst>
          </p:cNvPr>
          <p:cNvSpPr>
            <a:spLocks noGrp="1"/>
          </p:cNvSpPr>
          <p:nvPr>
            <p:ph type="title"/>
          </p:nvPr>
        </p:nvSpPr>
        <p:spPr/>
        <p:txBody>
          <a:bodyPr/>
          <a:lstStyle/>
          <a:p>
            <a:r>
              <a:rPr lang="en-AU" dirty="0"/>
              <a:t>Breadth-First Development</a:t>
            </a:r>
          </a:p>
        </p:txBody>
      </p:sp>
      <p:sp>
        <p:nvSpPr>
          <p:cNvPr id="3" name="Content Placeholder 2">
            <a:extLst>
              <a:ext uri="{FF2B5EF4-FFF2-40B4-BE49-F238E27FC236}">
                <a16:creationId xmlns:a16="http://schemas.microsoft.com/office/drawing/2014/main" id="{4E3093FA-1301-42BF-97D0-A0B3F9E2587F}"/>
              </a:ext>
            </a:extLst>
          </p:cNvPr>
          <p:cNvSpPr>
            <a:spLocks noGrp="1"/>
          </p:cNvSpPr>
          <p:nvPr>
            <p:ph idx="1"/>
          </p:nvPr>
        </p:nvSpPr>
        <p:spPr/>
        <p:txBody>
          <a:bodyPr/>
          <a:lstStyle/>
          <a:p>
            <a:pPr marL="244726" indent="-244726">
              <a:spcBef>
                <a:spcPts val="1200"/>
              </a:spcBef>
            </a:pPr>
            <a:r>
              <a:rPr lang="en-US" altLang="en-US" dirty="0"/>
              <a:t>We are too eager for detail</a:t>
            </a:r>
          </a:p>
          <a:p>
            <a:pPr marL="244726" indent="-244726">
              <a:spcBef>
                <a:spcPts val="1200"/>
              </a:spcBef>
            </a:pPr>
            <a:r>
              <a:rPr lang="en-US" altLang="en-US" dirty="0"/>
              <a:t>It’s a process of discovery</a:t>
            </a:r>
          </a:p>
          <a:p>
            <a:pPr marL="244726" indent="-244726">
              <a:spcBef>
                <a:spcPts val="1200"/>
              </a:spcBef>
            </a:pPr>
            <a:r>
              <a:rPr lang="en-US" altLang="en-US" dirty="0"/>
              <a:t>Early detail leads to wasted effort</a:t>
            </a:r>
          </a:p>
          <a:p>
            <a:pPr marL="657975" lvl="1" indent="-235933"/>
            <a:r>
              <a:rPr lang="en-US" altLang="en-US" dirty="0"/>
              <a:t>requirements “churn”</a:t>
            </a:r>
          </a:p>
          <a:p>
            <a:pPr marL="657975" lvl="1" indent="-235933"/>
            <a:r>
              <a:rPr lang="en-US" altLang="en-US" dirty="0"/>
              <a:t>prolonged requirements phase</a:t>
            </a:r>
          </a:p>
          <a:p>
            <a:pPr marL="657975" lvl="1" indent="-235933"/>
            <a:r>
              <a:rPr lang="en-US" altLang="en-US" dirty="0"/>
              <a:t>loss of patience</a:t>
            </a:r>
          </a:p>
          <a:p>
            <a:endParaRPr lang="en-AU" dirty="0"/>
          </a:p>
        </p:txBody>
      </p:sp>
      <p:sp>
        <p:nvSpPr>
          <p:cNvPr id="4" name="Slide Number Placeholder 4">
            <a:extLst>
              <a:ext uri="{FF2B5EF4-FFF2-40B4-BE49-F238E27FC236}">
                <a16:creationId xmlns:a16="http://schemas.microsoft.com/office/drawing/2014/main" id="{FFF905D4-1220-4380-9D0A-A29C7EB7C367}"/>
              </a:ext>
            </a:extLst>
          </p:cNvPr>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70</a:t>
            </a:fld>
            <a:endParaRPr lang="en-AU" altLang="en-US" dirty="0"/>
          </a:p>
        </p:txBody>
      </p:sp>
      <p:sp>
        <p:nvSpPr>
          <p:cNvPr id="5" name="Date Placeholder 3">
            <a:extLst>
              <a:ext uri="{FF2B5EF4-FFF2-40B4-BE49-F238E27FC236}">
                <a16:creationId xmlns:a16="http://schemas.microsoft.com/office/drawing/2014/main" id="{303A39FA-2FE0-4EF7-ABFA-C5E0D5C63426}"/>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712734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788" name="Rectangle 4"/>
          <p:cNvSpPr>
            <a:spLocks noGrp="1" noChangeArrowheads="1"/>
          </p:cNvSpPr>
          <p:nvPr>
            <p:ph type="title"/>
          </p:nvPr>
        </p:nvSpPr>
        <p:spPr>
          <a:xfrm>
            <a:off x="1371600" y="1"/>
            <a:ext cx="7458808" cy="908720"/>
          </a:xfrm>
        </p:spPr>
        <p:txBody>
          <a:bodyPr/>
          <a:lstStyle/>
          <a:p>
            <a:r>
              <a:rPr lang="en-AU" altLang="en-US" dirty="0"/>
              <a:t>Prioritise the Use Cases</a:t>
            </a:r>
          </a:p>
        </p:txBody>
      </p:sp>
      <p:sp>
        <p:nvSpPr>
          <p:cNvPr id="2166789" name="Rectangle 5"/>
          <p:cNvSpPr>
            <a:spLocks noGrp="1" noChangeArrowheads="1"/>
          </p:cNvSpPr>
          <p:nvPr>
            <p:ph type="body" idx="1"/>
          </p:nvPr>
        </p:nvSpPr>
        <p:spPr/>
        <p:txBody>
          <a:bodyPr/>
          <a:lstStyle/>
          <a:p>
            <a:r>
              <a:rPr lang="en-AU" altLang="en-US" dirty="0"/>
              <a:t>Complete listing of use cases should be prioritised based on organisational needs</a:t>
            </a:r>
          </a:p>
          <a:p>
            <a:pPr>
              <a:spcBef>
                <a:spcPts val="1200"/>
              </a:spcBef>
            </a:pPr>
            <a:r>
              <a:rPr lang="en-AU" altLang="en-US" dirty="0"/>
              <a:t>Allows important functions to be delivered first and the system roll-out to be business requirements driven</a:t>
            </a:r>
          </a:p>
          <a:p>
            <a:pPr lvl="1">
              <a:spcBef>
                <a:spcPts val="600"/>
              </a:spcBef>
            </a:pPr>
            <a:r>
              <a:rPr lang="en-AU" altLang="en-US" dirty="0"/>
              <a:t>focus on ROI</a:t>
            </a:r>
          </a:p>
        </p:txBody>
      </p:sp>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71</a:t>
            </a:fld>
            <a:endParaRPr lang="en-AU" altLang="en-US" dirty="0"/>
          </a:p>
        </p:txBody>
      </p:sp>
      <p:sp>
        <p:nvSpPr>
          <p:cNvPr id="6" name="Date Placeholder 3">
            <a:extLst>
              <a:ext uri="{FF2B5EF4-FFF2-40B4-BE49-F238E27FC236}">
                <a16:creationId xmlns:a16="http://schemas.microsoft.com/office/drawing/2014/main" id="{9D06434C-E2E6-4104-ACAD-EA3426B33B00}"/>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981468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6" name="Rectangle 4"/>
          <p:cNvSpPr>
            <a:spLocks noGrp="1" noChangeArrowheads="1"/>
          </p:cNvSpPr>
          <p:nvPr>
            <p:ph type="title"/>
          </p:nvPr>
        </p:nvSpPr>
        <p:spPr>
          <a:xfrm>
            <a:off x="1403648" y="0"/>
            <a:ext cx="7740352" cy="908719"/>
          </a:xfrm>
        </p:spPr>
        <p:txBody>
          <a:bodyPr/>
          <a:lstStyle/>
          <a:p>
            <a:r>
              <a:rPr lang="en-AU" altLang="en-US" sz="3900" dirty="0"/>
              <a:t>Identify Typical and Alternative Scenarios</a:t>
            </a:r>
          </a:p>
        </p:txBody>
      </p:sp>
      <p:sp>
        <p:nvSpPr>
          <p:cNvPr id="2168837" name="Rectangle 5"/>
          <p:cNvSpPr>
            <a:spLocks noGrp="1" noChangeArrowheads="1"/>
          </p:cNvSpPr>
          <p:nvPr>
            <p:ph type="body" idx="1"/>
          </p:nvPr>
        </p:nvSpPr>
        <p:spPr>
          <a:xfrm>
            <a:off x="1403648" y="1124744"/>
            <a:ext cx="7511752" cy="4937553"/>
          </a:xfrm>
        </p:spPr>
        <p:txBody>
          <a:bodyPr/>
          <a:lstStyle/>
          <a:p>
            <a:r>
              <a:rPr lang="en-AU" altLang="en-US" dirty="0"/>
              <a:t>Use cases are composed of typical and alternative scenarios</a:t>
            </a:r>
          </a:p>
          <a:p>
            <a:pPr lvl="1"/>
            <a:r>
              <a:rPr lang="en-AU" altLang="en-US" dirty="0"/>
              <a:t>Typical scenarios – normal sequence of events</a:t>
            </a:r>
          </a:p>
          <a:p>
            <a:pPr lvl="2"/>
            <a:r>
              <a:rPr lang="en-AU" altLang="en-US" dirty="0"/>
              <a:t>what is intended to happen</a:t>
            </a:r>
          </a:p>
          <a:p>
            <a:pPr lvl="1"/>
            <a:r>
              <a:rPr lang="en-AU" altLang="en-US" dirty="0"/>
              <a:t>Alternative scenarios – abnormal courses of operation</a:t>
            </a:r>
          </a:p>
          <a:p>
            <a:pPr lvl="2"/>
            <a:r>
              <a:rPr lang="en-AU" altLang="en-US" dirty="0"/>
              <a:t>represent errors, or conditions not often encountered</a:t>
            </a:r>
          </a:p>
          <a:p>
            <a:pPr lvl="3"/>
            <a:r>
              <a:rPr lang="en-AU" altLang="en-US" dirty="0"/>
              <a:t>only conditions system can detect</a:t>
            </a:r>
          </a:p>
          <a:p>
            <a:pPr lvl="3"/>
            <a:r>
              <a:rPr lang="en-AU" altLang="en-US" dirty="0"/>
              <a:t>combine conditions with the same result</a:t>
            </a:r>
          </a:p>
          <a:p>
            <a:pPr>
              <a:spcBef>
                <a:spcPts val="1200"/>
              </a:spcBef>
            </a:pPr>
            <a:r>
              <a:rPr lang="en-AU" altLang="en-US" dirty="0"/>
              <a:t>Focus on understanding the typical scenario first</a:t>
            </a:r>
          </a:p>
          <a:p>
            <a:pPr lvl="1">
              <a:spcBef>
                <a:spcPts val="600"/>
              </a:spcBef>
            </a:pPr>
            <a:r>
              <a:rPr lang="en-AU" altLang="en-US" dirty="0"/>
              <a:t>initially just list the alternatives</a:t>
            </a:r>
          </a:p>
        </p:txBody>
      </p:sp>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72</a:t>
            </a:fld>
            <a:endParaRPr lang="en-AU" altLang="en-US" dirty="0"/>
          </a:p>
        </p:txBody>
      </p:sp>
      <p:sp>
        <p:nvSpPr>
          <p:cNvPr id="6" name="Date Placeholder 3">
            <a:extLst>
              <a:ext uri="{FF2B5EF4-FFF2-40B4-BE49-F238E27FC236}">
                <a16:creationId xmlns:a16="http://schemas.microsoft.com/office/drawing/2014/main" id="{FBF36AC0-8221-4D0B-9304-985B2C0ECE87}"/>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728323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9394"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619395"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619396" name="Rectangle 4"/>
          <p:cNvSpPr>
            <a:spLocks noGrp="1" noChangeArrowheads="1"/>
          </p:cNvSpPr>
          <p:nvPr>
            <p:ph type="title"/>
          </p:nvPr>
        </p:nvSpPr>
        <p:spPr>
          <a:xfrm>
            <a:off x="1371600" y="1"/>
            <a:ext cx="7772400" cy="937846"/>
          </a:xfrm>
        </p:spPr>
        <p:txBody>
          <a:bodyPr/>
          <a:lstStyle/>
          <a:p>
            <a:r>
              <a:rPr lang="en-AU" altLang="en-US" dirty="0"/>
              <a:t>Documenting Use Cases Guidelines</a:t>
            </a:r>
          </a:p>
        </p:txBody>
      </p:sp>
      <p:sp>
        <p:nvSpPr>
          <p:cNvPr id="2619397" name="Rectangle 5"/>
          <p:cNvSpPr>
            <a:spLocks noGrp="1" noChangeArrowheads="1"/>
          </p:cNvSpPr>
          <p:nvPr>
            <p:ph type="body" idx="1"/>
          </p:nvPr>
        </p:nvSpPr>
        <p:spPr/>
        <p:txBody>
          <a:bodyPr/>
          <a:lstStyle/>
          <a:p>
            <a:r>
              <a:rPr lang="en-AU" altLang="en-US" dirty="0"/>
              <a:t>Initially just specify the events of the use case as a series of steps</a:t>
            </a:r>
          </a:p>
          <a:p>
            <a:pPr>
              <a:spcBef>
                <a:spcPts val="1200"/>
              </a:spcBef>
            </a:pPr>
            <a:r>
              <a:rPr lang="en-AU" altLang="en-US" dirty="0"/>
              <a:t>During refinement ensure that a statement of "why" a step is being executed is included</a:t>
            </a:r>
          </a:p>
          <a:p>
            <a:pPr lvl="1">
              <a:spcBef>
                <a:spcPct val="25000"/>
              </a:spcBef>
            </a:pPr>
            <a:r>
              <a:rPr lang="en-AU" altLang="en-US" dirty="0"/>
              <a:t>easy for a domain expert to forget to document why</a:t>
            </a:r>
          </a:p>
          <a:p>
            <a:pPr lvl="2">
              <a:spcBef>
                <a:spcPct val="25000"/>
              </a:spcBef>
            </a:pPr>
            <a:r>
              <a:rPr lang="en-AU" altLang="en-US" dirty="0"/>
              <a:t>because it seems obvious</a:t>
            </a:r>
          </a:p>
          <a:p>
            <a:pPr lvl="1">
              <a:spcBef>
                <a:spcPct val="25000"/>
              </a:spcBef>
            </a:pPr>
            <a:r>
              <a:rPr lang="en-AU" altLang="en-US" dirty="0"/>
              <a:t>remember the model will be read by people unfamiliar with the domain</a:t>
            </a:r>
          </a:p>
        </p:txBody>
      </p:sp>
      <p:sp>
        <p:nvSpPr>
          <p:cNvPr id="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73</a:t>
            </a:fld>
            <a:endParaRPr lang="en-AU" altLang="en-US" dirty="0"/>
          </a:p>
        </p:txBody>
      </p:sp>
      <p:sp>
        <p:nvSpPr>
          <p:cNvPr id="8" name="Date Placeholder 3">
            <a:extLst>
              <a:ext uri="{FF2B5EF4-FFF2-40B4-BE49-F238E27FC236}">
                <a16:creationId xmlns:a16="http://schemas.microsoft.com/office/drawing/2014/main" id="{370167DD-4598-431C-8990-30468A1C8149}"/>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7567538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42" name="Rectangle 2"/>
          <p:cNvSpPr>
            <a:spLocks noGrp="1" noChangeArrowheads="1"/>
          </p:cNvSpPr>
          <p:nvPr>
            <p:ph type="title"/>
          </p:nvPr>
        </p:nvSpPr>
        <p:spPr>
          <a:xfrm>
            <a:off x="1403648" y="1"/>
            <a:ext cx="7426760" cy="908720"/>
          </a:xfrm>
        </p:spPr>
        <p:txBody>
          <a:bodyPr/>
          <a:lstStyle/>
          <a:p>
            <a:r>
              <a:rPr lang="en-AU" altLang="en-US" dirty="0"/>
              <a:t>Documenting Use Cases (cont.)</a:t>
            </a:r>
            <a:endParaRPr lang="en-US" altLang="en-US" dirty="0"/>
          </a:p>
        </p:txBody>
      </p:sp>
      <p:sp>
        <p:nvSpPr>
          <p:cNvPr id="2621443" name="Rectangle 3"/>
          <p:cNvSpPr>
            <a:spLocks noGrp="1" noChangeArrowheads="1"/>
          </p:cNvSpPr>
          <p:nvPr>
            <p:ph type="body" idx="1"/>
          </p:nvPr>
        </p:nvSpPr>
        <p:spPr>
          <a:xfrm>
            <a:off x="1403648" y="1124744"/>
            <a:ext cx="7412106" cy="4644476"/>
          </a:xfrm>
        </p:spPr>
        <p:txBody>
          <a:bodyPr/>
          <a:lstStyle/>
          <a:p>
            <a:r>
              <a:rPr lang="en-AU" altLang="en-US" dirty="0"/>
              <a:t>Number the steps</a:t>
            </a:r>
          </a:p>
          <a:p>
            <a:pPr>
              <a:spcBef>
                <a:spcPts val="1200"/>
              </a:spcBef>
            </a:pPr>
            <a:r>
              <a:rPr lang="en-AU" altLang="en-US" dirty="0"/>
              <a:t>If steps are completed within the context of another step, indent the text and the numbers</a:t>
            </a:r>
          </a:p>
          <a:p>
            <a:pPr lvl="1">
              <a:buFontTx/>
              <a:buNone/>
            </a:pPr>
            <a:r>
              <a:rPr lang="en-AU" altLang="en-US" dirty="0"/>
              <a:t>1. The First Step</a:t>
            </a:r>
          </a:p>
          <a:p>
            <a:pPr lvl="2">
              <a:buFontTx/>
              <a:buNone/>
            </a:pPr>
            <a:r>
              <a:rPr lang="en-AU" altLang="en-US" dirty="0"/>
              <a:t>1.1 This step must be completed to accomplish step 1</a:t>
            </a:r>
          </a:p>
          <a:p>
            <a:pPr lvl="2">
              <a:buFontTx/>
              <a:buNone/>
            </a:pPr>
            <a:r>
              <a:rPr lang="en-AU" altLang="en-US" dirty="0"/>
              <a:t>1.2 This is the next step to accomplish step 1</a:t>
            </a:r>
          </a:p>
          <a:p>
            <a:pPr lvl="1">
              <a:buFontTx/>
              <a:buNone/>
            </a:pPr>
            <a:r>
              <a:rPr lang="en-AU" altLang="en-US" dirty="0"/>
              <a:t>2. The Second Step</a:t>
            </a:r>
          </a:p>
          <a:p>
            <a:endParaRPr lang="en-US" altLang="en-US" dirty="0"/>
          </a:p>
        </p:txBody>
      </p:sp>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74</a:t>
            </a:fld>
            <a:endParaRPr lang="en-AU" altLang="en-US" dirty="0"/>
          </a:p>
        </p:txBody>
      </p:sp>
      <p:sp>
        <p:nvSpPr>
          <p:cNvPr id="6" name="Date Placeholder 3">
            <a:extLst>
              <a:ext uri="{FF2B5EF4-FFF2-40B4-BE49-F238E27FC236}">
                <a16:creationId xmlns:a16="http://schemas.microsoft.com/office/drawing/2014/main" id="{0F5F95F8-CE6F-4134-BC76-A69488D41394}"/>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777119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2466"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622467"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622468" name="Rectangle 4"/>
          <p:cNvSpPr>
            <a:spLocks noGrp="1" noChangeArrowheads="1"/>
          </p:cNvSpPr>
          <p:nvPr>
            <p:ph type="title"/>
          </p:nvPr>
        </p:nvSpPr>
        <p:spPr/>
        <p:txBody>
          <a:bodyPr/>
          <a:lstStyle/>
          <a:p>
            <a:r>
              <a:rPr lang="en-AU" altLang="en-US"/>
              <a:t>Documenting Use Cases (cont.)</a:t>
            </a:r>
          </a:p>
        </p:txBody>
      </p:sp>
      <p:sp>
        <p:nvSpPr>
          <p:cNvPr id="2622469" name="Rectangle 5"/>
          <p:cNvSpPr>
            <a:spLocks noGrp="1" noChangeArrowheads="1"/>
          </p:cNvSpPr>
          <p:nvPr>
            <p:ph type="body" idx="1"/>
          </p:nvPr>
        </p:nvSpPr>
        <p:spPr>
          <a:xfrm>
            <a:off x="1371600" y="1066800"/>
            <a:ext cx="7664896" cy="5257800"/>
          </a:xfrm>
        </p:spPr>
        <p:txBody>
          <a:bodyPr/>
          <a:lstStyle/>
          <a:p>
            <a:r>
              <a:rPr lang="en-AU" altLang="en-US" dirty="0"/>
              <a:t>When the typical scenario is being written, identify any alternative scenarios</a:t>
            </a:r>
          </a:p>
          <a:p>
            <a:pPr lvl="1"/>
            <a:r>
              <a:rPr lang="en-AU" altLang="en-US" dirty="0"/>
              <a:t>they do not have to be fully documented until the final release point</a:t>
            </a:r>
          </a:p>
          <a:p>
            <a:pPr>
              <a:spcBef>
                <a:spcPts val="1200"/>
              </a:spcBef>
            </a:pPr>
            <a:r>
              <a:rPr lang="en-AU" altLang="en-US" dirty="0"/>
              <a:t>Document steps of a use case sequentially</a:t>
            </a:r>
          </a:p>
          <a:p>
            <a:pPr lvl="1"/>
            <a:r>
              <a:rPr lang="en-AU" altLang="en-US" dirty="0"/>
              <a:t>step the actor performs</a:t>
            </a:r>
          </a:p>
          <a:p>
            <a:pPr lvl="1"/>
            <a:r>
              <a:rPr lang="en-AU" altLang="en-US" dirty="0"/>
              <a:t>followed by step the system does in response</a:t>
            </a:r>
          </a:p>
          <a:p>
            <a:pPr lvl="1"/>
            <a:r>
              <a:rPr lang="en-AU" altLang="en-US" dirty="0"/>
              <a:t>next step the actor performs</a:t>
            </a:r>
          </a:p>
          <a:p>
            <a:pPr lvl="1"/>
            <a:r>
              <a:rPr lang="en-AU" altLang="en-US" dirty="0"/>
              <a:t>…</a:t>
            </a:r>
          </a:p>
          <a:p>
            <a:pPr>
              <a:spcBef>
                <a:spcPts val="1200"/>
              </a:spcBef>
            </a:pPr>
            <a:r>
              <a:rPr lang="en-AU" altLang="en-US" dirty="0"/>
              <a:t>Show what the actor </a:t>
            </a:r>
            <a:r>
              <a:rPr lang="en-AU" altLang="en-US" i="1" dirty="0"/>
              <a:t>does</a:t>
            </a:r>
            <a:r>
              <a:rPr lang="en-AU" altLang="en-US" dirty="0"/>
              <a:t> or </a:t>
            </a:r>
            <a:r>
              <a:rPr lang="en-AU" altLang="en-US" i="1" dirty="0"/>
              <a:t>gets</a:t>
            </a:r>
          </a:p>
        </p:txBody>
      </p:sp>
      <p:sp>
        <p:nvSpPr>
          <p:cNvPr id="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75</a:t>
            </a:fld>
            <a:endParaRPr lang="en-AU" altLang="en-US" dirty="0"/>
          </a:p>
        </p:txBody>
      </p:sp>
      <p:sp>
        <p:nvSpPr>
          <p:cNvPr id="8" name="Date Placeholder 3">
            <a:extLst>
              <a:ext uri="{FF2B5EF4-FFF2-40B4-BE49-F238E27FC236}">
                <a16:creationId xmlns:a16="http://schemas.microsoft.com/office/drawing/2014/main" id="{67CC7D32-B087-45B5-928B-A709E9FE8486}"/>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609029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9634" name="Rectangle 2"/>
          <p:cNvSpPr>
            <a:spLocks noGrp="1" noChangeArrowheads="1"/>
          </p:cNvSpPr>
          <p:nvPr>
            <p:ph type="title"/>
          </p:nvPr>
        </p:nvSpPr>
        <p:spPr>
          <a:xfrm>
            <a:off x="1403648" y="1"/>
            <a:ext cx="7426760" cy="908720"/>
          </a:xfrm>
        </p:spPr>
        <p:txBody>
          <a:bodyPr/>
          <a:lstStyle/>
          <a:p>
            <a:r>
              <a:rPr lang="en-US" altLang="en-US" dirty="0"/>
              <a:t>Use Case Template</a:t>
            </a:r>
            <a:endParaRPr lang="en-AU" altLang="en-US" dirty="0"/>
          </a:p>
        </p:txBody>
      </p:sp>
      <p:pic>
        <p:nvPicPr>
          <p:cNvPr id="2629635" name="Picture 3" descr="j0283618">
            <a:hlinkClick r:id="rId2" action="ppaction://hlinkfile"/>
          </p:cNvPr>
          <p:cNvPicPr>
            <a:picLocks noGrp="1" noChangeAspect="1" noChangeArrowheads="1" noCrop="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4250985" y="2420888"/>
            <a:ext cx="1732085" cy="18141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76</a:t>
            </a:fld>
            <a:endParaRPr lang="en-AU" altLang="en-US" dirty="0"/>
          </a:p>
        </p:txBody>
      </p:sp>
      <p:sp>
        <p:nvSpPr>
          <p:cNvPr id="6" name="Date Placeholder 3">
            <a:extLst>
              <a:ext uri="{FF2B5EF4-FFF2-40B4-BE49-F238E27FC236}">
                <a16:creationId xmlns:a16="http://schemas.microsoft.com/office/drawing/2014/main" id="{C3C3B81B-2773-4828-8612-487A613C40EC}"/>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195347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9634" name="Rectangle 2"/>
          <p:cNvSpPr>
            <a:spLocks noGrp="1" noChangeArrowheads="1"/>
          </p:cNvSpPr>
          <p:nvPr>
            <p:ph type="title"/>
          </p:nvPr>
        </p:nvSpPr>
        <p:spPr>
          <a:xfrm>
            <a:off x="1403648" y="1"/>
            <a:ext cx="7426760" cy="908720"/>
          </a:xfrm>
        </p:spPr>
        <p:txBody>
          <a:bodyPr/>
          <a:lstStyle/>
          <a:p>
            <a:r>
              <a:rPr lang="en-US" altLang="en-US" dirty="0"/>
              <a:t>Withdraw Cash Use Case</a:t>
            </a:r>
            <a:endParaRPr lang="en-AU" altLang="en-US" dirty="0"/>
          </a:p>
        </p:txBody>
      </p:sp>
      <p:pic>
        <p:nvPicPr>
          <p:cNvPr id="2629635" name="Picture 3" descr="j0283618">
            <a:hlinkClick r:id="rId2" action="ppaction://hlinkfile"/>
          </p:cNvPr>
          <p:cNvPicPr>
            <a:picLocks noGrp="1" noChangeAspect="1" noChangeArrowheads="1" noCrop="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4250985" y="2420888"/>
            <a:ext cx="1732085" cy="18141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77</a:t>
            </a:fld>
            <a:endParaRPr lang="en-AU" altLang="en-US" dirty="0"/>
          </a:p>
        </p:txBody>
      </p:sp>
      <p:sp>
        <p:nvSpPr>
          <p:cNvPr id="6" name="Date Placeholder 3">
            <a:extLst>
              <a:ext uri="{FF2B5EF4-FFF2-40B4-BE49-F238E27FC236}">
                <a16:creationId xmlns:a16="http://schemas.microsoft.com/office/drawing/2014/main" id="{94C28C8A-AAFD-400D-A3FA-CF70C2BF520D}"/>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8150000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984738" y="6031523"/>
            <a:ext cx="175846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8435" name="Rectangle 3"/>
          <p:cNvSpPr>
            <a:spLocks noChangeArrowheads="1"/>
          </p:cNvSpPr>
          <p:nvPr/>
        </p:nvSpPr>
        <p:spPr bwMode="auto">
          <a:xfrm>
            <a:off x="3235569" y="6031523"/>
            <a:ext cx="267286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18436" name="Rectangle 4"/>
          <p:cNvSpPr>
            <a:spLocks noGrp="1" noChangeArrowheads="1"/>
          </p:cNvSpPr>
          <p:nvPr>
            <p:ph type="title"/>
          </p:nvPr>
        </p:nvSpPr>
        <p:spPr>
          <a:xfrm>
            <a:off x="1371600" y="116632"/>
            <a:ext cx="7772400" cy="797768"/>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3527" tIns="41031" rIns="83527" bIns="41031" numCol="1" anchor="t" anchorCtr="0" compatLnSpc="1">
            <a:prstTxWarp prst="textNoShape">
              <a:avLst/>
            </a:prstTxWarp>
          </a:bodyPr>
          <a:lstStyle/>
          <a:p>
            <a:r>
              <a:rPr lang="en-AU" altLang="en-US" dirty="0"/>
              <a:t>Description Detail</a:t>
            </a:r>
          </a:p>
        </p:txBody>
      </p:sp>
      <p:sp>
        <p:nvSpPr>
          <p:cNvPr id="18437" name="Rectangle 5"/>
          <p:cNvSpPr>
            <a:spLocks noGrp="1" noChangeArrowheads="1"/>
          </p:cNvSpPr>
          <p:nvPr>
            <p:ph type="body" idx="1"/>
          </p:nvPr>
        </p:nvSpPr>
        <p:spPr>
          <a:xfrm>
            <a:off x="1371600" y="1124745"/>
            <a:ext cx="7592888" cy="4453976"/>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3527" tIns="41031" rIns="83527" bIns="41031" numCol="1" anchor="t" anchorCtr="0" compatLnSpc="1">
            <a:prstTxWarp prst="textNoShape">
              <a:avLst/>
            </a:prstTxWarp>
          </a:bodyPr>
          <a:lstStyle/>
          <a:p>
            <a:pPr>
              <a:spcBef>
                <a:spcPct val="45000"/>
              </a:spcBef>
            </a:pPr>
            <a:r>
              <a:rPr lang="en-AU" altLang="en-US" sz="2600" dirty="0"/>
              <a:t>Subject to some debate</a:t>
            </a:r>
            <a:endParaRPr lang="en-US" altLang="en-US" sz="2600" dirty="0"/>
          </a:p>
          <a:p>
            <a:pPr>
              <a:spcBef>
                <a:spcPts val="1200"/>
              </a:spcBef>
            </a:pPr>
            <a:r>
              <a:rPr lang="en-US" altLang="en-US" sz="2600" dirty="0"/>
              <a:t>Previous example and template are based on what I consider best practice</a:t>
            </a:r>
          </a:p>
          <a:p>
            <a:pPr lvl="1"/>
            <a:r>
              <a:rPr lang="en-US" altLang="en-US" dirty="0"/>
              <a:t>particularly when there is limited interaction between developers and user representatives</a:t>
            </a:r>
          </a:p>
          <a:p>
            <a:pPr lvl="1"/>
            <a:r>
              <a:rPr lang="en-US" altLang="en-US" dirty="0"/>
              <a:t>extends well-known published methods</a:t>
            </a:r>
          </a:p>
          <a:p>
            <a:pPr lvl="2"/>
            <a:r>
              <a:rPr lang="en-US" altLang="en-US" dirty="0"/>
              <a:t>e.g.  RUP, Thomsen-</a:t>
            </a:r>
            <a:r>
              <a:rPr lang="en-US" altLang="en-US" dirty="0" err="1"/>
              <a:t>Dué</a:t>
            </a:r>
            <a:endParaRPr lang="en-AU" altLang="en-US" dirty="0"/>
          </a:p>
          <a:p>
            <a:pPr>
              <a:spcBef>
                <a:spcPts val="1200"/>
              </a:spcBef>
            </a:pPr>
            <a:r>
              <a:rPr lang="en-AU" altLang="en-US" sz="2600" dirty="0"/>
              <a:t>Provide enough detail so the </a:t>
            </a:r>
            <a:r>
              <a:rPr lang="en-US" altLang="en-US" sz="2600" dirty="0"/>
              <a:t>Business Owner</a:t>
            </a:r>
            <a:r>
              <a:rPr lang="en-AU" altLang="en-US" sz="2600" dirty="0"/>
              <a:t> can verify it performs the actions they require</a:t>
            </a:r>
          </a:p>
          <a:p>
            <a:pPr>
              <a:spcBef>
                <a:spcPts val="1200"/>
              </a:spcBef>
            </a:pPr>
            <a:r>
              <a:rPr lang="en-AU" altLang="en-US" sz="2600" dirty="0"/>
              <a:t>Functionality of the system needs to be described in enough detail to allow object decomposition</a:t>
            </a:r>
          </a:p>
        </p:txBody>
      </p:sp>
      <p:sp>
        <p:nvSpPr>
          <p:cNvPr id="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78</a:t>
            </a:fld>
            <a:endParaRPr lang="en-AU" altLang="en-US" dirty="0"/>
          </a:p>
        </p:txBody>
      </p:sp>
      <p:sp>
        <p:nvSpPr>
          <p:cNvPr id="8" name="Date Placeholder 3">
            <a:extLst>
              <a:ext uri="{FF2B5EF4-FFF2-40B4-BE49-F238E27FC236}">
                <a16:creationId xmlns:a16="http://schemas.microsoft.com/office/drawing/2014/main" id="{EF150E0D-26D7-41CE-9FF3-79E6A0C2440E}"/>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068469253"/>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dirty="0"/>
              <a:t>Use Cases and the User Interface</a:t>
            </a:r>
            <a:endParaRPr lang="en-AU" altLang="en-US" dirty="0"/>
          </a:p>
        </p:txBody>
      </p:sp>
      <p:sp>
        <p:nvSpPr>
          <p:cNvPr id="78851" name="Rectangle 3"/>
          <p:cNvSpPr>
            <a:spLocks noGrp="1" noChangeArrowheads="1"/>
          </p:cNvSpPr>
          <p:nvPr>
            <p:ph type="body" idx="1"/>
          </p:nvPr>
        </p:nvSpPr>
        <p:spPr>
          <a:xfrm>
            <a:off x="1371600" y="1124745"/>
            <a:ext cx="7664896" cy="4779292"/>
          </a:xfrm>
        </p:spPr>
        <p:txBody>
          <a:bodyPr/>
          <a:lstStyle/>
          <a:p>
            <a:pPr>
              <a:spcBef>
                <a:spcPts val="1108"/>
              </a:spcBef>
            </a:pPr>
            <a:r>
              <a:rPr lang="en-US" altLang="en-US" dirty="0"/>
              <a:t>It is best to keep use cases abstract</a:t>
            </a:r>
          </a:p>
          <a:p>
            <a:pPr lvl="1">
              <a:spcBef>
                <a:spcPts val="600"/>
              </a:spcBef>
            </a:pPr>
            <a:r>
              <a:rPr lang="en-AU" altLang="en-US" dirty="0"/>
              <a:t>use cases should </a:t>
            </a:r>
            <a:r>
              <a:rPr lang="en-US" altLang="en-US" dirty="0"/>
              <a:t>describe</a:t>
            </a:r>
            <a:r>
              <a:rPr lang="en-AU" altLang="en-US" dirty="0"/>
              <a:t> what the </a:t>
            </a:r>
            <a:r>
              <a:rPr lang="en-US" altLang="en-US" dirty="0"/>
              <a:t>actor</a:t>
            </a:r>
            <a:r>
              <a:rPr lang="en-AU" altLang="en-US" dirty="0"/>
              <a:t> logically wants to </a:t>
            </a:r>
            <a:r>
              <a:rPr lang="en-US" altLang="en-US" dirty="0"/>
              <a:t>achieve by</a:t>
            </a:r>
            <a:r>
              <a:rPr lang="en-AU" altLang="en-US" dirty="0"/>
              <a:t> using the system</a:t>
            </a:r>
            <a:endParaRPr lang="en-US" altLang="en-US" dirty="0"/>
          </a:p>
          <a:p>
            <a:pPr lvl="2">
              <a:spcBef>
                <a:spcPts val="554"/>
              </a:spcBef>
            </a:pPr>
            <a:r>
              <a:rPr lang="en-AU" altLang="en-US" i="1" dirty="0"/>
              <a:t>not</a:t>
            </a:r>
            <a:r>
              <a:rPr lang="en-AU" altLang="en-US" dirty="0"/>
              <a:t> the means by which they achieve those goals</a:t>
            </a:r>
            <a:endParaRPr lang="en-US" altLang="en-US" dirty="0"/>
          </a:p>
          <a:p>
            <a:pPr lvl="1">
              <a:spcBef>
                <a:spcPts val="554"/>
              </a:spcBef>
            </a:pPr>
            <a:r>
              <a:rPr lang="en-US" altLang="en-US" dirty="0"/>
              <a:t>precise level of abstraction is somewhat arbitrary</a:t>
            </a:r>
          </a:p>
          <a:p>
            <a:pPr>
              <a:spcBef>
                <a:spcPts val="1800"/>
              </a:spcBef>
            </a:pPr>
            <a:r>
              <a:rPr lang="en-US" altLang="en-US" dirty="0"/>
              <a:t>UI design is a separate activity</a:t>
            </a:r>
          </a:p>
          <a:p>
            <a:pPr lvl="1">
              <a:spcBef>
                <a:spcPts val="554"/>
              </a:spcBef>
            </a:pPr>
            <a:r>
              <a:rPr lang="en-US" altLang="en-US" i="1" dirty="0"/>
              <a:t>after</a:t>
            </a:r>
            <a:r>
              <a:rPr lang="en-US" altLang="en-US" dirty="0"/>
              <a:t> use cases have been validated</a:t>
            </a:r>
          </a:p>
        </p:txBody>
      </p:sp>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79</a:t>
            </a:fld>
            <a:endParaRPr lang="en-AU" altLang="en-US" dirty="0"/>
          </a:p>
        </p:txBody>
      </p:sp>
      <p:sp>
        <p:nvSpPr>
          <p:cNvPr id="6" name="Date Placeholder 3">
            <a:extLst>
              <a:ext uri="{FF2B5EF4-FFF2-40B4-BE49-F238E27FC236}">
                <a16:creationId xmlns:a16="http://schemas.microsoft.com/office/drawing/2014/main" id="{53BC5FF4-B847-4C86-8E46-229C0FCE674A}"/>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415989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8286583-ACFF-4C9B-B54C-A71E215A5FA3}"/>
              </a:ext>
            </a:extLst>
          </p:cNvPr>
          <p:cNvSpPr>
            <a:spLocks noChangeArrowheads="1"/>
          </p:cNvSpPr>
          <p:nvPr/>
        </p:nvSpPr>
        <p:spPr bwMode="auto">
          <a:xfrm>
            <a:off x="312738" y="200025"/>
            <a:ext cx="18669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5603" name="Rectangle 3">
            <a:extLst>
              <a:ext uri="{FF2B5EF4-FFF2-40B4-BE49-F238E27FC236}">
                <a16:creationId xmlns:a16="http://schemas.microsoft.com/office/drawing/2014/main" id="{B5CA107C-FF5E-48D7-8687-DDB7E5D34256}"/>
              </a:ext>
            </a:extLst>
          </p:cNvPr>
          <p:cNvSpPr>
            <a:spLocks noGrp="1" noChangeArrowheads="1"/>
          </p:cNvSpPr>
          <p:nvPr>
            <p:ph type="title"/>
          </p:nvPr>
        </p:nvSpPr>
        <p:spPr/>
        <p:txBody>
          <a:bodyPr/>
          <a:lstStyle/>
          <a:p>
            <a:r>
              <a:rPr lang="en-US" altLang="en-US" sz="3400">
                <a:ea typeface="ＭＳ Ｐゴシック" panose="020B0600070205080204" pitchFamily="34" charset="-128"/>
              </a:rPr>
              <a:t>Abstraction</a:t>
            </a:r>
          </a:p>
        </p:txBody>
      </p:sp>
      <p:sp>
        <p:nvSpPr>
          <p:cNvPr id="25604" name="Rectangle 17">
            <a:extLst>
              <a:ext uri="{FF2B5EF4-FFF2-40B4-BE49-F238E27FC236}">
                <a16:creationId xmlns:a16="http://schemas.microsoft.com/office/drawing/2014/main" id="{8D19CA00-838B-4541-8ACD-82E618E93D98}"/>
              </a:ext>
            </a:extLst>
          </p:cNvPr>
          <p:cNvSpPr>
            <a:spLocks noChangeArrowheads="1"/>
          </p:cNvSpPr>
          <p:nvPr/>
        </p:nvSpPr>
        <p:spPr bwMode="auto">
          <a:xfrm>
            <a:off x="534988" y="294481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marL="1143000" indent="-228600">
              <a:defRPr sz="2400" b="1">
                <a:solidFill>
                  <a:srgbClr val="FF0000"/>
                </a:solidFill>
                <a:latin typeface="Helvetica" panose="020B0604020202020204" pitchFamily="34" charset="0"/>
                <a:ea typeface="ＭＳ Ｐゴシック" panose="020B0600070205080204" pitchFamily="34" charset="-128"/>
              </a:defRPr>
            </a:lvl3pPr>
            <a:lvl4pPr marL="1543050" indent="-171450">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Chunking: </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Group collection of objects to reduce complexity</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4 chunks:</a:t>
            </a:r>
          </a:p>
          <a:p>
            <a:pPr marL="1543050" marR="0" lvl="3" indent="-171450" algn="l" defTabSz="914400" rtl="0" eaLnBrk="0" fontAlgn="base" latinLnBrk="0" hangingPunct="0">
              <a:lnSpc>
                <a:spcPct val="90000"/>
              </a:lnSpc>
              <a:spcBef>
                <a:spcPct val="30000"/>
              </a:spcBef>
              <a:spcAft>
                <a:spcPct val="0"/>
              </a:spcAft>
              <a:buClrTx/>
              <a:buSzPct val="100000"/>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State-code, Area-code, Local-Prefix, Internal-Nr</a:t>
            </a:r>
          </a:p>
        </p:txBody>
      </p:sp>
      <p:sp>
        <p:nvSpPr>
          <p:cNvPr id="25605" name="Rectangle 18">
            <a:extLst>
              <a:ext uri="{FF2B5EF4-FFF2-40B4-BE49-F238E27FC236}">
                <a16:creationId xmlns:a16="http://schemas.microsoft.com/office/drawing/2014/main" id="{3D2B14D9-1CF8-407E-AAF0-D049E821C7EC}"/>
              </a:ext>
            </a:extLst>
          </p:cNvPr>
          <p:cNvSpPr>
            <a:spLocks noChangeArrowheads="1"/>
          </p:cNvSpPr>
          <p:nvPr/>
        </p:nvSpPr>
        <p:spPr bwMode="auto">
          <a:xfrm>
            <a:off x="563563" y="95726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defRPr sz="2400" b="1">
                <a:solidFill>
                  <a:srgbClr val="FF0000"/>
                </a:solidFill>
                <a:latin typeface="Helvetica" panose="020B0604020202020204" pitchFamily="34" charset="0"/>
                <a:ea typeface="ＭＳ Ｐゴシック" panose="020B0600070205080204" pitchFamily="34" charset="-128"/>
              </a:defRPr>
            </a:lvl1pPr>
            <a:lvl2pPr marL="685800" indent="-228600">
              <a:defRPr sz="2400" b="1">
                <a:solidFill>
                  <a:srgbClr val="FF0000"/>
                </a:solidFill>
                <a:latin typeface="Helvetica" panose="020B0604020202020204" pitchFamily="34" charset="0"/>
                <a:ea typeface="ＭＳ Ｐゴシック" panose="020B0600070205080204" pitchFamily="34" charset="-128"/>
              </a:defRPr>
            </a:lvl2pPr>
            <a:lvl3pPr marL="1143000" indent="-228600">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Complex systems are hard to understand</a:t>
            </a:r>
          </a:p>
          <a:p>
            <a:pPr marL="685800" marR="0" lvl="1" indent="-228600" algn="l" defTabSz="914400" rtl="0" eaLnBrk="0" fontAlgn="base" latinLnBrk="0" hangingPunct="0">
              <a:lnSpc>
                <a:spcPct val="90000"/>
              </a:lnSpc>
              <a:spcBef>
                <a:spcPct val="30000"/>
              </a:spcBef>
              <a:spcAft>
                <a:spcPct val="0"/>
              </a:spcAft>
              <a:buClr>
                <a:srgbClr val="3D5500"/>
              </a:buClr>
              <a:buSzPct val="100000"/>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The 7 +- 2 phenomena</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Our short term memory cannot store more than 7+-2 pieces at the same time -&gt; limitation of the brain</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My Phone Number: 498928918204</a:t>
            </a:r>
          </a:p>
        </p:txBody>
      </p:sp>
    </p:spTree>
    <p:extLst>
      <p:ext uri="{BB962C8B-B14F-4D97-AF65-F5344CB8AC3E}">
        <p14:creationId xmlns:p14="http://schemas.microsoft.com/office/powerpoint/2010/main" val="155581913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dirty="0"/>
              <a:t>Essential Use Cases</a:t>
            </a:r>
            <a:endParaRPr lang="en-AU" altLang="en-US" dirty="0"/>
          </a:p>
        </p:txBody>
      </p:sp>
      <p:sp>
        <p:nvSpPr>
          <p:cNvPr id="78851" name="Rectangle 3"/>
          <p:cNvSpPr>
            <a:spLocks noGrp="1" noChangeArrowheads="1"/>
          </p:cNvSpPr>
          <p:nvPr>
            <p:ph type="body" idx="1"/>
          </p:nvPr>
        </p:nvSpPr>
        <p:spPr>
          <a:xfrm>
            <a:off x="1371600" y="1124745"/>
            <a:ext cx="7592888" cy="4779292"/>
          </a:xfrm>
        </p:spPr>
        <p:txBody>
          <a:bodyPr/>
          <a:lstStyle/>
          <a:p>
            <a:pPr>
              <a:spcBef>
                <a:spcPts val="554"/>
              </a:spcBef>
            </a:pPr>
            <a:r>
              <a:rPr lang="en-US" altLang="en-US" dirty="0"/>
              <a:t>Refines use cases down to the core interactions and user intentions</a:t>
            </a:r>
          </a:p>
          <a:p>
            <a:pPr lvl="1">
              <a:spcBef>
                <a:spcPts val="554"/>
              </a:spcBef>
            </a:pPr>
            <a:r>
              <a:rPr lang="en-US" altLang="en-US" dirty="0"/>
              <a:t>nothing at all related to the technology</a:t>
            </a:r>
          </a:p>
          <a:p>
            <a:pPr lvl="1">
              <a:spcBef>
                <a:spcPts val="554"/>
              </a:spcBef>
            </a:pPr>
            <a:r>
              <a:rPr lang="en-US" altLang="en-US" dirty="0"/>
              <a:t>no internal steps of the system are described</a:t>
            </a:r>
          </a:p>
          <a:p>
            <a:pPr>
              <a:spcBef>
                <a:spcPts val="1200"/>
              </a:spcBef>
            </a:pPr>
            <a:r>
              <a:rPr lang="en-US" altLang="en-US" dirty="0"/>
              <a:t>UI design is a completely separate </a:t>
            </a:r>
            <a:r>
              <a:rPr lang="en-US" altLang="en-US" i="1" dirty="0"/>
              <a:t>and large</a:t>
            </a:r>
            <a:r>
              <a:rPr lang="en-US" altLang="en-US" dirty="0"/>
              <a:t> step</a:t>
            </a:r>
          </a:p>
          <a:p>
            <a:pPr>
              <a:spcBef>
                <a:spcPts val="1200"/>
              </a:spcBef>
            </a:pPr>
            <a:r>
              <a:rPr lang="en-US" altLang="en-US" sz="2400" dirty="0"/>
              <a:t>Constantine, L., &amp; L. Lockwood.  </a:t>
            </a:r>
            <a:r>
              <a:rPr lang="en-US" altLang="en-US" sz="2400" i="1" dirty="0"/>
              <a:t>Software for Use: A Practical Guide to the Models and Methods of Usage-Centered Design.  </a:t>
            </a:r>
            <a:r>
              <a:rPr lang="en-US" altLang="en-US" sz="2400" dirty="0"/>
              <a:t>Addison-Wesley, 1999.</a:t>
            </a:r>
            <a:endParaRPr lang="en-AU" altLang="en-US" sz="2400" dirty="0"/>
          </a:p>
        </p:txBody>
      </p:sp>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80</a:t>
            </a:fld>
            <a:endParaRPr lang="en-AU" altLang="en-US" dirty="0"/>
          </a:p>
        </p:txBody>
      </p:sp>
      <p:sp>
        <p:nvSpPr>
          <p:cNvPr id="6" name="Date Placeholder 3">
            <a:extLst>
              <a:ext uri="{FF2B5EF4-FFF2-40B4-BE49-F238E27FC236}">
                <a16:creationId xmlns:a16="http://schemas.microsoft.com/office/drawing/2014/main" id="{E7F543C3-5960-4A5B-9289-ACE8E92A19FB}"/>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4123232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8" name="Rectangle 4"/>
          <p:cNvSpPr>
            <a:spLocks noGrp="1" noChangeArrowheads="1"/>
          </p:cNvSpPr>
          <p:nvPr>
            <p:ph type="title"/>
          </p:nvPr>
        </p:nvSpPr>
        <p:spPr/>
        <p:txBody>
          <a:bodyPr/>
          <a:lstStyle/>
          <a:p>
            <a:r>
              <a:rPr lang="en-AU" altLang="en-US" sz="3100" dirty="0"/>
              <a:t>Task 6: Refine the Typical and Alternative Scenarios </a:t>
            </a:r>
          </a:p>
        </p:txBody>
      </p:sp>
      <p:sp>
        <p:nvSpPr>
          <p:cNvPr id="2182149" name="Rectangle 5"/>
          <p:cNvSpPr>
            <a:spLocks noGrp="1" noChangeArrowheads="1"/>
          </p:cNvSpPr>
          <p:nvPr>
            <p:ph type="body" idx="1"/>
          </p:nvPr>
        </p:nvSpPr>
        <p:spPr>
          <a:xfrm>
            <a:off x="1371600" y="1124744"/>
            <a:ext cx="7592888" cy="4832046"/>
          </a:xfrm>
        </p:spPr>
        <p:txBody>
          <a:bodyPr/>
          <a:lstStyle/>
          <a:p>
            <a:r>
              <a:rPr lang="en-AU" altLang="en-US" dirty="0"/>
              <a:t>Once the typical and alternative scenarios have been identified and agreed they need to be refined</a:t>
            </a:r>
          </a:p>
          <a:p>
            <a:pPr>
              <a:spcBef>
                <a:spcPts val="1200"/>
              </a:spcBef>
            </a:pPr>
            <a:r>
              <a:rPr lang="en-AU" altLang="en-US" dirty="0"/>
              <a:t>Prototyping may be used during the refinement process to model the detailed interaction with the system</a:t>
            </a:r>
          </a:p>
          <a:p>
            <a:pPr>
              <a:spcBef>
                <a:spcPts val="1200"/>
              </a:spcBef>
            </a:pPr>
            <a:r>
              <a:rPr lang="en-AU" altLang="en-US" dirty="0"/>
              <a:t>Refining use cases involves adding greater detail</a:t>
            </a:r>
          </a:p>
          <a:p>
            <a:pPr lvl="1"/>
            <a:r>
              <a:rPr lang="en-AU" altLang="en-US" dirty="0"/>
              <a:t>may be done through workshops or prototyping</a:t>
            </a:r>
          </a:p>
          <a:p>
            <a:pPr lvl="2"/>
            <a:r>
              <a:rPr lang="en-AU" altLang="en-US" dirty="0"/>
              <a:t>depending upon the complexity of the use case</a:t>
            </a:r>
          </a:p>
        </p:txBody>
      </p:sp>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81</a:t>
            </a:fld>
            <a:endParaRPr lang="en-AU" altLang="en-US" dirty="0"/>
          </a:p>
        </p:txBody>
      </p:sp>
      <p:sp>
        <p:nvSpPr>
          <p:cNvPr id="6" name="Date Placeholder 3">
            <a:extLst>
              <a:ext uri="{FF2B5EF4-FFF2-40B4-BE49-F238E27FC236}">
                <a16:creationId xmlns:a16="http://schemas.microsoft.com/office/drawing/2014/main" id="{FE68CE1E-03A2-4CC5-82C5-841FB29705D7}"/>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547681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6" name="Rectangle 4"/>
          <p:cNvSpPr>
            <a:spLocks noGrp="1" noChangeArrowheads="1"/>
          </p:cNvSpPr>
          <p:nvPr>
            <p:ph type="title"/>
          </p:nvPr>
        </p:nvSpPr>
        <p:spPr/>
        <p:txBody>
          <a:bodyPr/>
          <a:lstStyle/>
          <a:p>
            <a:r>
              <a:rPr lang="en-AU" altLang="en-US" sz="2900" dirty="0"/>
              <a:t>Task 6: Refine the Typical and Alternative Scenarios</a:t>
            </a:r>
            <a:r>
              <a:rPr lang="en-AU" altLang="en-US" sz="2000" dirty="0"/>
              <a:t> (cont.)</a:t>
            </a:r>
            <a:endParaRPr lang="en-AU" altLang="en-US" sz="2100" dirty="0"/>
          </a:p>
        </p:txBody>
      </p:sp>
      <p:sp>
        <p:nvSpPr>
          <p:cNvPr id="2184197" name="Rectangle 5"/>
          <p:cNvSpPr>
            <a:spLocks noGrp="1" noChangeArrowheads="1"/>
          </p:cNvSpPr>
          <p:nvPr>
            <p:ph type="body" idx="1"/>
          </p:nvPr>
        </p:nvSpPr>
        <p:spPr>
          <a:xfrm>
            <a:off x="1371600" y="1124744"/>
            <a:ext cx="7444154" cy="4832045"/>
          </a:xfrm>
        </p:spPr>
        <p:txBody>
          <a:bodyPr/>
          <a:lstStyle/>
          <a:p>
            <a:r>
              <a:rPr lang="en-AU" altLang="en-US" dirty="0"/>
              <a:t>Requires attention to detail</a:t>
            </a:r>
          </a:p>
          <a:p>
            <a:pPr lvl="1"/>
            <a:r>
              <a:rPr lang="en-AU" altLang="en-US" dirty="0"/>
              <a:t>good understanding of problem domain and system goal</a:t>
            </a:r>
          </a:p>
          <a:p>
            <a:pPr>
              <a:spcBef>
                <a:spcPts val="1200"/>
              </a:spcBef>
            </a:pPr>
            <a:r>
              <a:rPr lang="en-AU" altLang="en-US" dirty="0"/>
              <a:t>Use cases can be developed in parallel</a:t>
            </a:r>
          </a:p>
          <a:p>
            <a:pPr lvl="1"/>
            <a:r>
              <a:rPr lang="en-AU" altLang="en-US" dirty="0"/>
              <a:t>different primary actors by different teams</a:t>
            </a:r>
          </a:p>
          <a:p>
            <a:pPr>
              <a:spcBef>
                <a:spcPts val="1200"/>
              </a:spcBef>
            </a:pPr>
            <a:r>
              <a:rPr lang="en-AU" altLang="en-US" dirty="0"/>
              <a:t>Use cases can be added to each other to create more complex use cases</a:t>
            </a:r>
          </a:p>
        </p:txBody>
      </p:sp>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82</a:t>
            </a:fld>
            <a:endParaRPr lang="en-AU" altLang="en-US" dirty="0"/>
          </a:p>
        </p:txBody>
      </p:sp>
      <p:sp>
        <p:nvSpPr>
          <p:cNvPr id="6" name="Date Placeholder 3">
            <a:extLst>
              <a:ext uri="{FF2B5EF4-FFF2-40B4-BE49-F238E27FC236}">
                <a16:creationId xmlns:a16="http://schemas.microsoft.com/office/drawing/2014/main" id="{CAC6C9A1-6EEE-4DED-AF6D-9854BD0C0381}"/>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40172558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244" name="Rectangle 4"/>
          <p:cNvSpPr>
            <a:spLocks noGrp="1" noChangeArrowheads="1"/>
          </p:cNvSpPr>
          <p:nvPr>
            <p:ph type="title"/>
          </p:nvPr>
        </p:nvSpPr>
        <p:spPr/>
        <p:txBody>
          <a:bodyPr/>
          <a:lstStyle/>
          <a:p>
            <a:r>
              <a:rPr lang="en-AU" altLang="en-US" dirty="0"/>
              <a:t>Example Refined Use Case</a:t>
            </a:r>
          </a:p>
        </p:txBody>
      </p:sp>
      <p:sp>
        <p:nvSpPr>
          <p:cNvPr id="2186245" name="Rectangle 5"/>
          <p:cNvSpPr>
            <a:spLocks noGrp="1" noChangeArrowheads="1"/>
          </p:cNvSpPr>
          <p:nvPr>
            <p:ph type="body" idx="1"/>
          </p:nvPr>
        </p:nvSpPr>
        <p:spPr>
          <a:xfrm>
            <a:off x="1331640" y="1311520"/>
            <a:ext cx="7484114" cy="4551485"/>
          </a:xfrm>
        </p:spPr>
        <p:txBody>
          <a:bodyPr/>
          <a:lstStyle/>
          <a:p>
            <a:r>
              <a:rPr lang="en-AU" altLang="en-US" sz="2400" dirty="0"/>
              <a:t>Connect to ATM – first iteration</a:t>
            </a:r>
          </a:p>
          <a:p>
            <a:pPr lvl="1">
              <a:buFontTx/>
              <a:buNone/>
            </a:pPr>
            <a:endParaRPr lang="en-AU" altLang="en-US" sz="2031" dirty="0"/>
          </a:p>
          <a:p>
            <a:pPr lvl="1">
              <a:buFontTx/>
              <a:buNone/>
            </a:pPr>
            <a:endParaRPr lang="en-AU" altLang="en-US" sz="2031" dirty="0"/>
          </a:p>
          <a:p>
            <a:pPr lvl="1">
              <a:buFontTx/>
              <a:buNone/>
            </a:pPr>
            <a:endParaRPr lang="en-AU" altLang="en-US" sz="2769" dirty="0"/>
          </a:p>
          <a:p>
            <a:pPr>
              <a:spcBef>
                <a:spcPts val="600"/>
              </a:spcBef>
            </a:pPr>
            <a:r>
              <a:rPr lang="en-AU" altLang="en-US" sz="2400" dirty="0"/>
              <a:t>Connect to ATM – second iteration</a:t>
            </a:r>
          </a:p>
        </p:txBody>
      </p:sp>
      <p:sp>
        <p:nvSpPr>
          <p:cNvPr id="2186246" name="Rectangle 6"/>
          <p:cNvSpPr>
            <a:spLocks noChangeArrowheads="1"/>
          </p:cNvSpPr>
          <p:nvPr/>
        </p:nvSpPr>
        <p:spPr bwMode="auto">
          <a:xfrm>
            <a:off x="921573" y="1764323"/>
            <a:ext cx="8138745" cy="937846"/>
          </a:xfrm>
          <a:prstGeom prst="rect">
            <a:avLst/>
          </a:prstGeom>
          <a:solidFill>
            <a:schemeClr val="bg1"/>
          </a:solidFill>
          <a:ln w="28575" algn="ctr">
            <a:solidFill>
              <a:schemeClr val="tx1"/>
            </a:solidFill>
            <a:miter lim="800000"/>
            <a:headEnd/>
            <a:tailEnd/>
          </a:ln>
          <a:effectLst>
            <a:outerShdw blurRad="25400" dist="50800" dir="2700000" algn="ctr" rotWithShape="0">
              <a:srgbClr val="0070C0">
                <a:alpha val="60000"/>
              </a:srgbClr>
            </a:outerShdw>
          </a:effectLst>
        </p:spPr>
        <p:txBody>
          <a:bodyPr wrap="none" tIns="76431" bIns="76431" anchor="ctr"/>
          <a:lstStyle>
            <a:lvl1pPr marL="266700" indent="-266700" algn="l">
              <a:tabLst>
                <a:tab pos="4305300" algn="l"/>
              </a:tabLst>
              <a:defRPr sz="2400">
                <a:solidFill>
                  <a:schemeClr val="tx1"/>
                </a:solidFill>
                <a:latin typeface="Times New Roman" panose="02020603050405020304" pitchFamily="18" charset="0"/>
              </a:defRPr>
            </a:lvl1pPr>
            <a:lvl2pPr marL="534988" algn="l">
              <a:tabLst>
                <a:tab pos="4305300" algn="l"/>
              </a:tabLst>
              <a:defRPr sz="2400">
                <a:solidFill>
                  <a:schemeClr val="tx1"/>
                </a:solidFill>
                <a:latin typeface="Times New Roman" panose="02020603050405020304" pitchFamily="18" charset="0"/>
              </a:defRPr>
            </a:lvl2pPr>
            <a:lvl3pPr algn="l">
              <a:tabLst>
                <a:tab pos="4305300" algn="l"/>
              </a:tabLst>
              <a:defRPr sz="2400">
                <a:solidFill>
                  <a:schemeClr val="tx1"/>
                </a:solidFill>
                <a:latin typeface="Times New Roman" panose="02020603050405020304" pitchFamily="18" charset="0"/>
              </a:defRPr>
            </a:lvl3pPr>
            <a:lvl4pPr algn="l">
              <a:tabLst>
                <a:tab pos="4305300" algn="l"/>
              </a:tabLst>
              <a:defRPr sz="2400">
                <a:solidFill>
                  <a:schemeClr val="tx1"/>
                </a:solidFill>
                <a:latin typeface="Times New Roman" panose="02020603050405020304" pitchFamily="18" charset="0"/>
              </a:defRPr>
            </a:lvl4pPr>
            <a:lvl5pPr algn="l">
              <a:tabLst>
                <a:tab pos="4305300" algn="l"/>
              </a:tabLst>
              <a:defRPr sz="2400">
                <a:solidFill>
                  <a:schemeClr val="tx1"/>
                </a:solidFill>
                <a:latin typeface="Times New Roman" panose="02020603050405020304" pitchFamily="18" charset="0"/>
              </a:defRPr>
            </a:lvl5pPr>
            <a:lvl6pPr fontAlgn="base">
              <a:spcBef>
                <a:spcPct val="0"/>
              </a:spcBef>
              <a:spcAft>
                <a:spcPct val="0"/>
              </a:spcAft>
              <a:tabLst>
                <a:tab pos="4305300" algn="l"/>
              </a:tabLst>
              <a:defRPr sz="2400">
                <a:solidFill>
                  <a:schemeClr val="tx1"/>
                </a:solidFill>
                <a:latin typeface="Times New Roman" panose="02020603050405020304" pitchFamily="18" charset="0"/>
              </a:defRPr>
            </a:lvl6pPr>
            <a:lvl7pPr fontAlgn="base">
              <a:spcBef>
                <a:spcPct val="0"/>
              </a:spcBef>
              <a:spcAft>
                <a:spcPct val="0"/>
              </a:spcAft>
              <a:tabLst>
                <a:tab pos="4305300" algn="l"/>
              </a:tabLst>
              <a:defRPr sz="2400">
                <a:solidFill>
                  <a:schemeClr val="tx1"/>
                </a:solidFill>
                <a:latin typeface="Times New Roman" panose="02020603050405020304" pitchFamily="18" charset="0"/>
              </a:defRPr>
            </a:lvl7pPr>
            <a:lvl8pPr fontAlgn="base">
              <a:spcBef>
                <a:spcPct val="0"/>
              </a:spcBef>
              <a:spcAft>
                <a:spcPct val="0"/>
              </a:spcAft>
              <a:tabLst>
                <a:tab pos="4305300" algn="l"/>
              </a:tabLst>
              <a:defRPr sz="2400">
                <a:solidFill>
                  <a:schemeClr val="tx1"/>
                </a:solidFill>
                <a:latin typeface="Times New Roman" panose="02020603050405020304" pitchFamily="18" charset="0"/>
              </a:defRPr>
            </a:lvl8pPr>
            <a:lvl9pPr fontAlgn="base">
              <a:spcBef>
                <a:spcPct val="0"/>
              </a:spcBef>
              <a:spcAft>
                <a:spcPct val="0"/>
              </a:spcAft>
              <a:tabLst>
                <a:tab pos="4305300" algn="l"/>
              </a:tabLst>
              <a:defRPr sz="2400">
                <a:solidFill>
                  <a:schemeClr val="tx1"/>
                </a:solidFill>
                <a:latin typeface="Times New Roman" panose="02020603050405020304" pitchFamily="18" charset="0"/>
              </a:defRPr>
            </a:lvl9pPr>
          </a:lstStyle>
          <a:p>
            <a:endParaRPr lang="en-AU" altLang="en-US" sz="1846" b="1">
              <a:latin typeface="Arial" panose="020B0604020202020204" pitchFamily="34" charset="0"/>
            </a:endParaRPr>
          </a:p>
        </p:txBody>
      </p:sp>
      <p:sp>
        <p:nvSpPr>
          <p:cNvPr id="2186249" name="Text Box 9"/>
          <p:cNvSpPr txBox="1">
            <a:spLocks noChangeArrowheads="1"/>
          </p:cNvSpPr>
          <p:nvPr/>
        </p:nvSpPr>
        <p:spPr bwMode="auto">
          <a:xfrm>
            <a:off x="4703730" y="1821473"/>
            <a:ext cx="4341934" cy="86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5600" indent="-355600" algn="l" defTabSz="444500">
              <a:defRPr sz="2400">
                <a:solidFill>
                  <a:schemeClr val="tx1"/>
                </a:solidFill>
                <a:latin typeface="Times New Roman" panose="02020603050405020304" pitchFamily="18" charset="0"/>
              </a:defRPr>
            </a:lvl1pPr>
            <a:lvl2pPr marL="623888" algn="l" defTabSz="444500">
              <a:defRPr sz="2400">
                <a:solidFill>
                  <a:schemeClr val="tx1"/>
                </a:solidFill>
                <a:latin typeface="Times New Roman" panose="02020603050405020304" pitchFamily="18" charset="0"/>
              </a:defRPr>
            </a:lvl2pPr>
            <a:lvl3pPr marL="3494088" algn="l" defTabSz="444500">
              <a:defRPr sz="2400">
                <a:solidFill>
                  <a:schemeClr val="tx1"/>
                </a:solidFill>
                <a:latin typeface="Times New Roman" panose="02020603050405020304" pitchFamily="18" charset="0"/>
              </a:defRPr>
            </a:lvl3pPr>
            <a:lvl4pPr marL="3673475" algn="l" defTabSz="444500">
              <a:defRPr sz="2400">
                <a:solidFill>
                  <a:schemeClr val="tx1"/>
                </a:solidFill>
                <a:latin typeface="Times New Roman" panose="02020603050405020304" pitchFamily="18" charset="0"/>
              </a:defRPr>
            </a:lvl4pPr>
            <a:lvl5pPr marL="3852863" algn="l" defTabSz="444500">
              <a:defRPr sz="2400">
                <a:solidFill>
                  <a:schemeClr val="tx1"/>
                </a:solidFill>
                <a:latin typeface="Times New Roman" panose="02020603050405020304" pitchFamily="18" charset="0"/>
              </a:defRPr>
            </a:lvl5pPr>
            <a:lvl6pPr marL="4310063" defTabSz="444500" fontAlgn="base">
              <a:spcBef>
                <a:spcPct val="0"/>
              </a:spcBef>
              <a:spcAft>
                <a:spcPct val="0"/>
              </a:spcAft>
              <a:defRPr sz="2400">
                <a:solidFill>
                  <a:schemeClr val="tx1"/>
                </a:solidFill>
                <a:latin typeface="Times New Roman" panose="02020603050405020304" pitchFamily="18" charset="0"/>
              </a:defRPr>
            </a:lvl6pPr>
            <a:lvl7pPr marL="4767263" defTabSz="444500" fontAlgn="base">
              <a:spcBef>
                <a:spcPct val="0"/>
              </a:spcBef>
              <a:spcAft>
                <a:spcPct val="0"/>
              </a:spcAft>
              <a:defRPr sz="2400">
                <a:solidFill>
                  <a:schemeClr val="tx1"/>
                </a:solidFill>
                <a:latin typeface="Times New Roman" panose="02020603050405020304" pitchFamily="18" charset="0"/>
              </a:defRPr>
            </a:lvl7pPr>
            <a:lvl8pPr marL="5224463" defTabSz="444500" fontAlgn="base">
              <a:spcBef>
                <a:spcPct val="0"/>
              </a:spcBef>
              <a:spcAft>
                <a:spcPct val="0"/>
              </a:spcAft>
              <a:defRPr sz="2400">
                <a:solidFill>
                  <a:schemeClr val="tx1"/>
                </a:solidFill>
                <a:latin typeface="Times New Roman" panose="02020603050405020304" pitchFamily="18" charset="0"/>
              </a:defRPr>
            </a:lvl8pPr>
            <a:lvl9pPr marL="5681663" defTabSz="444500" fontAlgn="base">
              <a:spcBef>
                <a:spcPct val="0"/>
              </a:spcBef>
              <a:spcAft>
                <a:spcPct val="0"/>
              </a:spcAft>
              <a:defRPr sz="2400">
                <a:solidFill>
                  <a:schemeClr val="tx1"/>
                </a:solidFill>
                <a:latin typeface="Times New Roman" panose="02020603050405020304" pitchFamily="18" charset="0"/>
              </a:defRPr>
            </a:lvl9pPr>
          </a:lstStyle>
          <a:p>
            <a:r>
              <a:rPr lang="en-AU" altLang="en-US" sz="1662" b="1" dirty="0">
                <a:latin typeface="Arial" panose="020B0604020202020204" pitchFamily="34" charset="0"/>
              </a:rPr>
              <a:t>2.1	ATM successfully identifies Customer</a:t>
            </a:r>
          </a:p>
          <a:p>
            <a:r>
              <a:rPr lang="en-AU" altLang="en-US" sz="1662" b="1" dirty="0">
                <a:latin typeface="Arial" panose="020B0604020202020204" pitchFamily="34" charset="0"/>
              </a:rPr>
              <a:t>2.2	ATM requests Customer select</a:t>
            </a:r>
            <a:br>
              <a:rPr lang="en-AU" altLang="en-US" sz="1662" b="1" dirty="0">
                <a:latin typeface="Arial" panose="020B0604020202020204" pitchFamily="34" charset="0"/>
              </a:rPr>
            </a:br>
            <a:r>
              <a:rPr lang="en-AU" altLang="en-US" sz="1662" b="1" dirty="0">
                <a:latin typeface="Arial" panose="020B0604020202020204" pitchFamily="34" charset="0"/>
              </a:rPr>
              <a:t>transaction type</a:t>
            </a:r>
            <a:endParaRPr lang="en-US" altLang="en-US" sz="1662" b="1" dirty="0">
              <a:latin typeface="Arial" panose="020B0604020202020204" pitchFamily="34" charset="0"/>
            </a:endParaRPr>
          </a:p>
        </p:txBody>
      </p:sp>
      <p:sp>
        <p:nvSpPr>
          <p:cNvPr id="2186250" name="Text Box 10"/>
          <p:cNvSpPr txBox="1">
            <a:spLocks noChangeArrowheads="1"/>
          </p:cNvSpPr>
          <p:nvPr/>
        </p:nvSpPr>
        <p:spPr bwMode="auto">
          <a:xfrm>
            <a:off x="899592" y="1821473"/>
            <a:ext cx="3720611" cy="6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66700" indent="-266700" algn="l">
              <a:tabLst>
                <a:tab pos="266700" algn="l"/>
              </a:tabLst>
              <a:defRPr sz="2400">
                <a:solidFill>
                  <a:schemeClr val="tx1"/>
                </a:solidFill>
                <a:latin typeface="Times New Roman" panose="02020603050405020304" pitchFamily="18" charset="0"/>
              </a:defRPr>
            </a:lvl1pPr>
            <a:lvl2pPr algn="l">
              <a:tabLst>
                <a:tab pos="266700" algn="l"/>
              </a:tabLst>
              <a:defRPr sz="2400">
                <a:solidFill>
                  <a:schemeClr val="tx1"/>
                </a:solidFill>
                <a:latin typeface="Times New Roman" panose="02020603050405020304" pitchFamily="18" charset="0"/>
              </a:defRPr>
            </a:lvl2pPr>
            <a:lvl3pPr algn="l">
              <a:tabLst>
                <a:tab pos="266700" algn="l"/>
              </a:tabLst>
              <a:defRPr sz="2400">
                <a:solidFill>
                  <a:schemeClr val="tx1"/>
                </a:solidFill>
                <a:latin typeface="Times New Roman" panose="02020603050405020304" pitchFamily="18" charset="0"/>
              </a:defRPr>
            </a:lvl3pPr>
            <a:lvl4pPr algn="l">
              <a:tabLst>
                <a:tab pos="266700" algn="l"/>
              </a:tabLst>
              <a:defRPr sz="2400">
                <a:solidFill>
                  <a:schemeClr val="tx1"/>
                </a:solidFill>
                <a:latin typeface="Times New Roman" panose="02020603050405020304" pitchFamily="18" charset="0"/>
              </a:defRPr>
            </a:lvl4pPr>
            <a:lvl5pPr algn="l">
              <a:tabLst>
                <a:tab pos="266700" algn="l"/>
              </a:tabLst>
              <a:defRPr sz="2400">
                <a:solidFill>
                  <a:schemeClr val="tx1"/>
                </a:solidFill>
                <a:latin typeface="Times New Roman" panose="02020603050405020304" pitchFamily="18" charset="0"/>
              </a:defRPr>
            </a:lvl5pPr>
            <a:lvl6pPr fontAlgn="base">
              <a:spcBef>
                <a:spcPct val="0"/>
              </a:spcBef>
              <a:spcAft>
                <a:spcPct val="0"/>
              </a:spcAft>
              <a:tabLst>
                <a:tab pos="266700" algn="l"/>
              </a:tabLst>
              <a:defRPr sz="2400">
                <a:solidFill>
                  <a:schemeClr val="tx1"/>
                </a:solidFill>
                <a:latin typeface="Times New Roman" panose="02020603050405020304" pitchFamily="18" charset="0"/>
              </a:defRPr>
            </a:lvl6pPr>
            <a:lvl7pPr fontAlgn="base">
              <a:spcBef>
                <a:spcPct val="0"/>
              </a:spcBef>
              <a:spcAft>
                <a:spcPct val="0"/>
              </a:spcAft>
              <a:tabLst>
                <a:tab pos="266700" algn="l"/>
              </a:tabLst>
              <a:defRPr sz="2400">
                <a:solidFill>
                  <a:schemeClr val="tx1"/>
                </a:solidFill>
                <a:latin typeface="Times New Roman" panose="02020603050405020304" pitchFamily="18" charset="0"/>
              </a:defRPr>
            </a:lvl7pPr>
            <a:lvl8pPr fontAlgn="base">
              <a:spcBef>
                <a:spcPct val="0"/>
              </a:spcBef>
              <a:spcAft>
                <a:spcPct val="0"/>
              </a:spcAft>
              <a:tabLst>
                <a:tab pos="266700" algn="l"/>
              </a:tabLst>
              <a:defRPr sz="2400">
                <a:solidFill>
                  <a:schemeClr val="tx1"/>
                </a:solidFill>
                <a:latin typeface="Times New Roman" panose="02020603050405020304" pitchFamily="18" charset="0"/>
              </a:defRPr>
            </a:lvl8pPr>
            <a:lvl9pPr fontAlgn="base">
              <a:spcBef>
                <a:spcPct val="0"/>
              </a:spcBef>
              <a:spcAft>
                <a:spcPct val="0"/>
              </a:spcAft>
              <a:tabLst>
                <a:tab pos="266700" algn="l"/>
              </a:tabLst>
              <a:defRPr sz="2400">
                <a:solidFill>
                  <a:schemeClr val="tx1"/>
                </a:solidFill>
                <a:latin typeface="Times New Roman" panose="02020603050405020304" pitchFamily="18" charset="0"/>
              </a:defRPr>
            </a:lvl9pPr>
          </a:lstStyle>
          <a:p>
            <a:r>
              <a:rPr lang="en-AU" altLang="en-US" sz="1662" b="1" dirty="0">
                <a:latin typeface="Arial" panose="020B0604020202020204" pitchFamily="34" charset="0"/>
              </a:rPr>
              <a:t>1.	Customer identifies themselves </a:t>
            </a:r>
            <a:br>
              <a:rPr lang="en-AU" altLang="en-US" sz="1662" b="1" dirty="0">
                <a:latin typeface="Arial" panose="020B0604020202020204" pitchFamily="34" charset="0"/>
              </a:rPr>
            </a:br>
            <a:r>
              <a:rPr lang="en-AU" altLang="en-US" sz="1662" b="1" dirty="0">
                <a:latin typeface="Arial" panose="020B0604020202020204" pitchFamily="34" charset="0"/>
              </a:rPr>
              <a:t>to ATM</a:t>
            </a:r>
            <a:endParaRPr lang="en-US" altLang="en-US" sz="1662" b="1" dirty="0">
              <a:latin typeface="Arial" panose="020B0604020202020204" pitchFamily="34" charset="0"/>
            </a:endParaRPr>
          </a:p>
        </p:txBody>
      </p:sp>
      <p:sp>
        <p:nvSpPr>
          <p:cNvPr id="2186251" name="Line 11"/>
          <p:cNvSpPr>
            <a:spLocks noChangeShapeType="1"/>
          </p:cNvSpPr>
          <p:nvPr/>
        </p:nvSpPr>
        <p:spPr bwMode="auto">
          <a:xfrm>
            <a:off x="4661234" y="1776046"/>
            <a:ext cx="0" cy="91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86252" name="Rectangle 12"/>
          <p:cNvSpPr>
            <a:spLocks noChangeArrowheads="1"/>
          </p:cNvSpPr>
          <p:nvPr/>
        </p:nvSpPr>
        <p:spPr bwMode="auto">
          <a:xfrm>
            <a:off x="919138" y="3511061"/>
            <a:ext cx="8138746" cy="1934308"/>
          </a:xfrm>
          <a:prstGeom prst="rect">
            <a:avLst/>
          </a:prstGeom>
          <a:solidFill>
            <a:schemeClr val="bg1"/>
          </a:solidFill>
          <a:ln w="28575" algn="ctr">
            <a:solidFill>
              <a:schemeClr val="tx1"/>
            </a:solidFill>
            <a:miter lim="800000"/>
            <a:headEnd/>
            <a:tailEnd/>
          </a:ln>
          <a:effectLst>
            <a:outerShdw blurRad="25400" dist="50800" dir="2700000" algn="ctr" rotWithShape="0">
              <a:srgbClr val="0070C0">
                <a:alpha val="60000"/>
              </a:srgbClr>
            </a:outerShdw>
          </a:effectLst>
        </p:spPr>
        <p:txBody>
          <a:bodyPr wrap="none" tIns="76431" bIns="76431" anchor="ctr"/>
          <a:lstStyle>
            <a:lvl1pPr marL="266700" indent="-266700" algn="l">
              <a:tabLst>
                <a:tab pos="4305300" algn="l"/>
              </a:tabLst>
              <a:defRPr sz="2400">
                <a:solidFill>
                  <a:schemeClr val="tx1"/>
                </a:solidFill>
                <a:latin typeface="Times New Roman" panose="02020603050405020304" pitchFamily="18" charset="0"/>
              </a:defRPr>
            </a:lvl1pPr>
            <a:lvl2pPr marL="534988" algn="l">
              <a:tabLst>
                <a:tab pos="4305300" algn="l"/>
              </a:tabLst>
              <a:defRPr sz="2400">
                <a:solidFill>
                  <a:schemeClr val="tx1"/>
                </a:solidFill>
                <a:latin typeface="Times New Roman" panose="02020603050405020304" pitchFamily="18" charset="0"/>
              </a:defRPr>
            </a:lvl2pPr>
            <a:lvl3pPr algn="l">
              <a:tabLst>
                <a:tab pos="4305300" algn="l"/>
              </a:tabLst>
              <a:defRPr sz="2400">
                <a:solidFill>
                  <a:schemeClr val="tx1"/>
                </a:solidFill>
                <a:latin typeface="Times New Roman" panose="02020603050405020304" pitchFamily="18" charset="0"/>
              </a:defRPr>
            </a:lvl3pPr>
            <a:lvl4pPr algn="l">
              <a:tabLst>
                <a:tab pos="4305300" algn="l"/>
              </a:tabLst>
              <a:defRPr sz="2400">
                <a:solidFill>
                  <a:schemeClr val="tx1"/>
                </a:solidFill>
                <a:latin typeface="Times New Roman" panose="02020603050405020304" pitchFamily="18" charset="0"/>
              </a:defRPr>
            </a:lvl4pPr>
            <a:lvl5pPr algn="l">
              <a:tabLst>
                <a:tab pos="4305300" algn="l"/>
              </a:tabLst>
              <a:defRPr sz="2400">
                <a:solidFill>
                  <a:schemeClr val="tx1"/>
                </a:solidFill>
                <a:latin typeface="Times New Roman" panose="02020603050405020304" pitchFamily="18" charset="0"/>
              </a:defRPr>
            </a:lvl5pPr>
            <a:lvl6pPr fontAlgn="base">
              <a:spcBef>
                <a:spcPct val="0"/>
              </a:spcBef>
              <a:spcAft>
                <a:spcPct val="0"/>
              </a:spcAft>
              <a:tabLst>
                <a:tab pos="4305300" algn="l"/>
              </a:tabLst>
              <a:defRPr sz="2400">
                <a:solidFill>
                  <a:schemeClr val="tx1"/>
                </a:solidFill>
                <a:latin typeface="Times New Roman" panose="02020603050405020304" pitchFamily="18" charset="0"/>
              </a:defRPr>
            </a:lvl6pPr>
            <a:lvl7pPr fontAlgn="base">
              <a:spcBef>
                <a:spcPct val="0"/>
              </a:spcBef>
              <a:spcAft>
                <a:spcPct val="0"/>
              </a:spcAft>
              <a:tabLst>
                <a:tab pos="4305300" algn="l"/>
              </a:tabLst>
              <a:defRPr sz="2400">
                <a:solidFill>
                  <a:schemeClr val="tx1"/>
                </a:solidFill>
                <a:latin typeface="Times New Roman" panose="02020603050405020304" pitchFamily="18" charset="0"/>
              </a:defRPr>
            </a:lvl7pPr>
            <a:lvl8pPr fontAlgn="base">
              <a:spcBef>
                <a:spcPct val="0"/>
              </a:spcBef>
              <a:spcAft>
                <a:spcPct val="0"/>
              </a:spcAft>
              <a:tabLst>
                <a:tab pos="4305300" algn="l"/>
              </a:tabLst>
              <a:defRPr sz="2400">
                <a:solidFill>
                  <a:schemeClr val="tx1"/>
                </a:solidFill>
                <a:latin typeface="Times New Roman" panose="02020603050405020304" pitchFamily="18" charset="0"/>
              </a:defRPr>
            </a:lvl8pPr>
            <a:lvl9pPr fontAlgn="base">
              <a:spcBef>
                <a:spcPct val="0"/>
              </a:spcBef>
              <a:spcAft>
                <a:spcPct val="0"/>
              </a:spcAft>
              <a:tabLst>
                <a:tab pos="4305300" algn="l"/>
              </a:tabLst>
              <a:defRPr sz="2400">
                <a:solidFill>
                  <a:schemeClr val="tx1"/>
                </a:solidFill>
                <a:latin typeface="Times New Roman" panose="02020603050405020304" pitchFamily="18" charset="0"/>
              </a:defRPr>
            </a:lvl9pPr>
          </a:lstStyle>
          <a:p>
            <a:endParaRPr lang="en-AU" altLang="en-US" sz="1846" b="1">
              <a:latin typeface="Arial" panose="020B0604020202020204" pitchFamily="34" charset="0"/>
            </a:endParaRPr>
          </a:p>
        </p:txBody>
      </p:sp>
      <p:sp>
        <p:nvSpPr>
          <p:cNvPr id="2186253" name="Text Box 13"/>
          <p:cNvSpPr txBox="1">
            <a:spLocks noChangeArrowheads="1"/>
          </p:cNvSpPr>
          <p:nvPr/>
        </p:nvSpPr>
        <p:spPr bwMode="auto">
          <a:xfrm>
            <a:off x="911811" y="3556488"/>
            <a:ext cx="3827585" cy="1825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6700" indent="-266700" algn="l">
              <a:tabLst>
                <a:tab pos="266700" algn="l"/>
              </a:tabLst>
              <a:defRPr sz="2400">
                <a:solidFill>
                  <a:schemeClr val="tx1"/>
                </a:solidFill>
                <a:latin typeface="Times New Roman" panose="02020603050405020304" pitchFamily="18" charset="0"/>
              </a:defRPr>
            </a:lvl1pPr>
            <a:lvl2pPr marL="534988" algn="l">
              <a:tabLst>
                <a:tab pos="266700" algn="l"/>
              </a:tabLst>
              <a:defRPr sz="2400">
                <a:solidFill>
                  <a:schemeClr val="tx1"/>
                </a:solidFill>
                <a:latin typeface="Times New Roman" panose="02020603050405020304" pitchFamily="18" charset="0"/>
              </a:defRPr>
            </a:lvl2pPr>
            <a:lvl3pPr algn="l">
              <a:tabLst>
                <a:tab pos="266700" algn="l"/>
              </a:tabLst>
              <a:defRPr sz="2400">
                <a:solidFill>
                  <a:schemeClr val="tx1"/>
                </a:solidFill>
                <a:latin typeface="Times New Roman" panose="02020603050405020304" pitchFamily="18" charset="0"/>
              </a:defRPr>
            </a:lvl3pPr>
            <a:lvl4pPr algn="l">
              <a:tabLst>
                <a:tab pos="266700" algn="l"/>
              </a:tabLst>
              <a:defRPr sz="2400">
                <a:solidFill>
                  <a:schemeClr val="tx1"/>
                </a:solidFill>
                <a:latin typeface="Times New Roman" panose="02020603050405020304" pitchFamily="18" charset="0"/>
              </a:defRPr>
            </a:lvl4pPr>
            <a:lvl5pPr algn="l">
              <a:tabLst>
                <a:tab pos="266700" algn="l"/>
              </a:tabLst>
              <a:defRPr sz="2400">
                <a:solidFill>
                  <a:schemeClr val="tx1"/>
                </a:solidFill>
                <a:latin typeface="Times New Roman" panose="02020603050405020304" pitchFamily="18" charset="0"/>
              </a:defRPr>
            </a:lvl5pPr>
            <a:lvl6pPr fontAlgn="base">
              <a:spcBef>
                <a:spcPct val="0"/>
              </a:spcBef>
              <a:spcAft>
                <a:spcPct val="0"/>
              </a:spcAft>
              <a:tabLst>
                <a:tab pos="266700" algn="l"/>
              </a:tabLst>
              <a:defRPr sz="2400">
                <a:solidFill>
                  <a:schemeClr val="tx1"/>
                </a:solidFill>
                <a:latin typeface="Times New Roman" panose="02020603050405020304" pitchFamily="18" charset="0"/>
              </a:defRPr>
            </a:lvl6pPr>
            <a:lvl7pPr fontAlgn="base">
              <a:spcBef>
                <a:spcPct val="0"/>
              </a:spcBef>
              <a:spcAft>
                <a:spcPct val="0"/>
              </a:spcAft>
              <a:tabLst>
                <a:tab pos="266700" algn="l"/>
              </a:tabLst>
              <a:defRPr sz="2400">
                <a:solidFill>
                  <a:schemeClr val="tx1"/>
                </a:solidFill>
                <a:latin typeface="Times New Roman" panose="02020603050405020304" pitchFamily="18" charset="0"/>
              </a:defRPr>
            </a:lvl7pPr>
            <a:lvl8pPr fontAlgn="base">
              <a:spcBef>
                <a:spcPct val="0"/>
              </a:spcBef>
              <a:spcAft>
                <a:spcPct val="0"/>
              </a:spcAft>
              <a:tabLst>
                <a:tab pos="266700" algn="l"/>
              </a:tabLst>
              <a:defRPr sz="2400">
                <a:solidFill>
                  <a:schemeClr val="tx1"/>
                </a:solidFill>
                <a:latin typeface="Times New Roman" panose="02020603050405020304" pitchFamily="18" charset="0"/>
              </a:defRPr>
            </a:lvl8pPr>
            <a:lvl9pPr fontAlgn="base">
              <a:spcBef>
                <a:spcPct val="0"/>
              </a:spcBef>
              <a:spcAft>
                <a:spcPct val="0"/>
              </a:spcAft>
              <a:tabLst>
                <a:tab pos="266700" algn="l"/>
              </a:tabLst>
              <a:defRPr sz="2400">
                <a:solidFill>
                  <a:schemeClr val="tx1"/>
                </a:solidFill>
                <a:latin typeface="Times New Roman" panose="02020603050405020304" pitchFamily="18" charset="0"/>
              </a:defRPr>
            </a:lvl9pPr>
          </a:lstStyle>
          <a:p>
            <a:r>
              <a:rPr lang="en-AU" altLang="en-US" sz="1662" b="1">
                <a:latin typeface="Arial" panose="020B0604020202020204" pitchFamily="34" charset="0"/>
              </a:rPr>
              <a:t>1. Customer inserts card into </a:t>
            </a:r>
            <a:br>
              <a:rPr lang="en-AU" altLang="en-US" sz="1662" b="1">
                <a:latin typeface="Arial" panose="020B0604020202020204" pitchFamily="34" charset="0"/>
              </a:rPr>
            </a:br>
            <a:r>
              <a:rPr lang="en-AU" altLang="en-US" sz="1662" b="1">
                <a:latin typeface="Arial" panose="020B0604020202020204" pitchFamily="34" charset="0"/>
              </a:rPr>
              <a:t>ATM</a:t>
            </a:r>
          </a:p>
          <a:p>
            <a:endParaRPr lang="en-AU" altLang="en-US" sz="554" b="1">
              <a:latin typeface="Arial" panose="020B0604020202020204" pitchFamily="34" charset="0"/>
            </a:endParaRPr>
          </a:p>
          <a:p>
            <a:r>
              <a:rPr lang="en-AU" altLang="en-US" sz="1662" b="1">
                <a:latin typeface="Arial" panose="020B0604020202020204" pitchFamily="34" charset="0"/>
              </a:rPr>
              <a:t>3. Customer enters PIN</a:t>
            </a:r>
          </a:p>
          <a:p>
            <a:endParaRPr lang="en-AU" altLang="en-US" sz="1662" b="1">
              <a:latin typeface="Arial" panose="020B0604020202020204" pitchFamily="34" charset="0"/>
            </a:endParaRPr>
          </a:p>
          <a:p>
            <a:endParaRPr lang="en-AU" altLang="en-US" sz="738" b="1">
              <a:latin typeface="Arial" panose="020B0604020202020204" pitchFamily="34" charset="0"/>
            </a:endParaRPr>
          </a:p>
          <a:p>
            <a:r>
              <a:rPr lang="en-AU" altLang="en-US" sz="1662" b="1">
                <a:latin typeface="Arial" panose="020B0604020202020204" pitchFamily="34" charset="0"/>
              </a:rPr>
              <a:t>5. Bank System successfully </a:t>
            </a:r>
            <a:br>
              <a:rPr lang="en-AU" altLang="en-US" sz="1662" b="1">
                <a:latin typeface="Arial" panose="020B0604020202020204" pitchFamily="34" charset="0"/>
              </a:rPr>
            </a:br>
            <a:r>
              <a:rPr lang="en-AU" altLang="en-US" sz="1662" b="1">
                <a:latin typeface="Arial" panose="020B0604020202020204" pitchFamily="34" charset="0"/>
              </a:rPr>
              <a:t>authorises access</a:t>
            </a:r>
            <a:endParaRPr lang="en-US" altLang="en-US" sz="1662" b="1">
              <a:latin typeface="Arial" panose="020B0604020202020204" pitchFamily="34" charset="0"/>
            </a:endParaRPr>
          </a:p>
        </p:txBody>
      </p:sp>
      <p:sp>
        <p:nvSpPr>
          <p:cNvPr id="2186254" name="Text Box 14"/>
          <p:cNvSpPr txBox="1">
            <a:spLocks noChangeArrowheads="1"/>
          </p:cNvSpPr>
          <p:nvPr/>
        </p:nvSpPr>
        <p:spPr bwMode="auto">
          <a:xfrm>
            <a:off x="4727673" y="3556488"/>
            <a:ext cx="4202723" cy="1825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1950" indent="-361950" algn="l">
              <a:defRPr sz="2400">
                <a:solidFill>
                  <a:schemeClr val="tx1"/>
                </a:solidFill>
                <a:latin typeface="Times New Roman" panose="02020603050405020304" pitchFamily="18" charset="0"/>
              </a:defRPr>
            </a:lvl1pPr>
            <a:lvl2pPr marL="998538" algn="l">
              <a:defRPr sz="2400">
                <a:solidFill>
                  <a:schemeClr val="tx1"/>
                </a:solidFill>
                <a:latin typeface="Times New Roman" panose="02020603050405020304" pitchFamily="18" charset="0"/>
              </a:defRPr>
            </a:lvl2pPr>
            <a:lvl3pPr marL="1524000" algn="l">
              <a:defRPr sz="2400">
                <a:solidFill>
                  <a:schemeClr val="tx1"/>
                </a:solidFill>
                <a:latin typeface="Times New Roman" panose="02020603050405020304" pitchFamily="18" charset="0"/>
              </a:defRPr>
            </a:lvl3pPr>
            <a:lvl4pPr marL="1703388" algn="l">
              <a:defRPr sz="2400">
                <a:solidFill>
                  <a:schemeClr val="tx1"/>
                </a:solidFill>
                <a:latin typeface="Times New Roman" panose="02020603050405020304" pitchFamily="18" charset="0"/>
              </a:defRPr>
            </a:lvl4pPr>
            <a:lvl5pPr marL="1882775" algn="l">
              <a:defRPr sz="2400">
                <a:solidFill>
                  <a:schemeClr val="tx1"/>
                </a:solidFill>
                <a:latin typeface="Times New Roman" panose="02020603050405020304" pitchFamily="18" charset="0"/>
              </a:defRPr>
            </a:lvl5pPr>
            <a:lvl6pPr marL="2339975" fontAlgn="base">
              <a:spcBef>
                <a:spcPct val="0"/>
              </a:spcBef>
              <a:spcAft>
                <a:spcPct val="0"/>
              </a:spcAft>
              <a:defRPr sz="2400">
                <a:solidFill>
                  <a:schemeClr val="tx1"/>
                </a:solidFill>
                <a:latin typeface="Times New Roman" panose="02020603050405020304" pitchFamily="18" charset="0"/>
              </a:defRPr>
            </a:lvl6pPr>
            <a:lvl7pPr marL="2797175" fontAlgn="base">
              <a:spcBef>
                <a:spcPct val="0"/>
              </a:spcBef>
              <a:spcAft>
                <a:spcPct val="0"/>
              </a:spcAft>
              <a:defRPr sz="2400">
                <a:solidFill>
                  <a:schemeClr val="tx1"/>
                </a:solidFill>
                <a:latin typeface="Times New Roman" panose="02020603050405020304" pitchFamily="18" charset="0"/>
              </a:defRPr>
            </a:lvl7pPr>
            <a:lvl8pPr marL="3254375" fontAlgn="base">
              <a:spcBef>
                <a:spcPct val="0"/>
              </a:spcBef>
              <a:spcAft>
                <a:spcPct val="0"/>
              </a:spcAft>
              <a:defRPr sz="2400">
                <a:solidFill>
                  <a:schemeClr val="tx1"/>
                </a:solidFill>
                <a:latin typeface="Times New Roman" panose="02020603050405020304" pitchFamily="18" charset="0"/>
              </a:defRPr>
            </a:lvl8pPr>
            <a:lvl9pPr marL="3711575" fontAlgn="base">
              <a:spcBef>
                <a:spcPct val="0"/>
              </a:spcBef>
              <a:spcAft>
                <a:spcPct val="0"/>
              </a:spcAft>
              <a:defRPr sz="2400">
                <a:solidFill>
                  <a:schemeClr val="tx1"/>
                </a:solidFill>
                <a:latin typeface="Times New Roman" panose="02020603050405020304" pitchFamily="18" charset="0"/>
              </a:defRPr>
            </a:lvl9pPr>
          </a:lstStyle>
          <a:p>
            <a:r>
              <a:rPr lang="en-AU" altLang="en-US" sz="1662" b="1">
                <a:latin typeface="Arial" panose="020B0604020202020204" pitchFamily="34" charset="0"/>
              </a:rPr>
              <a:t>2.1	ATM reads card</a:t>
            </a:r>
          </a:p>
          <a:p>
            <a:r>
              <a:rPr lang="en-AU" altLang="en-US" sz="1662" b="1">
                <a:latin typeface="Arial" panose="020B0604020202020204" pitchFamily="34" charset="0"/>
              </a:rPr>
              <a:t>2.2	ATM request</a:t>
            </a:r>
            <a:r>
              <a:rPr lang="en-US" altLang="en-US" sz="1662" b="1">
                <a:latin typeface="Arial" panose="020B0604020202020204" pitchFamily="34" charset="0"/>
              </a:rPr>
              <a:t>s</a:t>
            </a:r>
            <a:r>
              <a:rPr lang="en-AU" altLang="en-US" sz="1662" b="1">
                <a:latin typeface="Arial" panose="020B0604020202020204" pitchFamily="34" charset="0"/>
              </a:rPr>
              <a:t> customer </a:t>
            </a:r>
            <a:r>
              <a:rPr lang="en-US" altLang="en-US" sz="1662" b="1">
                <a:latin typeface="Arial" panose="020B0604020202020204" pitchFamily="34" charset="0"/>
              </a:rPr>
              <a:t>to </a:t>
            </a:r>
            <a:r>
              <a:rPr lang="en-AU" altLang="en-US" sz="1662" b="1">
                <a:latin typeface="Arial" panose="020B0604020202020204" pitchFamily="34" charset="0"/>
              </a:rPr>
              <a:t>enter PIN</a:t>
            </a:r>
          </a:p>
          <a:p>
            <a:pPr lvl="1"/>
            <a:endParaRPr lang="en-AU" altLang="en-US" sz="554" b="1">
              <a:latin typeface="Arial" panose="020B0604020202020204" pitchFamily="34" charset="0"/>
            </a:endParaRPr>
          </a:p>
          <a:p>
            <a:r>
              <a:rPr lang="en-AU" altLang="en-US" sz="1662" b="1">
                <a:latin typeface="Arial" panose="020B0604020202020204" pitchFamily="34" charset="0"/>
              </a:rPr>
              <a:t>4.	ATM request</a:t>
            </a:r>
            <a:r>
              <a:rPr lang="en-US" altLang="en-US" sz="1662" b="1">
                <a:latin typeface="Arial" panose="020B0604020202020204" pitchFamily="34" charset="0"/>
              </a:rPr>
              <a:t>s</a:t>
            </a:r>
            <a:r>
              <a:rPr lang="en-AU" altLang="en-US" sz="1662" b="1">
                <a:latin typeface="Arial" panose="020B0604020202020204" pitchFamily="34" charset="0"/>
              </a:rPr>
              <a:t> authorisation of card </a:t>
            </a:r>
            <a:br>
              <a:rPr lang="en-AU" altLang="en-US" sz="1662" b="1">
                <a:latin typeface="Arial" panose="020B0604020202020204" pitchFamily="34" charset="0"/>
              </a:rPr>
            </a:br>
            <a:r>
              <a:rPr lang="en-AU" altLang="en-US" sz="1662" b="1">
                <a:latin typeface="Arial" panose="020B0604020202020204" pitchFamily="34" charset="0"/>
              </a:rPr>
              <a:t>and PIN with Bank System</a:t>
            </a:r>
          </a:p>
          <a:p>
            <a:endParaRPr lang="en-AU" altLang="en-US" sz="738" b="1">
              <a:latin typeface="Arial" panose="020B0604020202020204" pitchFamily="34" charset="0"/>
            </a:endParaRPr>
          </a:p>
          <a:p>
            <a:r>
              <a:rPr lang="en-AU" altLang="en-US" sz="1662" b="1">
                <a:latin typeface="Arial" panose="020B0604020202020204" pitchFamily="34" charset="0"/>
              </a:rPr>
              <a:t>6.	ATM request</a:t>
            </a:r>
            <a:r>
              <a:rPr lang="en-US" altLang="en-US" sz="1662" b="1">
                <a:latin typeface="Arial" panose="020B0604020202020204" pitchFamily="34" charset="0"/>
              </a:rPr>
              <a:t>s</a:t>
            </a:r>
            <a:r>
              <a:rPr lang="en-AU" altLang="en-US" sz="1662" b="1">
                <a:latin typeface="Arial" panose="020B0604020202020204" pitchFamily="34" charset="0"/>
              </a:rPr>
              <a:t> Customer select transaction type</a:t>
            </a:r>
            <a:endParaRPr lang="en-US" altLang="en-US" sz="1662">
              <a:solidFill>
                <a:schemeClr val="bg2"/>
              </a:solidFill>
              <a:latin typeface="Arial" panose="020B0604020202020204" pitchFamily="34" charset="0"/>
            </a:endParaRPr>
          </a:p>
        </p:txBody>
      </p:sp>
      <p:sp>
        <p:nvSpPr>
          <p:cNvPr id="2186256" name="Line 16"/>
          <p:cNvSpPr>
            <a:spLocks noChangeShapeType="1"/>
          </p:cNvSpPr>
          <p:nvPr/>
        </p:nvSpPr>
        <p:spPr bwMode="auto">
          <a:xfrm>
            <a:off x="907415" y="4155830"/>
            <a:ext cx="8147538" cy="0"/>
          </a:xfrm>
          <a:prstGeom prst="line">
            <a:avLst/>
          </a:prstGeom>
          <a:noFill/>
          <a:ln w="1270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86257" name="Line 17"/>
          <p:cNvSpPr>
            <a:spLocks noChangeShapeType="1"/>
          </p:cNvSpPr>
          <p:nvPr/>
        </p:nvSpPr>
        <p:spPr bwMode="auto">
          <a:xfrm>
            <a:off x="919138" y="4753707"/>
            <a:ext cx="8135815" cy="0"/>
          </a:xfrm>
          <a:prstGeom prst="line">
            <a:avLst/>
          </a:prstGeom>
          <a:noFill/>
          <a:ln w="1270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186258" name="Line 18"/>
          <p:cNvSpPr>
            <a:spLocks noChangeShapeType="1"/>
          </p:cNvSpPr>
          <p:nvPr/>
        </p:nvSpPr>
        <p:spPr bwMode="auto">
          <a:xfrm>
            <a:off x="4670523" y="3522784"/>
            <a:ext cx="0" cy="19225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18"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83</a:t>
            </a:fld>
            <a:endParaRPr lang="en-AU" altLang="en-US" dirty="0"/>
          </a:p>
        </p:txBody>
      </p:sp>
      <p:sp>
        <p:nvSpPr>
          <p:cNvPr id="16" name="Date Placeholder 3">
            <a:extLst>
              <a:ext uri="{FF2B5EF4-FFF2-40B4-BE49-F238E27FC236}">
                <a16:creationId xmlns:a16="http://schemas.microsoft.com/office/drawing/2014/main" id="{31BCCB58-AA2A-4803-B0DD-644A4416F500}"/>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9552846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94435"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94438" name="Rectangle 6"/>
          <p:cNvSpPr>
            <a:spLocks noGrp="1" noChangeArrowheads="1"/>
          </p:cNvSpPr>
          <p:nvPr>
            <p:ph type="title"/>
          </p:nvPr>
        </p:nvSpPr>
        <p:spPr/>
        <p:txBody>
          <a:bodyPr/>
          <a:lstStyle/>
          <a:p>
            <a:r>
              <a:rPr lang="en-AU" altLang="en-US" dirty="0"/>
              <a:t>Task 7: Restructure Use Cases</a:t>
            </a:r>
          </a:p>
        </p:txBody>
      </p:sp>
      <p:sp>
        <p:nvSpPr>
          <p:cNvPr id="2194439" name="Rectangle 7"/>
          <p:cNvSpPr>
            <a:spLocks noGrp="1" noChangeArrowheads="1"/>
          </p:cNvSpPr>
          <p:nvPr>
            <p:ph type="body" idx="1"/>
          </p:nvPr>
        </p:nvSpPr>
        <p:spPr/>
        <p:txBody>
          <a:bodyPr/>
          <a:lstStyle/>
          <a:p>
            <a:r>
              <a:rPr lang="en-AU" altLang="en-US" dirty="0"/>
              <a:t>Restructure the use cases to maximise reuse and minimise redundancy</a:t>
            </a:r>
          </a:p>
          <a:p>
            <a:pPr>
              <a:spcBef>
                <a:spcPts val="1200"/>
              </a:spcBef>
            </a:pPr>
            <a:r>
              <a:rPr lang="en-AU" altLang="en-US" dirty="0"/>
              <a:t>Use cases can be restructured in three ways</a:t>
            </a:r>
          </a:p>
          <a:p>
            <a:pPr lvl="1"/>
            <a:r>
              <a:rPr lang="en-US" altLang="en-US" sz="2585" dirty="0"/>
              <a:t>«</a:t>
            </a:r>
            <a:r>
              <a:rPr lang="en-AU" altLang="en-US" dirty="0"/>
              <a:t>include</a:t>
            </a:r>
            <a:r>
              <a:rPr lang="en-US" altLang="en-US" sz="2585" dirty="0"/>
              <a:t>»</a:t>
            </a:r>
            <a:r>
              <a:rPr lang="en-AU" altLang="en-US" dirty="0"/>
              <a:t> relationship</a:t>
            </a:r>
          </a:p>
          <a:p>
            <a:pPr lvl="1"/>
            <a:r>
              <a:rPr lang="en-US" altLang="en-US" sz="2585" dirty="0"/>
              <a:t>«</a:t>
            </a:r>
            <a:r>
              <a:rPr lang="en-AU" altLang="en-US" dirty="0"/>
              <a:t>extend</a:t>
            </a:r>
            <a:r>
              <a:rPr lang="en-US" altLang="en-US" sz="2585" dirty="0"/>
              <a:t>»</a:t>
            </a:r>
            <a:r>
              <a:rPr lang="en-AU" altLang="en-US" dirty="0"/>
              <a:t> relationship</a:t>
            </a:r>
          </a:p>
          <a:p>
            <a:pPr lvl="1"/>
            <a:r>
              <a:rPr lang="en-AU" altLang="en-US" dirty="0"/>
              <a:t>generalisation</a:t>
            </a:r>
          </a:p>
          <a:p>
            <a:pPr>
              <a:spcBef>
                <a:spcPts val="1200"/>
              </a:spcBef>
            </a:pPr>
            <a:r>
              <a:rPr lang="en-AU" altLang="en-US" dirty="0"/>
              <a:t>Functional decomposition</a:t>
            </a:r>
          </a:p>
          <a:p>
            <a:pPr lvl="1">
              <a:spcBef>
                <a:spcPts val="1200"/>
              </a:spcBef>
            </a:pPr>
            <a:r>
              <a:rPr lang="en-AU" altLang="en-US" dirty="0"/>
              <a:t>identify repeatedly used </a:t>
            </a:r>
            <a:r>
              <a:rPr lang="en-US" altLang="en-US" dirty="0"/>
              <a:t>or </a:t>
            </a:r>
            <a:r>
              <a:rPr lang="en-AU" altLang="en-US" dirty="0"/>
              <a:t>specialised</a:t>
            </a:r>
            <a:r>
              <a:rPr lang="en-US" altLang="en-US" dirty="0"/>
              <a:t> </a:t>
            </a:r>
            <a:r>
              <a:rPr lang="en-AU" altLang="en-US" dirty="0"/>
              <a:t>portions and factor them out</a:t>
            </a:r>
          </a:p>
        </p:txBody>
      </p:sp>
      <p:sp>
        <p:nvSpPr>
          <p:cNvPr id="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84</a:t>
            </a:fld>
            <a:endParaRPr lang="en-AU" altLang="en-US" dirty="0"/>
          </a:p>
        </p:txBody>
      </p:sp>
      <p:sp>
        <p:nvSpPr>
          <p:cNvPr id="8" name="Date Placeholder 3">
            <a:extLst>
              <a:ext uri="{FF2B5EF4-FFF2-40B4-BE49-F238E27FC236}">
                <a16:creationId xmlns:a16="http://schemas.microsoft.com/office/drawing/2014/main" id="{00A67405-AE9C-4962-915F-38AE8AF26236}"/>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200424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482"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96483"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96486" name="Rectangle 6"/>
          <p:cNvSpPr>
            <a:spLocks noGrp="1" noChangeArrowheads="1"/>
          </p:cNvSpPr>
          <p:nvPr>
            <p:ph type="title"/>
          </p:nvPr>
        </p:nvSpPr>
        <p:spPr>
          <a:xfrm>
            <a:off x="1371600" y="1"/>
            <a:ext cx="7458808" cy="937845"/>
          </a:xfrm>
        </p:spPr>
        <p:txBody>
          <a:bodyPr/>
          <a:lstStyle/>
          <a:p>
            <a:r>
              <a:rPr lang="en-US" altLang="en-US" sz="3692" dirty="0"/>
              <a:t>«</a:t>
            </a:r>
            <a:r>
              <a:rPr lang="en-AU" altLang="en-US" dirty="0"/>
              <a:t>include</a:t>
            </a:r>
            <a:r>
              <a:rPr lang="en-US" altLang="en-US" sz="3692" dirty="0"/>
              <a:t>»</a:t>
            </a:r>
            <a:r>
              <a:rPr lang="en-AU" altLang="en-US" dirty="0"/>
              <a:t> Relationship</a:t>
            </a:r>
          </a:p>
        </p:txBody>
      </p:sp>
      <p:sp>
        <p:nvSpPr>
          <p:cNvPr id="2196487" name="Rectangle 7"/>
          <p:cNvSpPr>
            <a:spLocks noGrp="1" noChangeArrowheads="1"/>
          </p:cNvSpPr>
          <p:nvPr>
            <p:ph type="body" idx="1"/>
          </p:nvPr>
        </p:nvSpPr>
        <p:spPr/>
        <p:txBody>
          <a:bodyPr/>
          <a:lstStyle/>
          <a:p>
            <a:pPr>
              <a:spcBef>
                <a:spcPts val="1200"/>
              </a:spcBef>
            </a:pPr>
            <a:r>
              <a:rPr lang="en-AU" altLang="en-US" dirty="0"/>
              <a:t>Factor out common behaviour in use cases</a:t>
            </a:r>
          </a:p>
          <a:p>
            <a:pPr lvl="1">
              <a:spcBef>
                <a:spcPts val="600"/>
              </a:spcBef>
            </a:pPr>
            <a:r>
              <a:rPr lang="en-AU" altLang="en-US" sz="2600" dirty="0"/>
              <a:t>sequence of steps appearing in multiple use cases</a:t>
            </a:r>
          </a:p>
          <a:p>
            <a:pPr lvl="2">
              <a:spcBef>
                <a:spcPts val="600"/>
              </a:spcBef>
            </a:pPr>
            <a:r>
              <a:rPr lang="en-AU" altLang="en-US" sz="2400" dirty="0"/>
              <a:t>needs to be more than </a:t>
            </a:r>
            <a:r>
              <a:rPr lang="en-AU" altLang="en-US" sz="2400" i="1" dirty="0"/>
              <a:t>a couple </a:t>
            </a:r>
            <a:r>
              <a:rPr lang="en-AU" altLang="en-US" sz="2400" dirty="0"/>
              <a:t>of steps</a:t>
            </a:r>
          </a:p>
          <a:p>
            <a:pPr lvl="1">
              <a:spcBef>
                <a:spcPts val="600"/>
              </a:spcBef>
            </a:pPr>
            <a:r>
              <a:rPr lang="en-AU" altLang="en-US" sz="2600" dirty="0"/>
              <a:t>avoids inconsistency in requirements</a:t>
            </a:r>
          </a:p>
          <a:p>
            <a:pPr>
              <a:spcBef>
                <a:spcPts val="1200"/>
              </a:spcBef>
            </a:pPr>
            <a:r>
              <a:rPr lang="en-AU" altLang="en-US" dirty="0"/>
              <a:t>Scenario always uses the included steps</a:t>
            </a:r>
          </a:p>
          <a:p>
            <a:pPr lvl="1">
              <a:spcBef>
                <a:spcPts val="600"/>
              </a:spcBef>
            </a:pPr>
            <a:r>
              <a:rPr lang="en-AU" altLang="en-US" sz="2600" dirty="0"/>
              <a:t>included steps do not have to be a complete use case</a:t>
            </a:r>
          </a:p>
          <a:p>
            <a:pPr lvl="2">
              <a:spcBef>
                <a:spcPts val="600"/>
              </a:spcBef>
            </a:pPr>
            <a:r>
              <a:rPr lang="en-AU" altLang="en-US" sz="2400" dirty="0"/>
              <a:t>i.e. initiated by an actor</a:t>
            </a:r>
          </a:p>
          <a:p>
            <a:pPr>
              <a:spcBef>
                <a:spcPts val="1200"/>
              </a:spcBef>
            </a:pPr>
            <a:r>
              <a:rPr lang="en-AU" altLang="en-US" dirty="0"/>
              <a:t>Too much factoring</a:t>
            </a:r>
          </a:p>
          <a:p>
            <a:pPr lvl="1">
              <a:spcBef>
                <a:spcPts val="600"/>
              </a:spcBef>
            </a:pPr>
            <a:r>
              <a:rPr lang="en-AU" altLang="en-US" dirty="0"/>
              <a:t>behaviour is scattered across multiple use cases</a:t>
            </a:r>
          </a:p>
        </p:txBody>
      </p:sp>
      <p:sp>
        <p:nvSpPr>
          <p:cNvPr id="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85</a:t>
            </a:fld>
            <a:endParaRPr lang="en-AU" altLang="en-US" dirty="0"/>
          </a:p>
        </p:txBody>
      </p:sp>
      <p:sp>
        <p:nvSpPr>
          <p:cNvPr id="8" name="Date Placeholder 3">
            <a:extLst>
              <a:ext uri="{FF2B5EF4-FFF2-40B4-BE49-F238E27FC236}">
                <a16:creationId xmlns:a16="http://schemas.microsoft.com/office/drawing/2014/main" id="{8017BEA2-AFDC-412A-BC48-895D28652795}"/>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33298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530"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98531"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198540" name="Rectangle 12"/>
          <p:cNvSpPr>
            <a:spLocks noGrp="1" noChangeArrowheads="1"/>
          </p:cNvSpPr>
          <p:nvPr>
            <p:ph type="title"/>
          </p:nvPr>
        </p:nvSpPr>
        <p:spPr>
          <a:xfrm>
            <a:off x="1403648" y="1"/>
            <a:ext cx="7740352" cy="908719"/>
          </a:xfrm>
        </p:spPr>
        <p:txBody>
          <a:bodyPr/>
          <a:lstStyle/>
          <a:p>
            <a:r>
              <a:rPr lang="en-AU" altLang="en-US" dirty="0"/>
              <a:t>Illustrating the </a:t>
            </a:r>
            <a:r>
              <a:rPr lang="en-US" altLang="en-US" sz="3692" dirty="0"/>
              <a:t>«</a:t>
            </a:r>
            <a:r>
              <a:rPr lang="en-AU" altLang="en-US" dirty="0"/>
              <a:t>include</a:t>
            </a:r>
            <a:r>
              <a:rPr lang="en-US" altLang="en-US" sz="3692" dirty="0"/>
              <a:t>»</a:t>
            </a:r>
            <a:r>
              <a:rPr lang="en-AU" altLang="en-US" dirty="0"/>
              <a:t> Relationship</a:t>
            </a:r>
          </a:p>
        </p:txBody>
      </p:sp>
      <p:sp>
        <p:nvSpPr>
          <p:cNvPr id="2198541" name="Rectangle 13"/>
          <p:cNvSpPr>
            <a:spLocks noGrp="1" noChangeArrowheads="1"/>
          </p:cNvSpPr>
          <p:nvPr>
            <p:ph type="body" idx="1"/>
          </p:nvPr>
        </p:nvSpPr>
        <p:spPr>
          <a:xfrm>
            <a:off x="1403648" y="1124744"/>
            <a:ext cx="5112568" cy="5184576"/>
          </a:xfrm>
        </p:spPr>
        <p:txBody>
          <a:bodyPr/>
          <a:lstStyle/>
          <a:p>
            <a:r>
              <a:rPr lang="en-AU" altLang="en-US" sz="2600" dirty="0"/>
              <a:t>In the original use case the phrase </a:t>
            </a:r>
            <a:r>
              <a:rPr lang="en-US" altLang="en-US" sz="2600" dirty="0"/>
              <a:t>«</a:t>
            </a:r>
            <a:r>
              <a:rPr lang="en-AU" altLang="en-US" sz="2600" dirty="0"/>
              <a:t>include</a:t>
            </a:r>
            <a:r>
              <a:rPr lang="en-US" altLang="en-US" sz="2600" dirty="0"/>
              <a:t>» </a:t>
            </a:r>
            <a:r>
              <a:rPr lang="en-US" altLang="en-US" sz="2600" i="1" dirty="0"/>
              <a:t>&lt;use case name&gt;</a:t>
            </a:r>
            <a:r>
              <a:rPr lang="en-AU" altLang="en-US" sz="2600" dirty="0"/>
              <a:t> is inserted where the included use case begins</a:t>
            </a:r>
          </a:p>
          <a:p>
            <a:r>
              <a:rPr lang="en-AU" altLang="en-US" sz="2600" dirty="0"/>
              <a:t>Steps of the new use case are removed from the original use case</a:t>
            </a:r>
          </a:p>
          <a:p>
            <a:r>
              <a:rPr lang="en-US" altLang="en-US" sz="2600" dirty="0"/>
              <a:t>«</a:t>
            </a:r>
            <a:r>
              <a:rPr lang="en-AU" altLang="en-US" sz="2600" dirty="0"/>
              <a:t>include</a:t>
            </a:r>
            <a:r>
              <a:rPr lang="en-US" altLang="en-US" sz="2600" dirty="0"/>
              <a:t>»</a:t>
            </a:r>
            <a:r>
              <a:rPr lang="en-AU" altLang="en-US" sz="2600" dirty="0"/>
              <a:t> relationship can be shown in the use case diagram</a:t>
            </a:r>
          </a:p>
          <a:p>
            <a:pPr lvl="1"/>
            <a:r>
              <a:rPr lang="en-US" altLang="en-US" dirty="0"/>
              <a:t>U</a:t>
            </a:r>
            <a:r>
              <a:rPr lang="en-AU" altLang="en-US" dirty="0"/>
              <a:t>se</a:t>
            </a:r>
            <a:r>
              <a:rPr lang="en-US" altLang="en-US" dirty="0"/>
              <a:t> </a:t>
            </a:r>
            <a:r>
              <a:rPr lang="en-AU" altLang="en-US" dirty="0"/>
              <a:t>case</a:t>
            </a:r>
            <a:r>
              <a:rPr lang="en-US" altLang="en-US" dirty="0"/>
              <a:t> </a:t>
            </a:r>
            <a:r>
              <a:rPr lang="en-AU" altLang="en-US" dirty="0"/>
              <a:t>1 </a:t>
            </a:r>
            <a:r>
              <a:rPr lang="en-US" altLang="en-US" dirty="0"/>
              <a:t>«</a:t>
            </a:r>
            <a:r>
              <a:rPr lang="en-AU" altLang="en-US" dirty="0"/>
              <a:t>include</a:t>
            </a:r>
            <a:r>
              <a:rPr lang="en-US" altLang="en-US" dirty="0"/>
              <a:t>»</a:t>
            </a:r>
            <a:r>
              <a:rPr lang="en-AU" altLang="en-US" dirty="0"/>
              <a:t> </a:t>
            </a:r>
            <a:r>
              <a:rPr lang="en-US" altLang="en-US" dirty="0"/>
              <a:t>U</a:t>
            </a:r>
            <a:r>
              <a:rPr lang="en-AU" altLang="en-US" dirty="0"/>
              <a:t>se</a:t>
            </a:r>
            <a:r>
              <a:rPr lang="en-US" altLang="en-US" dirty="0"/>
              <a:t> </a:t>
            </a:r>
            <a:r>
              <a:rPr lang="en-AU" altLang="en-US" dirty="0"/>
              <a:t>case</a:t>
            </a:r>
            <a:r>
              <a:rPr lang="en-US" altLang="en-US" dirty="0"/>
              <a:t> </a:t>
            </a:r>
            <a:r>
              <a:rPr lang="en-AU" altLang="en-US" dirty="0"/>
              <a:t>2</a:t>
            </a:r>
          </a:p>
        </p:txBody>
      </p:sp>
      <p:sp>
        <p:nvSpPr>
          <p:cNvPr id="2198535" name="Oval 7"/>
          <p:cNvSpPr>
            <a:spLocks noChangeArrowheads="1"/>
          </p:cNvSpPr>
          <p:nvPr/>
        </p:nvSpPr>
        <p:spPr bwMode="auto">
          <a:xfrm>
            <a:off x="6732240" y="1783374"/>
            <a:ext cx="1957754" cy="8689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2215">
                <a:latin typeface="Arial" panose="020B0604020202020204" pitchFamily="34" charset="0"/>
              </a:rPr>
              <a:t>Use case 1</a:t>
            </a:r>
            <a:endParaRPr lang="en-AU" altLang="en-US" sz="2215">
              <a:latin typeface="Arial" panose="020B0604020202020204" pitchFamily="34" charset="0"/>
            </a:endParaRPr>
          </a:p>
        </p:txBody>
      </p:sp>
      <p:sp>
        <p:nvSpPr>
          <p:cNvPr id="2198536" name="Oval 8"/>
          <p:cNvSpPr>
            <a:spLocks noChangeArrowheads="1"/>
          </p:cNvSpPr>
          <p:nvPr/>
        </p:nvSpPr>
        <p:spPr bwMode="auto">
          <a:xfrm>
            <a:off x="6732240" y="4064977"/>
            <a:ext cx="1957754" cy="86897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2215">
                <a:latin typeface="Arial" panose="020B0604020202020204" pitchFamily="34" charset="0"/>
              </a:rPr>
              <a:t>Use case 2</a:t>
            </a:r>
            <a:endParaRPr lang="en-AU" altLang="en-US" sz="2215">
              <a:latin typeface="Arial" panose="020B0604020202020204" pitchFamily="34" charset="0"/>
            </a:endParaRPr>
          </a:p>
        </p:txBody>
      </p:sp>
      <p:sp>
        <p:nvSpPr>
          <p:cNvPr id="2198538" name="Text Box 10"/>
          <p:cNvSpPr txBox="1">
            <a:spLocks noChangeArrowheads="1"/>
          </p:cNvSpPr>
          <p:nvPr/>
        </p:nvSpPr>
        <p:spPr bwMode="auto">
          <a:xfrm>
            <a:off x="6776410" y="5287108"/>
            <a:ext cx="1867948" cy="4048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2031" b="1">
                <a:latin typeface="Arial" panose="020B0604020202020204" pitchFamily="34" charset="0"/>
              </a:rPr>
              <a:t>UML Notation</a:t>
            </a:r>
            <a:endParaRPr lang="en-AU" altLang="en-US" sz="2031" b="1">
              <a:latin typeface="Arial" panose="020B0604020202020204" pitchFamily="34" charset="0"/>
            </a:endParaRPr>
          </a:p>
        </p:txBody>
      </p:sp>
      <p:sp>
        <p:nvSpPr>
          <p:cNvPr id="2198539" name="Rectangle 11"/>
          <p:cNvSpPr>
            <a:spLocks noChangeArrowheads="1"/>
          </p:cNvSpPr>
          <p:nvPr/>
        </p:nvSpPr>
        <p:spPr bwMode="auto">
          <a:xfrm>
            <a:off x="7660121" y="3216520"/>
            <a:ext cx="1391530" cy="39257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992" tIns="42496" rIns="84992" bIns="42496">
            <a:spAutoFit/>
          </a:bodyPr>
          <a:lstStyle>
            <a:lvl1pPr marL="457200" indent="-457200" algn="l">
              <a:defRPr sz="2400">
                <a:solidFill>
                  <a:schemeClr val="tx1"/>
                </a:solidFill>
                <a:latin typeface="Times New Roman" panose="02020603050405020304" pitchFamily="18" charset="0"/>
              </a:defRPr>
            </a:lvl1pPr>
            <a:lvl2pPr marL="914400" indent="-342900" algn="l">
              <a:defRPr sz="2400">
                <a:solidFill>
                  <a:schemeClr val="tx1"/>
                </a:solidFill>
                <a:latin typeface="Times New Roman" panose="02020603050405020304" pitchFamily="18" charset="0"/>
              </a:defRPr>
            </a:lvl2pPr>
            <a:lvl3pPr marL="1371600" indent="-342900" algn="l">
              <a:defRPr sz="2400">
                <a:solidFill>
                  <a:schemeClr val="tx1"/>
                </a:solidFill>
                <a:latin typeface="Times New Roman" panose="02020603050405020304" pitchFamily="18" charset="0"/>
              </a:defRPr>
            </a:lvl3pPr>
            <a:lvl4pPr marL="17145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gn="ctr">
              <a:lnSpc>
                <a:spcPct val="90000"/>
              </a:lnSpc>
              <a:spcBef>
                <a:spcPct val="30000"/>
              </a:spcBef>
            </a:pPr>
            <a:r>
              <a:rPr lang="en-AU" altLang="en-US" sz="2215">
                <a:latin typeface="Arial" panose="020B0604020202020204" pitchFamily="34" charset="0"/>
              </a:rPr>
              <a:t>«</a:t>
            </a:r>
            <a:r>
              <a:rPr lang="en-US" altLang="en-US" sz="2215">
                <a:latin typeface="Arial" panose="020B0604020202020204" pitchFamily="34" charset="0"/>
              </a:rPr>
              <a:t>include</a:t>
            </a:r>
            <a:r>
              <a:rPr lang="en-AU" altLang="en-US" sz="2215">
                <a:latin typeface="Arial" panose="020B0604020202020204" pitchFamily="34" charset="0"/>
              </a:rPr>
              <a:t>»</a:t>
            </a:r>
          </a:p>
        </p:txBody>
      </p:sp>
      <p:sp>
        <p:nvSpPr>
          <p:cNvPr id="2198542" name="Line 14"/>
          <p:cNvSpPr>
            <a:spLocks noChangeShapeType="1"/>
          </p:cNvSpPr>
          <p:nvPr/>
        </p:nvSpPr>
        <p:spPr bwMode="auto">
          <a:xfrm>
            <a:off x="7711117" y="2667000"/>
            <a:ext cx="0" cy="1395046"/>
          </a:xfrm>
          <a:prstGeom prst="line">
            <a:avLst/>
          </a:prstGeom>
          <a:noFill/>
          <a:ln w="28575">
            <a:solidFill>
              <a:schemeClr val="tx1"/>
            </a:solidFill>
            <a:prstDash val="dash"/>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12"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86</a:t>
            </a:fld>
            <a:endParaRPr lang="en-AU" altLang="en-US" dirty="0"/>
          </a:p>
        </p:txBody>
      </p:sp>
      <p:sp>
        <p:nvSpPr>
          <p:cNvPr id="13" name="Date Placeholder 3">
            <a:extLst>
              <a:ext uri="{FF2B5EF4-FFF2-40B4-BE49-F238E27FC236}">
                <a16:creationId xmlns:a16="http://schemas.microsoft.com/office/drawing/2014/main" id="{190BC39F-2603-4E48-8E78-36724DBA679F}"/>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5278211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0586" name="Rectangle 10"/>
          <p:cNvSpPr>
            <a:spLocks noGrp="1" noChangeArrowheads="1"/>
          </p:cNvSpPr>
          <p:nvPr>
            <p:ph type="title"/>
          </p:nvPr>
        </p:nvSpPr>
        <p:spPr>
          <a:xfrm>
            <a:off x="1403648" y="1"/>
            <a:ext cx="7426760" cy="908720"/>
          </a:xfrm>
        </p:spPr>
        <p:txBody>
          <a:bodyPr/>
          <a:lstStyle/>
          <a:p>
            <a:r>
              <a:rPr lang="en-US" altLang="en-US" dirty="0"/>
              <a:t>Example</a:t>
            </a:r>
            <a:endParaRPr lang="en-AU" altLang="en-US" dirty="0"/>
          </a:p>
        </p:txBody>
      </p:sp>
      <p:sp>
        <p:nvSpPr>
          <p:cNvPr id="2200579" name="Oval 3"/>
          <p:cNvSpPr>
            <a:spLocks noChangeArrowheads="1"/>
          </p:cNvSpPr>
          <p:nvPr/>
        </p:nvSpPr>
        <p:spPr bwMode="auto">
          <a:xfrm>
            <a:off x="1811106" y="1593354"/>
            <a:ext cx="2373923" cy="121333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lang="en-US" altLang="en-AU" sz="1800" dirty="0">
                <a:latin typeface="+mn-lt"/>
              </a:rPr>
              <a:t>Reply to a message</a:t>
            </a:r>
          </a:p>
        </p:txBody>
      </p:sp>
      <p:sp>
        <p:nvSpPr>
          <p:cNvPr id="2200580" name="Oval 4"/>
          <p:cNvSpPr>
            <a:spLocks noChangeArrowheads="1"/>
          </p:cNvSpPr>
          <p:nvPr/>
        </p:nvSpPr>
        <p:spPr bwMode="auto">
          <a:xfrm>
            <a:off x="6084168" y="2564904"/>
            <a:ext cx="2373923" cy="121333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lang="en-US" altLang="en-AU" sz="1800" dirty="0">
                <a:latin typeface="+mn-lt"/>
              </a:rPr>
              <a:t>Compose a Message</a:t>
            </a:r>
          </a:p>
        </p:txBody>
      </p:sp>
      <p:sp>
        <p:nvSpPr>
          <p:cNvPr id="2200581" name="Text Box 5"/>
          <p:cNvSpPr txBox="1">
            <a:spLocks noChangeArrowheads="1"/>
          </p:cNvSpPr>
          <p:nvPr/>
        </p:nvSpPr>
        <p:spPr bwMode="auto">
          <a:xfrm>
            <a:off x="4473711" y="2103308"/>
            <a:ext cx="1935773" cy="4337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en-AU" sz="1600" dirty="0">
                <a:latin typeface="+mn-lt"/>
              </a:rPr>
              <a:t>«include»</a:t>
            </a:r>
          </a:p>
        </p:txBody>
      </p:sp>
      <p:sp>
        <p:nvSpPr>
          <p:cNvPr id="2200582" name="Oval 6"/>
          <p:cNvSpPr>
            <a:spLocks noChangeArrowheads="1"/>
          </p:cNvSpPr>
          <p:nvPr/>
        </p:nvSpPr>
        <p:spPr bwMode="auto">
          <a:xfrm>
            <a:off x="1796452" y="3482234"/>
            <a:ext cx="2375389" cy="1084385"/>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p>
            <a:pPr algn="ctr"/>
            <a:r>
              <a:rPr lang="en-US" altLang="en-AU" sz="1800" dirty="0">
                <a:latin typeface="+mn-lt"/>
              </a:rPr>
              <a:t>Broadcast a Message</a:t>
            </a:r>
          </a:p>
        </p:txBody>
      </p:sp>
      <p:sp>
        <p:nvSpPr>
          <p:cNvPr id="2200583" name="Text Box 7"/>
          <p:cNvSpPr txBox="1">
            <a:spLocks noChangeArrowheads="1"/>
          </p:cNvSpPr>
          <p:nvPr/>
        </p:nvSpPr>
        <p:spPr bwMode="auto">
          <a:xfrm>
            <a:off x="4435610" y="3757727"/>
            <a:ext cx="1821473" cy="407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en-AU" sz="1600">
                <a:latin typeface="+mn-lt"/>
              </a:rPr>
              <a:t>«include»</a:t>
            </a:r>
          </a:p>
        </p:txBody>
      </p:sp>
      <p:sp>
        <p:nvSpPr>
          <p:cNvPr id="2200584" name="Line 8"/>
          <p:cNvSpPr>
            <a:spLocks noChangeShapeType="1"/>
          </p:cNvSpPr>
          <p:nvPr/>
        </p:nvSpPr>
        <p:spPr bwMode="auto">
          <a:xfrm>
            <a:off x="4185029" y="2289412"/>
            <a:ext cx="1941635" cy="731227"/>
          </a:xfrm>
          <a:prstGeom prst="line">
            <a:avLst/>
          </a:prstGeom>
          <a:noFill/>
          <a:ln w="19050">
            <a:solidFill>
              <a:schemeClr val="tx1"/>
            </a:solidFill>
            <a:prstDash val="dash"/>
            <a:round/>
            <a:headEnd type="none" w="sm" len="sm"/>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200585" name="Line 9"/>
          <p:cNvSpPr>
            <a:spLocks noChangeShapeType="1"/>
          </p:cNvSpPr>
          <p:nvPr/>
        </p:nvSpPr>
        <p:spPr bwMode="auto">
          <a:xfrm flipV="1">
            <a:off x="4174772" y="3400173"/>
            <a:ext cx="1992923" cy="571500"/>
          </a:xfrm>
          <a:prstGeom prst="line">
            <a:avLst/>
          </a:prstGeom>
          <a:noFill/>
          <a:ln w="19050">
            <a:solidFill>
              <a:schemeClr val="tx1"/>
            </a:solidFill>
            <a:prstDash val="dash"/>
            <a:round/>
            <a:headEnd type="none" w="sm" len="sm"/>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11"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87</a:t>
            </a:fld>
            <a:endParaRPr lang="en-AU" altLang="en-US" dirty="0"/>
          </a:p>
        </p:txBody>
      </p:sp>
      <p:sp>
        <p:nvSpPr>
          <p:cNvPr id="12" name="Date Placeholder 3">
            <a:extLst>
              <a:ext uri="{FF2B5EF4-FFF2-40B4-BE49-F238E27FC236}">
                <a16:creationId xmlns:a16="http://schemas.microsoft.com/office/drawing/2014/main" id="{500161F6-3262-4E68-A9BB-86DB40A0B459}"/>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928979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02"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201604" name="Rectangle 4"/>
          <p:cNvSpPr>
            <a:spLocks noGrp="1" noChangeArrowheads="1"/>
          </p:cNvSpPr>
          <p:nvPr>
            <p:ph type="title"/>
          </p:nvPr>
        </p:nvSpPr>
        <p:spPr>
          <a:xfrm>
            <a:off x="1403648" y="1"/>
            <a:ext cx="7740352" cy="908719"/>
          </a:xfrm>
          <a:noFill/>
          <a:ln/>
        </p:spPr>
        <p:txBody>
          <a:bodyPr vert="horz" wrap="square" lIns="92075" tIns="42496" rIns="92075" bIns="42496" numCol="1" anchor="ctr" anchorCtr="0" compatLnSpc="1">
            <a:prstTxWarp prst="textNoShape">
              <a:avLst/>
            </a:prstTxWarp>
          </a:bodyPr>
          <a:lstStyle/>
          <a:p>
            <a:r>
              <a:rPr lang="en-US" altLang="en-US" sz="3800" dirty="0"/>
              <a:t>«</a:t>
            </a:r>
            <a:r>
              <a:rPr lang="en-AU" altLang="en-US" sz="3800" dirty="0"/>
              <a:t>include</a:t>
            </a:r>
            <a:r>
              <a:rPr lang="en-US" altLang="en-US" sz="3800" dirty="0"/>
              <a:t>»</a:t>
            </a:r>
            <a:r>
              <a:rPr lang="en-AU" altLang="en-US" sz="3800" dirty="0"/>
              <a:t> Relationship in the Scenario Text</a:t>
            </a:r>
          </a:p>
        </p:txBody>
      </p:sp>
      <p:sp>
        <p:nvSpPr>
          <p:cNvPr id="2201606" name="Rectangle 6"/>
          <p:cNvSpPr>
            <a:spLocks noChangeArrowheads="1"/>
          </p:cNvSpPr>
          <p:nvPr/>
        </p:nvSpPr>
        <p:spPr bwMode="auto">
          <a:xfrm>
            <a:off x="467544" y="1693985"/>
            <a:ext cx="4179277" cy="3730869"/>
          </a:xfrm>
          <a:prstGeom prst="rect">
            <a:avLst/>
          </a:prstGeom>
          <a:solidFill>
            <a:schemeClr val="bg1"/>
          </a:solidFill>
          <a:ln w="28575">
            <a:solidFill>
              <a:schemeClr val="tx1"/>
            </a:solidFill>
            <a:miter lim="800000"/>
            <a:headEnd/>
            <a:tailEnd/>
          </a:ln>
          <a:effectLst>
            <a:outerShdw blurRad="38100" dist="101600" dir="2700000" algn="ctr" rotWithShape="0">
              <a:srgbClr val="0070C0">
                <a:alpha val="60000"/>
              </a:srgbClr>
            </a:outerShdw>
          </a:effectLst>
        </p:spPr>
        <p:txBody>
          <a:bodyPr wrap="none" anchor="ctr"/>
          <a:lstStyle/>
          <a:p>
            <a:endParaRPr lang="en-AU" sz="1108"/>
          </a:p>
        </p:txBody>
      </p:sp>
      <p:sp>
        <p:nvSpPr>
          <p:cNvPr id="2201607" name="Rectangle 7"/>
          <p:cNvSpPr>
            <a:spLocks noChangeArrowheads="1"/>
          </p:cNvSpPr>
          <p:nvPr/>
        </p:nvSpPr>
        <p:spPr bwMode="auto">
          <a:xfrm>
            <a:off x="469010" y="1693985"/>
            <a:ext cx="4293577" cy="3694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6" rIns="84992" bIns="42496">
            <a:spAutoFit/>
          </a:bodyPr>
          <a:lstStyle>
            <a:lvl1pPr algn="l" defTabSz="762000">
              <a:tabLst>
                <a:tab pos="1968500" algn="l"/>
              </a:tabLst>
              <a:defRPr sz="2400">
                <a:solidFill>
                  <a:schemeClr val="tx1"/>
                </a:solidFill>
                <a:latin typeface="Times New Roman" panose="02020603050405020304" pitchFamily="18" charset="0"/>
              </a:defRPr>
            </a:lvl1pPr>
            <a:lvl2pPr marL="179388" algn="l" defTabSz="762000">
              <a:tabLst>
                <a:tab pos="1968500" algn="l"/>
              </a:tabLst>
              <a:defRPr sz="2400">
                <a:solidFill>
                  <a:schemeClr val="tx1"/>
                </a:solidFill>
                <a:latin typeface="Times New Roman" panose="02020603050405020304" pitchFamily="18" charset="0"/>
              </a:defRPr>
            </a:lvl2pPr>
            <a:lvl3pPr marL="1143000" algn="l" defTabSz="762000">
              <a:tabLst>
                <a:tab pos="1968500" algn="l"/>
              </a:tabLst>
              <a:defRPr sz="2400">
                <a:solidFill>
                  <a:schemeClr val="tx1"/>
                </a:solidFill>
                <a:latin typeface="Times New Roman" panose="02020603050405020304" pitchFamily="18" charset="0"/>
              </a:defRPr>
            </a:lvl3pPr>
            <a:lvl4pPr marL="1714500" algn="l" defTabSz="762000">
              <a:tabLst>
                <a:tab pos="1968500" algn="l"/>
              </a:tabLst>
              <a:defRPr sz="2400">
                <a:solidFill>
                  <a:schemeClr val="tx1"/>
                </a:solidFill>
                <a:latin typeface="Times New Roman" panose="02020603050405020304" pitchFamily="18" charset="0"/>
              </a:defRPr>
            </a:lvl4pPr>
            <a:lvl5pPr marL="2286000" algn="l" defTabSz="762000">
              <a:tabLst>
                <a:tab pos="1968500" algn="l"/>
              </a:tabLst>
              <a:defRPr sz="2400">
                <a:solidFill>
                  <a:schemeClr val="tx1"/>
                </a:solidFill>
                <a:latin typeface="Times New Roman" panose="02020603050405020304" pitchFamily="18" charset="0"/>
              </a:defRPr>
            </a:lvl5pPr>
            <a:lvl6pPr marL="2743200" defTabSz="762000" fontAlgn="base">
              <a:spcBef>
                <a:spcPct val="0"/>
              </a:spcBef>
              <a:spcAft>
                <a:spcPct val="0"/>
              </a:spcAft>
              <a:tabLst>
                <a:tab pos="1968500" algn="l"/>
              </a:tabLst>
              <a:defRPr sz="2400">
                <a:solidFill>
                  <a:schemeClr val="tx1"/>
                </a:solidFill>
                <a:latin typeface="Times New Roman" panose="02020603050405020304" pitchFamily="18" charset="0"/>
              </a:defRPr>
            </a:lvl6pPr>
            <a:lvl7pPr marL="3200400" defTabSz="762000" fontAlgn="base">
              <a:spcBef>
                <a:spcPct val="0"/>
              </a:spcBef>
              <a:spcAft>
                <a:spcPct val="0"/>
              </a:spcAft>
              <a:tabLst>
                <a:tab pos="1968500" algn="l"/>
              </a:tabLst>
              <a:defRPr sz="2400">
                <a:solidFill>
                  <a:schemeClr val="tx1"/>
                </a:solidFill>
                <a:latin typeface="Times New Roman" panose="02020603050405020304" pitchFamily="18" charset="0"/>
              </a:defRPr>
            </a:lvl7pPr>
            <a:lvl8pPr marL="3657600" defTabSz="762000" fontAlgn="base">
              <a:spcBef>
                <a:spcPct val="0"/>
              </a:spcBef>
              <a:spcAft>
                <a:spcPct val="0"/>
              </a:spcAft>
              <a:tabLst>
                <a:tab pos="1968500" algn="l"/>
              </a:tabLst>
              <a:defRPr sz="2400">
                <a:solidFill>
                  <a:schemeClr val="tx1"/>
                </a:solidFill>
                <a:latin typeface="Times New Roman" panose="02020603050405020304" pitchFamily="18" charset="0"/>
              </a:defRPr>
            </a:lvl8pPr>
            <a:lvl9pPr marL="4114800" defTabSz="762000" fontAlgn="base">
              <a:spcBef>
                <a:spcPct val="0"/>
              </a:spcBef>
              <a:spcAft>
                <a:spcPct val="0"/>
              </a:spcAft>
              <a:tabLst>
                <a:tab pos="1968500" algn="l"/>
              </a:tabLst>
              <a:defRPr sz="2400">
                <a:solidFill>
                  <a:schemeClr val="tx1"/>
                </a:solidFill>
                <a:latin typeface="Times New Roman" panose="02020603050405020304" pitchFamily="18" charset="0"/>
              </a:defRPr>
            </a:lvl9pPr>
          </a:lstStyle>
          <a:p>
            <a:r>
              <a:rPr lang="en-AU" altLang="en-US" sz="1662" b="1">
                <a:latin typeface="Arial" panose="020B0604020202020204" pitchFamily="34" charset="0"/>
              </a:rPr>
              <a:t>Use Case Title:	</a:t>
            </a:r>
            <a:r>
              <a:rPr lang="en-AU" altLang="en-US" sz="1662">
                <a:latin typeface="Arial" panose="020B0604020202020204" pitchFamily="34" charset="0"/>
              </a:rPr>
              <a:t>Reply to a Message</a:t>
            </a:r>
          </a:p>
          <a:p>
            <a:r>
              <a:rPr lang="en-AU" altLang="en-US" sz="1662" b="1">
                <a:latin typeface="Arial" panose="020B0604020202020204" pitchFamily="34" charset="0"/>
              </a:rPr>
              <a:t>Ref. Number:</a:t>
            </a:r>
            <a:r>
              <a:rPr lang="en-AU" altLang="en-US" sz="1662">
                <a:latin typeface="Arial" panose="020B0604020202020204" pitchFamily="34" charset="0"/>
              </a:rPr>
              <a:t>	ES002</a:t>
            </a:r>
          </a:p>
          <a:p>
            <a:r>
              <a:rPr lang="en-AU" altLang="en-US" sz="1662" b="1">
                <a:latin typeface="Arial" panose="020B0604020202020204" pitchFamily="34" charset="0"/>
              </a:rPr>
              <a:t>Summary:</a:t>
            </a:r>
            <a:r>
              <a:rPr lang="en-AU" altLang="en-US" sz="1662">
                <a:latin typeface="Arial" panose="020B0604020202020204" pitchFamily="34" charset="0"/>
              </a:rPr>
              <a:t>	Allows the user to</a:t>
            </a:r>
            <a:r>
              <a:rPr lang="en-US" altLang="en-US" sz="1662">
                <a:latin typeface="Arial" panose="020B0604020202020204" pitchFamily="34" charset="0"/>
              </a:rPr>
              <a:t> </a:t>
            </a:r>
            <a:r>
              <a:rPr lang="en-AU" altLang="en-US" sz="1662">
                <a:latin typeface="Arial" panose="020B0604020202020204" pitchFamily="34" charset="0"/>
              </a:rPr>
              <a:t>reply 	to a message </a:t>
            </a:r>
          </a:p>
          <a:p>
            <a:r>
              <a:rPr lang="en-AU" altLang="en-US" sz="1662" b="1">
                <a:latin typeface="Arial" panose="020B0604020202020204" pitchFamily="34" charset="0"/>
              </a:rPr>
              <a:t>Primary Actor:</a:t>
            </a:r>
            <a:r>
              <a:rPr lang="en-AU" altLang="en-US" sz="1662">
                <a:latin typeface="Arial" panose="020B0604020202020204" pitchFamily="34" charset="0"/>
              </a:rPr>
              <a:t>	Mail User</a:t>
            </a:r>
          </a:p>
          <a:p>
            <a:r>
              <a:rPr lang="en-US" altLang="en-US" sz="1662" b="1">
                <a:latin typeface="Arial" panose="020B0604020202020204" pitchFamily="34" charset="0"/>
              </a:rPr>
              <a:t>Inherits:	</a:t>
            </a:r>
            <a:r>
              <a:rPr lang="en-US" altLang="en-US" sz="1662">
                <a:latin typeface="Arial" panose="020B0604020202020204" pitchFamily="34" charset="0"/>
              </a:rPr>
              <a:t>None</a:t>
            </a:r>
          </a:p>
          <a:p>
            <a:r>
              <a:rPr lang="en-US" altLang="en-US" sz="1662" b="1">
                <a:latin typeface="Arial" panose="020B0604020202020204" pitchFamily="34" charset="0"/>
              </a:rPr>
              <a:t>Includes:	</a:t>
            </a:r>
            <a:r>
              <a:rPr lang="en-US" altLang="en-US" sz="1662">
                <a:latin typeface="Arial" panose="020B0604020202020204" pitchFamily="34" charset="0"/>
              </a:rPr>
              <a:t>Compose a Message</a:t>
            </a:r>
          </a:p>
          <a:p>
            <a:r>
              <a:rPr lang="en-US" altLang="en-US" sz="1662" b="1">
                <a:latin typeface="Arial" panose="020B0604020202020204" pitchFamily="34" charset="0"/>
              </a:rPr>
              <a:t>Extension Points:	</a:t>
            </a:r>
            <a:r>
              <a:rPr lang="en-US" altLang="en-US" sz="1662">
                <a:latin typeface="Arial" panose="020B0604020202020204" pitchFamily="34" charset="0"/>
              </a:rPr>
              <a:t>None</a:t>
            </a:r>
            <a:endParaRPr lang="en-AU" altLang="en-US" sz="1662">
              <a:latin typeface="Arial" panose="020B0604020202020204" pitchFamily="34" charset="0"/>
            </a:endParaRPr>
          </a:p>
          <a:p>
            <a:r>
              <a:rPr lang="en-AU" altLang="en-US" sz="1662" b="1">
                <a:latin typeface="Arial" panose="020B0604020202020204" pitchFamily="34" charset="0"/>
              </a:rPr>
              <a:t>Preconditions:	</a:t>
            </a:r>
            <a:r>
              <a:rPr lang="en-AU" altLang="en-US" sz="1662">
                <a:latin typeface="Arial" panose="020B0604020202020204" pitchFamily="34" charset="0"/>
              </a:rPr>
              <a:t>A message is selected</a:t>
            </a:r>
          </a:p>
          <a:p>
            <a:r>
              <a:rPr lang="en-AU" altLang="en-US" sz="1662" b="1">
                <a:latin typeface="Arial" panose="020B0604020202020204" pitchFamily="34" charset="0"/>
              </a:rPr>
              <a:t>Typical Sequence of Events:</a:t>
            </a:r>
            <a:r>
              <a:rPr lang="en-AU" altLang="en-US" sz="1662">
                <a:latin typeface="Arial" panose="020B0604020202020204" pitchFamily="34" charset="0"/>
              </a:rPr>
              <a:t>	</a:t>
            </a:r>
            <a:endParaRPr lang="en-US" altLang="en-US" sz="1662">
              <a:latin typeface="Arial" panose="020B0604020202020204" pitchFamily="34" charset="0"/>
            </a:endParaRPr>
          </a:p>
          <a:p>
            <a:pPr lvl="1"/>
            <a:r>
              <a:rPr lang="en-AU" altLang="en-US" sz="1662">
                <a:latin typeface="Arial" panose="020B0604020202020204" pitchFamily="34" charset="0"/>
              </a:rPr>
              <a:t>1. Read Message</a:t>
            </a:r>
          </a:p>
          <a:p>
            <a:pPr lvl="1"/>
            <a:r>
              <a:rPr lang="en-AU" altLang="en-US" sz="1662">
                <a:latin typeface="Arial" panose="020B0604020202020204" pitchFamily="34" charset="0"/>
              </a:rPr>
              <a:t>2. Create a reply</a:t>
            </a:r>
          </a:p>
          <a:p>
            <a:pPr lvl="1"/>
            <a:r>
              <a:rPr lang="en-US" altLang="en-US" sz="1662">
                <a:latin typeface="Arial" panose="020B0604020202020204" pitchFamily="34" charset="0"/>
              </a:rPr>
              <a:t>      </a:t>
            </a:r>
            <a:r>
              <a:rPr lang="en-US" altLang="en-US" sz="1846" b="1">
                <a:latin typeface="Arial" panose="020B0604020202020204" pitchFamily="34" charset="0"/>
                <a:cs typeface="Arial" panose="020B0604020202020204" pitchFamily="34" charset="0"/>
              </a:rPr>
              <a:t>«</a:t>
            </a:r>
            <a:r>
              <a:rPr lang="en-US" altLang="en-US" sz="1662" b="1">
                <a:latin typeface="Arial" panose="020B0604020202020204" pitchFamily="34" charset="0"/>
              </a:rPr>
              <a:t>include</a:t>
            </a:r>
            <a:r>
              <a:rPr lang="en-US" altLang="en-US" sz="1846" b="1">
                <a:latin typeface="Arial" panose="020B0604020202020204" pitchFamily="34" charset="0"/>
              </a:rPr>
              <a:t>»</a:t>
            </a:r>
            <a:r>
              <a:rPr lang="en-AU" altLang="en-US" sz="1662">
                <a:latin typeface="Arial" panose="020B0604020202020204" pitchFamily="34" charset="0"/>
              </a:rPr>
              <a:t> </a:t>
            </a:r>
            <a:r>
              <a:rPr lang="en-AU" altLang="en-US" sz="1662" i="1">
                <a:latin typeface="Arial" panose="020B0604020202020204" pitchFamily="34" charset="0"/>
              </a:rPr>
              <a:t>Compose a</a:t>
            </a:r>
            <a:r>
              <a:rPr lang="en-US" altLang="en-US" sz="1662" i="1">
                <a:latin typeface="Arial" panose="020B0604020202020204" pitchFamily="34" charset="0"/>
              </a:rPr>
              <a:t> </a:t>
            </a:r>
            <a:r>
              <a:rPr lang="en-AU" altLang="en-US" sz="1662" i="1">
                <a:latin typeface="Arial" panose="020B0604020202020204" pitchFamily="34" charset="0"/>
              </a:rPr>
              <a:t>Message</a:t>
            </a:r>
            <a:endParaRPr lang="en-AU" altLang="en-US" sz="1662">
              <a:latin typeface="Arial" panose="020B0604020202020204" pitchFamily="34" charset="0"/>
            </a:endParaRPr>
          </a:p>
          <a:p>
            <a:pPr lvl="1"/>
            <a:r>
              <a:rPr lang="en-AU" altLang="en-US" sz="1662">
                <a:latin typeface="Arial" panose="020B0604020202020204" pitchFamily="34" charset="0"/>
              </a:rPr>
              <a:t>3. Send the reply</a:t>
            </a:r>
          </a:p>
        </p:txBody>
      </p:sp>
      <p:sp>
        <p:nvSpPr>
          <p:cNvPr id="2201608" name="Rectangle 8"/>
          <p:cNvSpPr>
            <a:spLocks noChangeArrowheads="1"/>
          </p:cNvSpPr>
          <p:nvPr/>
        </p:nvSpPr>
        <p:spPr bwMode="auto">
          <a:xfrm>
            <a:off x="4970671" y="1693985"/>
            <a:ext cx="4026877" cy="3729404"/>
          </a:xfrm>
          <a:prstGeom prst="rect">
            <a:avLst/>
          </a:prstGeom>
          <a:solidFill>
            <a:schemeClr val="bg1"/>
          </a:solidFill>
          <a:ln w="28575">
            <a:solidFill>
              <a:schemeClr val="tx1"/>
            </a:solidFill>
            <a:miter lim="800000"/>
            <a:headEnd/>
            <a:tailEnd/>
          </a:ln>
          <a:effectLst>
            <a:outerShdw blurRad="38100" dist="101600" dir="2700000" algn="ctr" rotWithShape="0">
              <a:srgbClr val="0070C0">
                <a:alpha val="60000"/>
              </a:srgbClr>
            </a:outerShdw>
          </a:effectLst>
        </p:spPr>
        <p:txBody>
          <a:bodyPr wrap="none" anchor="ctr"/>
          <a:lstStyle/>
          <a:p>
            <a:endParaRPr lang="en-AU" sz="1108"/>
          </a:p>
        </p:txBody>
      </p:sp>
      <p:sp>
        <p:nvSpPr>
          <p:cNvPr id="2201609" name="Rectangle 9"/>
          <p:cNvSpPr>
            <a:spLocks noChangeArrowheads="1"/>
          </p:cNvSpPr>
          <p:nvPr/>
        </p:nvSpPr>
        <p:spPr bwMode="auto">
          <a:xfrm>
            <a:off x="4999978" y="1693985"/>
            <a:ext cx="4034204" cy="366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6" rIns="84992" bIns="42496">
            <a:spAutoFit/>
          </a:bodyPr>
          <a:lstStyle>
            <a:lvl1pPr algn="l" defTabSz="762000">
              <a:tabLst>
                <a:tab pos="1968500" algn="l"/>
              </a:tabLst>
              <a:defRPr sz="2400">
                <a:solidFill>
                  <a:schemeClr val="tx1"/>
                </a:solidFill>
                <a:latin typeface="Times New Roman" panose="02020603050405020304" pitchFamily="18" charset="0"/>
              </a:defRPr>
            </a:lvl1pPr>
            <a:lvl2pPr marL="179388" algn="l" defTabSz="762000">
              <a:tabLst>
                <a:tab pos="1968500" algn="l"/>
              </a:tabLst>
              <a:defRPr sz="2400">
                <a:solidFill>
                  <a:schemeClr val="tx1"/>
                </a:solidFill>
                <a:latin typeface="Times New Roman" panose="02020603050405020304" pitchFamily="18" charset="0"/>
              </a:defRPr>
            </a:lvl2pPr>
            <a:lvl3pPr marL="1143000" algn="l" defTabSz="762000">
              <a:tabLst>
                <a:tab pos="1968500" algn="l"/>
              </a:tabLst>
              <a:defRPr sz="2400">
                <a:solidFill>
                  <a:schemeClr val="tx1"/>
                </a:solidFill>
                <a:latin typeface="Times New Roman" panose="02020603050405020304" pitchFamily="18" charset="0"/>
              </a:defRPr>
            </a:lvl3pPr>
            <a:lvl4pPr marL="1714500" algn="l" defTabSz="762000">
              <a:tabLst>
                <a:tab pos="1968500" algn="l"/>
              </a:tabLst>
              <a:defRPr sz="2400">
                <a:solidFill>
                  <a:schemeClr val="tx1"/>
                </a:solidFill>
                <a:latin typeface="Times New Roman" panose="02020603050405020304" pitchFamily="18" charset="0"/>
              </a:defRPr>
            </a:lvl4pPr>
            <a:lvl5pPr marL="2286000" algn="l" defTabSz="762000">
              <a:tabLst>
                <a:tab pos="1968500" algn="l"/>
              </a:tabLst>
              <a:defRPr sz="2400">
                <a:solidFill>
                  <a:schemeClr val="tx1"/>
                </a:solidFill>
                <a:latin typeface="Times New Roman" panose="02020603050405020304" pitchFamily="18" charset="0"/>
              </a:defRPr>
            </a:lvl5pPr>
            <a:lvl6pPr marL="2743200" defTabSz="762000" fontAlgn="base">
              <a:spcBef>
                <a:spcPct val="0"/>
              </a:spcBef>
              <a:spcAft>
                <a:spcPct val="0"/>
              </a:spcAft>
              <a:tabLst>
                <a:tab pos="1968500" algn="l"/>
              </a:tabLst>
              <a:defRPr sz="2400">
                <a:solidFill>
                  <a:schemeClr val="tx1"/>
                </a:solidFill>
                <a:latin typeface="Times New Roman" panose="02020603050405020304" pitchFamily="18" charset="0"/>
              </a:defRPr>
            </a:lvl6pPr>
            <a:lvl7pPr marL="3200400" defTabSz="762000" fontAlgn="base">
              <a:spcBef>
                <a:spcPct val="0"/>
              </a:spcBef>
              <a:spcAft>
                <a:spcPct val="0"/>
              </a:spcAft>
              <a:tabLst>
                <a:tab pos="1968500" algn="l"/>
              </a:tabLst>
              <a:defRPr sz="2400">
                <a:solidFill>
                  <a:schemeClr val="tx1"/>
                </a:solidFill>
                <a:latin typeface="Times New Roman" panose="02020603050405020304" pitchFamily="18" charset="0"/>
              </a:defRPr>
            </a:lvl7pPr>
            <a:lvl8pPr marL="3657600" defTabSz="762000" fontAlgn="base">
              <a:spcBef>
                <a:spcPct val="0"/>
              </a:spcBef>
              <a:spcAft>
                <a:spcPct val="0"/>
              </a:spcAft>
              <a:tabLst>
                <a:tab pos="1968500" algn="l"/>
              </a:tabLst>
              <a:defRPr sz="2400">
                <a:solidFill>
                  <a:schemeClr val="tx1"/>
                </a:solidFill>
                <a:latin typeface="Times New Roman" panose="02020603050405020304" pitchFamily="18" charset="0"/>
              </a:defRPr>
            </a:lvl8pPr>
            <a:lvl9pPr marL="4114800" defTabSz="762000" fontAlgn="base">
              <a:spcBef>
                <a:spcPct val="0"/>
              </a:spcBef>
              <a:spcAft>
                <a:spcPct val="0"/>
              </a:spcAft>
              <a:tabLst>
                <a:tab pos="1968500" algn="l"/>
              </a:tabLst>
              <a:defRPr sz="2400">
                <a:solidFill>
                  <a:schemeClr val="tx1"/>
                </a:solidFill>
                <a:latin typeface="Times New Roman" panose="02020603050405020304" pitchFamily="18" charset="0"/>
              </a:defRPr>
            </a:lvl9pPr>
          </a:lstStyle>
          <a:p>
            <a:r>
              <a:rPr lang="en-AU" altLang="en-US" sz="1662" b="1" dirty="0">
                <a:latin typeface="Arial" panose="020B0604020202020204" pitchFamily="34" charset="0"/>
              </a:rPr>
              <a:t>Use Case Title:	</a:t>
            </a:r>
            <a:r>
              <a:rPr lang="en-AU" altLang="en-US" sz="1662" dirty="0">
                <a:latin typeface="Arial" panose="020B0604020202020204" pitchFamily="34" charset="0"/>
              </a:rPr>
              <a:t>Compose a 	Message</a:t>
            </a:r>
          </a:p>
          <a:p>
            <a:r>
              <a:rPr lang="en-AU" altLang="en-US" sz="1662" b="1" dirty="0">
                <a:latin typeface="Arial" panose="020B0604020202020204" pitchFamily="34" charset="0"/>
              </a:rPr>
              <a:t>Ref. Number:</a:t>
            </a:r>
            <a:r>
              <a:rPr lang="en-AU" altLang="en-US" sz="1662" dirty="0">
                <a:latin typeface="Arial" panose="020B0604020202020204" pitchFamily="34" charset="0"/>
              </a:rPr>
              <a:t>	ES003</a:t>
            </a:r>
          </a:p>
          <a:p>
            <a:r>
              <a:rPr lang="en-AU" altLang="en-US" sz="1662" b="1" dirty="0">
                <a:latin typeface="Arial" panose="020B0604020202020204" pitchFamily="34" charset="0"/>
              </a:rPr>
              <a:t>Summary:</a:t>
            </a:r>
            <a:r>
              <a:rPr lang="en-AU" altLang="en-US" sz="1662" dirty="0">
                <a:latin typeface="Arial" panose="020B0604020202020204" pitchFamily="34" charset="0"/>
              </a:rPr>
              <a:t>	Allows the user to</a:t>
            </a:r>
            <a:r>
              <a:rPr lang="en-US" altLang="en-US" sz="1662" dirty="0">
                <a:latin typeface="Arial" panose="020B0604020202020204" pitchFamily="34" charset="0"/>
              </a:rPr>
              <a:t> 	</a:t>
            </a:r>
            <a:r>
              <a:rPr lang="en-AU" altLang="en-US" sz="1662" dirty="0">
                <a:latin typeface="Arial" panose="020B0604020202020204" pitchFamily="34" charset="0"/>
              </a:rPr>
              <a:t>create a message</a:t>
            </a:r>
          </a:p>
          <a:p>
            <a:r>
              <a:rPr lang="en-AU" altLang="en-US" sz="1662" b="1" dirty="0">
                <a:latin typeface="Arial" panose="020B0604020202020204" pitchFamily="34" charset="0"/>
              </a:rPr>
              <a:t>Primary Actor:</a:t>
            </a:r>
            <a:r>
              <a:rPr lang="en-AU" altLang="en-US" sz="1662" dirty="0">
                <a:latin typeface="Arial" panose="020B0604020202020204" pitchFamily="34" charset="0"/>
              </a:rPr>
              <a:t>	Mail User</a:t>
            </a:r>
          </a:p>
          <a:p>
            <a:r>
              <a:rPr lang="en-US" altLang="en-US" sz="1662" b="1" dirty="0">
                <a:latin typeface="Arial" panose="020B0604020202020204" pitchFamily="34" charset="0"/>
              </a:rPr>
              <a:t>Inherits:	</a:t>
            </a:r>
            <a:r>
              <a:rPr lang="en-US" altLang="en-US" sz="1662" dirty="0">
                <a:latin typeface="Arial" panose="020B0604020202020204" pitchFamily="34" charset="0"/>
              </a:rPr>
              <a:t>None</a:t>
            </a:r>
          </a:p>
          <a:p>
            <a:r>
              <a:rPr lang="en-US" altLang="en-US" sz="1662" b="1" dirty="0">
                <a:latin typeface="Arial" panose="020B0604020202020204" pitchFamily="34" charset="0"/>
              </a:rPr>
              <a:t>Includes:	</a:t>
            </a:r>
            <a:r>
              <a:rPr lang="en-US" altLang="en-US" sz="1662" dirty="0">
                <a:latin typeface="Arial" panose="020B0604020202020204" pitchFamily="34" charset="0"/>
              </a:rPr>
              <a:t>None</a:t>
            </a:r>
          </a:p>
          <a:p>
            <a:r>
              <a:rPr lang="en-US" altLang="en-US" sz="1662" b="1" dirty="0">
                <a:latin typeface="Arial" panose="020B0604020202020204" pitchFamily="34" charset="0"/>
              </a:rPr>
              <a:t>Extension Points:	</a:t>
            </a:r>
            <a:r>
              <a:rPr lang="en-US" altLang="en-US" sz="1662" dirty="0">
                <a:latin typeface="Arial" panose="020B0604020202020204" pitchFamily="34" charset="0"/>
              </a:rPr>
              <a:t>None</a:t>
            </a:r>
            <a:endParaRPr lang="en-AU" altLang="en-US" sz="1662" dirty="0">
              <a:latin typeface="Arial" panose="020B0604020202020204" pitchFamily="34" charset="0"/>
            </a:endParaRPr>
          </a:p>
          <a:p>
            <a:r>
              <a:rPr lang="en-AU" altLang="en-US" sz="1662" b="1" dirty="0">
                <a:latin typeface="Arial" panose="020B0604020202020204" pitchFamily="34" charset="0"/>
              </a:rPr>
              <a:t>Preconditions:	</a:t>
            </a:r>
            <a:r>
              <a:rPr lang="en-AU" altLang="en-US" sz="1662" dirty="0">
                <a:latin typeface="Arial" panose="020B0604020202020204" pitchFamily="34" charset="0"/>
              </a:rPr>
              <a:t>None</a:t>
            </a:r>
          </a:p>
          <a:p>
            <a:r>
              <a:rPr lang="en-AU" altLang="en-US" sz="1662" b="1" dirty="0">
                <a:latin typeface="Arial" panose="020B0604020202020204" pitchFamily="34" charset="0"/>
              </a:rPr>
              <a:t>Typical Sequence of Events:</a:t>
            </a:r>
            <a:r>
              <a:rPr lang="en-AU" altLang="en-US" sz="1662" dirty="0">
                <a:latin typeface="Arial" panose="020B0604020202020204" pitchFamily="34" charset="0"/>
              </a:rPr>
              <a:t>	</a:t>
            </a:r>
            <a:endParaRPr lang="en-US" altLang="en-US" sz="1662" dirty="0">
              <a:latin typeface="Arial" panose="020B0604020202020204" pitchFamily="34" charset="0"/>
            </a:endParaRPr>
          </a:p>
          <a:p>
            <a:pPr lvl="1"/>
            <a:r>
              <a:rPr lang="en-AU" altLang="en-US" sz="1662" dirty="0">
                <a:latin typeface="Arial" panose="020B0604020202020204" pitchFamily="34" charset="0"/>
              </a:rPr>
              <a:t>1. </a:t>
            </a:r>
            <a:r>
              <a:rPr lang="en-US" altLang="en-US" sz="1662" dirty="0">
                <a:latin typeface="Arial" panose="020B0604020202020204" pitchFamily="34" charset="0"/>
              </a:rPr>
              <a:t>Enter message header</a:t>
            </a:r>
            <a:endParaRPr lang="en-AU" altLang="en-US" sz="1662" dirty="0">
              <a:latin typeface="Arial" panose="020B0604020202020204" pitchFamily="34" charset="0"/>
            </a:endParaRPr>
          </a:p>
          <a:p>
            <a:pPr lvl="1"/>
            <a:r>
              <a:rPr lang="en-AU" altLang="en-US" sz="1662" dirty="0">
                <a:latin typeface="Arial" panose="020B0604020202020204" pitchFamily="34" charset="0"/>
              </a:rPr>
              <a:t>2. </a:t>
            </a:r>
            <a:r>
              <a:rPr lang="en-US" altLang="en-US" sz="1662" dirty="0">
                <a:latin typeface="Arial" panose="020B0604020202020204" pitchFamily="34" charset="0"/>
              </a:rPr>
              <a:t>Enter message body</a:t>
            </a:r>
          </a:p>
          <a:p>
            <a:pPr lvl="1"/>
            <a:r>
              <a:rPr lang="en-US" altLang="en-US" sz="1662" dirty="0">
                <a:latin typeface="Arial" panose="020B0604020202020204" pitchFamily="34" charset="0"/>
              </a:rPr>
              <a:t>3. … … </a:t>
            </a:r>
            <a:endParaRPr lang="en-AU" altLang="en-US" sz="1662" dirty="0">
              <a:latin typeface="Arial" panose="020B0604020202020204" pitchFamily="34" charset="0"/>
            </a:endParaRPr>
          </a:p>
        </p:txBody>
      </p:sp>
      <p:sp>
        <p:nvSpPr>
          <p:cNvPr id="10"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88</a:t>
            </a:fld>
            <a:endParaRPr lang="en-AU" altLang="en-US" dirty="0"/>
          </a:p>
        </p:txBody>
      </p:sp>
      <p:sp>
        <p:nvSpPr>
          <p:cNvPr id="11" name="Date Placeholder 3">
            <a:extLst>
              <a:ext uri="{FF2B5EF4-FFF2-40B4-BE49-F238E27FC236}">
                <a16:creationId xmlns:a16="http://schemas.microsoft.com/office/drawing/2014/main" id="{97DF0CD0-3E64-4446-A904-36CC73F1519E}"/>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5810146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3650"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203654" name="Rectangle 6"/>
          <p:cNvSpPr>
            <a:spLocks noGrp="1" noChangeArrowheads="1"/>
          </p:cNvSpPr>
          <p:nvPr>
            <p:ph type="title"/>
          </p:nvPr>
        </p:nvSpPr>
        <p:spPr>
          <a:xfrm>
            <a:off x="1403648" y="1"/>
            <a:ext cx="7426760" cy="908719"/>
          </a:xfrm>
        </p:spPr>
        <p:txBody>
          <a:bodyPr/>
          <a:lstStyle/>
          <a:p>
            <a:r>
              <a:rPr lang="en-US" altLang="en-US" sz="3692" dirty="0"/>
              <a:t>«</a:t>
            </a:r>
            <a:r>
              <a:rPr lang="en-AU" altLang="en-US" dirty="0"/>
              <a:t>extend</a:t>
            </a:r>
            <a:r>
              <a:rPr lang="en-US" altLang="en-US" sz="3692" dirty="0"/>
              <a:t>»</a:t>
            </a:r>
            <a:r>
              <a:rPr lang="en-AU" altLang="en-US" dirty="0"/>
              <a:t> Relationship</a:t>
            </a:r>
          </a:p>
        </p:txBody>
      </p:sp>
      <p:sp>
        <p:nvSpPr>
          <p:cNvPr id="2203655" name="Rectangle 7"/>
          <p:cNvSpPr>
            <a:spLocks noGrp="1" noChangeArrowheads="1"/>
          </p:cNvSpPr>
          <p:nvPr>
            <p:ph type="body" idx="1"/>
          </p:nvPr>
        </p:nvSpPr>
        <p:spPr>
          <a:xfrm>
            <a:off x="1403648" y="1124745"/>
            <a:ext cx="7632848" cy="4568276"/>
          </a:xfrm>
        </p:spPr>
        <p:txBody>
          <a:bodyPr/>
          <a:lstStyle/>
          <a:p>
            <a:pPr>
              <a:spcBef>
                <a:spcPts val="1200"/>
              </a:spcBef>
            </a:pPr>
            <a:r>
              <a:rPr lang="en-AU" altLang="en-US" dirty="0"/>
              <a:t>Factors out optional behaviour in use cases</a:t>
            </a:r>
          </a:p>
          <a:p>
            <a:pPr lvl="1">
              <a:spcBef>
                <a:spcPts val="600"/>
              </a:spcBef>
            </a:pPr>
            <a:r>
              <a:rPr lang="en-AU" altLang="en-US" sz="2600" dirty="0"/>
              <a:t>when a scenario produces a different result in certain situations</a:t>
            </a:r>
          </a:p>
          <a:p>
            <a:pPr lvl="2">
              <a:spcBef>
                <a:spcPts val="600"/>
              </a:spcBef>
            </a:pPr>
            <a:r>
              <a:rPr lang="en-AU" altLang="en-US" sz="2400" dirty="0"/>
              <a:t>alternate condition affects several steps </a:t>
            </a:r>
          </a:p>
          <a:p>
            <a:pPr marL="1371600" lvl="3" indent="0">
              <a:spcBef>
                <a:spcPts val="600"/>
              </a:spcBef>
              <a:buNone/>
            </a:pPr>
            <a:r>
              <a:rPr lang="en-AU" altLang="en-US" sz="2000" dirty="0"/>
              <a:t>&gt; 2 or 3</a:t>
            </a:r>
          </a:p>
          <a:p>
            <a:pPr lvl="2">
              <a:spcBef>
                <a:spcPts val="600"/>
              </a:spcBef>
            </a:pPr>
            <a:r>
              <a:rPr lang="en-AU" altLang="en-US" sz="2400" dirty="0"/>
              <a:t>alternate flow becomes complex</a:t>
            </a:r>
          </a:p>
          <a:p>
            <a:pPr marL="1371600" lvl="3" indent="0">
              <a:spcBef>
                <a:spcPts val="600"/>
              </a:spcBef>
              <a:buNone/>
            </a:pPr>
            <a:r>
              <a:rPr lang="en-AU" altLang="en-US" sz="2000" dirty="0"/>
              <a:t>&gt; 3 or 4 steps</a:t>
            </a:r>
            <a:endParaRPr lang="en-AU" altLang="en-US" dirty="0"/>
          </a:p>
          <a:p>
            <a:pPr>
              <a:spcBef>
                <a:spcPts val="1200"/>
              </a:spcBef>
            </a:pPr>
            <a:r>
              <a:rPr lang="en-AU" altLang="en-US" dirty="0"/>
              <a:t>Understanding complete behaviour requires reading more than one use case</a:t>
            </a:r>
          </a:p>
        </p:txBody>
      </p:sp>
      <p:sp>
        <p:nvSpPr>
          <p:cNvPr id="6"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89</a:t>
            </a:fld>
            <a:endParaRPr lang="en-AU" altLang="en-US" dirty="0"/>
          </a:p>
        </p:txBody>
      </p:sp>
      <p:sp>
        <p:nvSpPr>
          <p:cNvPr id="8" name="Date Placeholder 3">
            <a:extLst>
              <a:ext uri="{FF2B5EF4-FFF2-40B4-BE49-F238E27FC236}">
                <a16:creationId xmlns:a16="http://schemas.microsoft.com/office/drawing/2014/main" id="{256A209A-DDEC-4C0E-9633-FD268B454BAC}"/>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973795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C1B5437-00E9-4858-BE56-A24BFCD013AC}"/>
              </a:ext>
            </a:extLst>
          </p:cNvPr>
          <p:cNvSpPr>
            <a:spLocks noChangeArrowheads="1"/>
          </p:cNvSpPr>
          <p:nvPr/>
        </p:nvSpPr>
        <p:spPr bwMode="auto">
          <a:xfrm>
            <a:off x="312738" y="200025"/>
            <a:ext cx="18669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7651" name="Rectangle 3">
            <a:extLst>
              <a:ext uri="{FF2B5EF4-FFF2-40B4-BE49-F238E27FC236}">
                <a16:creationId xmlns:a16="http://schemas.microsoft.com/office/drawing/2014/main" id="{2E2D5A0F-F7DD-4BA7-B387-F4135E5C819E}"/>
              </a:ext>
            </a:extLst>
          </p:cNvPr>
          <p:cNvSpPr>
            <a:spLocks noGrp="1" noChangeArrowheads="1"/>
          </p:cNvSpPr>
          <p:nvPr>
            <p:ph type="title"/>
          </p:nvPr>
        </p:nvSpPr>
        <p:spPr/>
        <p:txBody>
          <a:bodyPr/>
          <a:lstStyle/>
          <a:p>
            <a:r>
              <a:rPr lang="en-US" altLang="en-US" sz="3400">
                <a:ea typeface="ＭＳ Ｐゴシック" panose="020B0600070205080204" pitchFamily="34" charset="-128"/>
              </a:rPr>
              <a:t>Abstraction</a:t>
            </a:r>
          </a:p>
        </p:txBody>
      </p:sp>
      <p:grpSp>
        <p:nvGrpSpPr>
          <p:cNvPr id="27652" name="Group 4">
            <a:extLst>
              <a:ext uri="{FF2B5EF4-FFF2-40B4-BE49-F238E27FC236}">
                <a16:creationId xmlns:a16="http://schemas.microsoft.com/office/drawing/2014/main" id="{C0CE84B2-902D-4C7A-82A8-724911959406}"/>
              </a:ext>
            </a:extLst>
          </p:cNvPr>
          <p:cNvGrpSpPr>
            <a:grpSpLocks/>
          </p:cNvGrpSpPr>
          <p:nvPr/>
        </p:nvGrpSpPr>
        <p:grpSpPr bwMode="auto">
          <a:xfrm>
            <a:off x="249238" y="4291013"/>
            <a:ext cx="8572500" cy="2009775"/>
            <a:chOff x="343" y="2703"/>
            <a:chExt cx="5214" cy="1266"/>
          </a:xfrm>
        </p:grpSpPr>
        <p:sp>
          <p:nvSpPr>
            <p:cNvPr id="27655" name="Rectangle 5">
              <a:extLst>
                <a:ext uri="{FF2B5EF4-FFF2-40B4-BE49-F238E27FC236}">
                  <a16:creationId xmlns:a16="http://schemas.microsoft.com/office/drawing/2014/main" id="{ED3758E0-2D34-4128-A10E-339EEE99B24C}"/>
                </a:ext>
              </a:extLst>
            </p:cNvPr>
            <p:cNvSpPr>
              <a:spLocks noChangeArrowheads="1"/>
            </p:cNvSpPr>
            <p:nvPr/>
          </p:nvSpPr>
          <p:spPr bwMode="auto">
            <a:xfrm>
              <a:off x="1639" y="2703"/>
              <a:ext cx="1991" cy="458"/>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Phone Number</a:t>
              </a:r>
            </a:p>
          </p:txBody>
        </p:sp>
        <p:sp>
          <p:nvSpPr>
            <p:cNvPr id="27656" name="AutoShape 6">
              <a:extLst>
                <a:ext uri="{FF2B5EF4-FFF2-40B4-BE49-F238E27FC236}">
                  <a16:creationId xmlns:a16="http://schemas.microsoft.com/office/drawing/2014/main" id="{7B34AC36-CC38-4690-90C0-0E3F6857C8A6}"/>
                </a:ext>
              </a:extLst>
            </p:cNvPr>
            <p:cNvSpPr>
              <a:spLocks noChangeArrowheads="1"/>
            </p:cNvSpPr>
            <p:nvPr/>
          </p:nvSpPr>
          <p:spPr bwMode="auto">
            <a:xfrm>
              <a:off x="2390" y="3152"/>
              <a:ext cx="127" cy="165"/>
            </a:xfrm>
            <a:prstGeom prst="diamond">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7657" name="Line 7">
              <a:extLst>
                <a:ext uri="{FF2B5EF4-FFF2-40B4-BE49-F238E27FC236}">
                  <a16:creationId xmlns:a16="http://schemas.microsoft.com/office/drawing/2014/main" id="{31522867-83FF-4E3E-B23F-59E61DB522A5}"/>
                </a:ext>
              </a:extLst>
            </p:cNvPr>
            <p:cNvSpPr>
              <a:spLocks noChangeShapeType="1"/>
            </p:cNvSpPr>
            <p:nvPr/>
          </p:nvSpPr>
          <p:spPr bwMode="auto">
            <a:xfrm>
              <a:off x="2449" y="3298"/>
              <a:ext cx="0" cy="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7658" name="Rectangle 8">
              <a:extLst>
                <a:ext uri="{FF2B5EF4-FFF2-40B4-BE49-F238E27FC236}">
                  <a16:creationId xmlns:a16="http://schemas.microsoft.com/office/drawing/2014/main" id="{B2F30D0A-4253-45C0-808B-B0A6D7B7AC0C}"/>
                </a:ext>
              </a:extLst>
            </p:cNvPr>
            <p:cNvSpPr>
              <a:spLocks noChangeArrowheads="1"/>
            </p:cNvSpPr>
            <p:nvPr/>
          </p:nvSpPr>
          <p:spPr bwMode="auto">
            <a:xfrm>
              <a:off x="343" y="3530"/>
              <a:ext cx="1263" cy="439"/>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Country-Code</a:t>
              </a:r>
            </a:p>
          </p:txBody>
        </p:sp>
        <p:sp>
          <p:nvSpPr>
            <p:cNvPr id="27659" name="Rectangle 9">
              <a:extLst>
                <a:ext uri="{FF2B5EF4-FFF2-40B4-BE49-F238E27FC236}">
                  <a16:creationId xmlns:a16="http://schemas.microsoft.com/office/drawing/2014/main" id="{3F056B8A-BB18-4311-A4A6-D7CE2C8AAB0F}"/>
                </a:ext>
              </a:extLst>
            </p:cNvPr>
            <p:cNvSpPr>
              <a:spLocks noChangeArrowheads="1"/>
            </p:cNvSpPr>
            <p:nvPr/>
          </p:nvSpPr>
          <p:spPr bwMode="auto">
            <a:xfrm>
              <a:off x="1709" y="3519"/>
              <a:ext cx="1132" cy="439"/>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Area-Code</a:t>
              </a:r>
            </a:p>
          </p:txBody>
        </p:sp>
        <p:sp>
          <p:nvSpPr>
            <p:cNvPr id="27660" name="Rectangle 10">
              <a:extLst>
                <a:ext uri="{FF2B5EF4-FFF2-40B4-BE49-F238E27FC236}">
                  <a16:creationId xmlns:a16="http://schemas.microsoft.com/office/drawing/2014/main" id="{92ECEA62-C5E9-4D44-93B7-41C7878FA772}"/>
                </a:ext>
              </a:extLst>
            </p:cNvPr>
            <p:cNvSpPr>
              <a:spLocks noChangeArrowheads="1"/>
            </p:cNvSpPr>
            <p:nvPr/>
          </p:nvSpPr>
          <p:spPr bwMode="auto">
            <a:xfrm>
              <a:off x="2987" y="3528"/>
              <a:ext cx="1230" cy="429"/>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Local-Prefix</a:t>
              </a:r>
            </a:p>
          </p:txBody>
        </p:sp>
        <p:sp>
          <p:nvSpPr>
            <p:cNvPr id="27661" name="Rectangle 11">
              <a:extLst>
                <a:ext uri="{FF2B5EF4-FFF2-40B4-BE49-F238E27FC236}">
                  <a16:creationId xmlns:a16="http://schemas.microsoft.com/office/drawing/2014/main" id="{7AD0CE6E-1341-409F-B578-C2DF30CB237A}"/>
                </a:ext>
              </a:extLst>
            </p:cNvPr>
            <p:cNvSpPr>
              <a:spLocks noChangeArrowheads="1"/>
            </p:cNvSpPr>
            <p:nvPr/>
          </p:nvSpPr>
          <p:spPr bwMode="auto">
            <a:xfrm>
              <a:off x="4327" y="3526"/>
              <a:ext cx="1230" cy="429"/>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rPr>
                <a:t>Internal-Nr</a:t>
              </a:r>
            </a:p>
          </p:txBody>
        </p:sp>
        <p:sp>
          <p:nvSpPr>
            <p:cNvPr id="27662" name="Line 12">
              <a:extLst>
                <a:ext uri="{FF2B5EF4-FFF2-40B4-BE49-F238E27FC236}">
                  <a16:creationId xmlns:a16="http://schemas.microsoft.com/office/drawing/2014/main" id="{E8C849F7-015F-44F9-98D5-CFC3678E0709}"/>
                </a:ext>
              </a:extLst>
            </p:cNvPr>
            <p:cNvSpPr>
              <a:spLocks noChangeShapeType="1"/>
            </p:cNvSpPr>
            <p:nvPr/>
          </p:nvSpPr>
          <p:spPr bwMode="auto">
            <a:xfrm>
              <a:off x="702" y="3376"/>
              <a:ext cx="42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7663" name="Line 13">
              <a:extLst>
                <a:ext uri="{FF2B5EF4-FFF2-40B4-BE49-F238E27FC236}">
                  <a16:creationId xmlns:a16="http://schemas.microsoft.com/office/drawing/2014/main" id="{E59F1201-25C4-4F54-A711-600BA5AAB646}"/>
                </a:ext>
              </a:extLst>
            </p:cNvPr>
            <p:cNvSpPr>
              <a:spLocks noChangeShapeType="1"/>
            </p:cNvSpPr>
            <p:nvPr/>
          </p:nvSpPr>
          <p:spPr bwMode="auto">
            <a:xfrm>
              <a:off x="722" y="3376"/>
              <a:ext cx="0" cy="16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7664" name="Line 14">
              <a:extLst>
                <a:ext uri="{FF2B5EF4-FFF2-40B4-BE49-F238E27FC236}">
                  <a16:creationId xmlns:a16="http://schemas.microsoft.com/office/drawing/2014/main" id="{E62D973A-092A-4521-A3CE-E48E6B458AB2}"/>
                </a:ext>
              </a:extLst>
            </p:cNvPr>
            <p:cNvSpPr>
              <a:spLocks noChangeShapeType="1"/>
            </p:cNvSpPr>
            <p:nvPr/>
          </p:nvSpPr>
          <p:spPr bwMode="auto">
            <a:xfrm>
              <a:off x="2449" y="3376"/>
              <a:ext cx="0" cy="1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7665" name="Line 15">
              <a:extLst>
                <a:ext uri="{FF2B5EF4-FFF2-40B4-BE49-F238E27FC236}">
                  <a16:creationId xmlns:a16="http://schemas.microsoft.com/office/drawing/2014/main" id="{95F2E2B3-08B6-4A43-8DB6-57A1C7EA8D12}"/>
                </a:ext>
              </a:extLst>
            </p:cNvPr>
            <p:cNvSpPr>
              <a:spLocks noChangeShapeType="1"/>
            </p:cNvSpPr>
            <p:nvPr/>
          </p:nvSpPr>
          <p:spPr bwMode="auto">
            <a:xfrm>
              <a:off x="3707" y="3386"/>
              <a:ext cx="0" cy="1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sp>
          <p:nvSpPr>
            <p:cNvPr id="27666" name="Line 16">
              <a:extLst>
                <a:ext uri="{FF2B5EF4-FFF2-40B4-BE49-F238E27FC236}">
                  <a16:creationId xmlns:a16="http://schemas.microsoft.com/office/drawing/2014/main" id="{3689986A-0B19-4DCD-B4EF-6CB03CE8EC00}"/>
                </a:ext>
              </a:extLst>
            </p:cNvPr>
            <p:cNvSpPr>
              <a:spLocks noChangeShapeType="1"/>
            </p:cNvSpPr>
            <p:nvPr/>
          </p:nvSpPr>
          <p:spPr bwMode="auto">
            <a:xfrm>
              <a:off x="4947" y="3386"/>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2400" b="1" i="0" u="none" strike="noStrike" kern="1200" cap="none" spc="0" normalizeH="0" baseline="0" noProof="0">
                <a:ln>
                  <a:noFill/>
                </a:ln>
                <a:solidFill>
                  <a:srgbClr val="FF0000"/>
                </a:solidFill>
                <a:effectLst/>
                <a:uLnTx/>
                <a:uFillTx/>
                <a:latin typeface="Helvetica" panose="020B0604020202020204" pitchFamily="34" charset="0"/>
                <a:ea typeface="ＭＳ Ｐゴシック" panose="020B0600070205080204" pitchFamily="34" charset="-128"/>
                <a:cs typeface="+mn-cs"/>
              </a:endParaRPr>
            </a:p>
          </p:txBody>
        </p:sp>
      </p:grpSp>
      <p:sp>
        <p:nvSpPr>
          <p:cNvPr id="27653" name="Rectangle 17">
            <a:extLst>
              <a:ext uri="{FF2B5EF4-FFF2-40B4-BE49-F238E27FC236}">
                <a16:creationId xmlns:a16="http://schemas.microsoft.com/office/drawing/2014/main" id="{13E720E9-EC67-4DF8-A8DD-DCF0124C5BB4}"/>
              </a:ext>
            </a:extLst>
          </p:cNvPr>
          <p:cNvSpPr>
            <a:spLocks noChangeArrowheads="1"/>
          </p:cNvSpPr>
          <p:nvPr/>
        </p:nvSpPr>
        <p:spPr bwMode="auto">
          <a:xfrm>
            <a:off x="534988" y="294481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marL="1143000" indent="-228600">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Chunking: </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Group collection of objects to reduce complexity</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State-code, Area-code, Local Prefix, Internal-Nr</a:t>
            </a:r>
          </a:p>
        </p:txBody>
      </p:sp>
      <p:sp>
        <p:nvSpPr>
          <p:cNvPr id="27654" name="Rectangle 18">
            <a:extLst>
              <a:ext uri="{FF2B5EF4-FFF2-40B4-BE49-F238E27FC236}">
                <a16:creationId xmlns:a16="http://schemas.microsoft.com/office/drawing/2014/main" id="{C1BB6A4A-1D0E-43B6-B665-C53DD05F42FD}"/>
              </a:ext>
            </a:extLst>
          </p:cNvPr>
          <p:cNvSpPr>
            <a:spLocks noChangeArrowheads="1"/>
          </p:cNvSpPr>
          <p:nvPr/>
        </p:nvSpPr>
        <p:spPr bwMode="auto">
          <a:xfrm>
            <a:off x="563563" y="95726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defRPr sz="2400" b="1">
                <a:solidFill>
                  <a:srgbClr val="FF0000"/>
                </a:solidFill>
                <a:latin typeface="Helvetica" panose="020B0604020202020204" pitchFamily="34" charset="0"/>
                <a:ea typeface="ＭＳ Ｐゴシック" panose="020B0600070205080204" pitchFamily="34" charset="-128"/>
              </a:defRPr>
            </a:lvl1pPr>
            <a:lvl2pPr marL="685800" indent="-228600">
              <a:defRPr sz="2400" b="1">
                <a:solidFill>
                  <a:srgbClr val="FF0000"/>
                </a:solidFill>
                <a:latin typeface="Helvetica" panose="020B0604020202020204" pitchFamily="34" charset="0"/>
                <a:ea typeface="ＭＳ Ｐゴシック" panose="020B0600070205080204" pitchFamily="34" charset="-128"/>
              </a:defRPr>
            </a:lvl2pPr>
            <a:lvl3pPr marL="1143000" indent="-228600">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marL="285750" marR="0" lvl="0" indent="-28575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Complex systems are hard to understand</a:t>
            </a:r>
          </a:p>
          <a:p>
            <a:pPr marL="685800" marR="0" lvl="1" indent="-228600" algn="l" defTabSz="914400" rtl="0" eaLnBrk="0" fontAlgn="base" latinLnBrk="0" hangingPunct="0">
              <a:lnSpc>
                <a:spcPct val="90000"/>
              </a:lnSpc>
              <a:spcBef>
                <a:spcPct val="30000"/>
              </a:spcBef>
              <a:spcAft>
                <a:spcPct val="0"/>
              </a:spcAft>
              <a:buClr>
                <a:srgbClr val="3D5500"/>
              </a:buClr>
              <a:buSzPct val="100000"/>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The 7 +- 2 phenomena</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Our short term memory cannot store more than 7+-2 pieces at the same time -&gt; limitation of the brain</a:t>
            </a:r>
          </a:p>
          <a:p>
            <a:pPr marL="1143000" marR="0" lvl="2" indent="-228600" algn="l" defTabSz="914400" rtl="0" eaLnBrk="0" fontAlgn="base" latinLnBrk="0" hangingPunct="0">
              <a:lnSpc>
                <a:spcPct val="90000"/>
              </a:lnSpc>
              <a:spcBef>
                <a:spcPct val="30000"/>
              </a:spcBef>
              <a:spcAft>
                <a:spcPct val="0"/>
              </a:spcAft>
              <a:buClr>
                <a:srgbClr val="000000"/>
              </a:buClr>
              <a:buSzTx/>
              <a:buFont typeface="Times" panose="02020603050405020304" pitchFamily="18" charset="0"/>
              <a:buChar char="•"/>
              <a:tabLst/>
              <a:defRPr/>
            </a:pPr>
            <a:r>
              <a:rPr kumimoji="0" lang="en-US" altLang="en-US" sz="20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rPr>
              <a:t>My Phone Number: 498928918204</a:t>
            </a:r>
          </a:p>
        </p:txBody>
      </p:sp>
    </p:spTree>
    <p:extLst>
      <p:ext uri="{BB962C8B-B14F-4D97-AF65-F5344CB8AC3E}">
        <p14:creationId xmlns:p14="http://schemas.microsoft.com/office/powerpoint/2010/main" val="1471188701"/>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3650"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203654" name="Rectangle 6"/>
          <p:cNvSpPr>
            <a:spLocks noGrp="1" noChangeArrowheads="1"/>
          </p:cNvSpPr>
          <p:nvPr>
            <p:ph type="title"/>
          </p:nvPr>
        </p:nvSpPr>
        <p:spPr>
          <a:xfrm>
            <a:off x="1403648" y="1"/>
            <a:ext cx="7426760" cy="908719"/>
          </a:xfrm>
        </p:spPr>
        <p:txBody>
          <a:bodyPr/>
          <a:lstStyle/>
          <a:p>
            <a:r>
              <a:rPr lang="en-US" altLang="en-US" sz="3692" dirty="0"/>
              <a:t>«</a:t>
            </a:r>
            <a:r>
              <a:rPr lang="en-AU" altLang="en-US" dirty="0"/>
              <a:t>extend</a:t>
            </a:r>
            <a:r>
              <a:rPr lang="en-US" altLang="en-US" sz="3692" dirty="0"/>
              <a:t>»</a:t>
            </a:r>
            <a:r>
              <a:rPr lang="en-AU" altLang="en-US" dirty="0"/>
              <a:t> Relationship</a:t>
            </a:r>
          </a:p>
        </p:txBody>
      </p:sp>
      <p:sp>
        <p:nvSpPr>
          <p:cNvPr id="2203655" name="Rectangle 7"/>
          <p:cNvSpPr>
            <a:spLocks noGrp="1" noChangeArrowheads="1"/>
          </p:cNvSpPr>
          <p:nvPr>
            <p:ph type="body" idx="1"/>
          </p:nvPr>
        </p:nvSpPr>
        <p:spPr>
          <a:xfrm>
            <a:off x="1403648" y="1124745"/>
            <a:ext cx="7632848" cy="4568276"/>
          </a:xfrm>
        </p:spPr>
        <p:txBody>
          <a:bodyPr/>
          <a:lstStyle/>
          <a:p>
            <a:pPr>
              <a:spcBef>
                <a:spcPts val="1200"/>
              </a:spcBef>
            </a:pPr>
            <a:r>
              <a:rPr lang="en-AU" altLang="en-US" dirty="0"/>
              <a:t>Extended scenario may be completed without including the steps from the extending use case</a:t>
            </a:r>
          </a:p>
          <a:p>
            <a:pPr lvl="1">
              <a:spcBef>
                <a:spcPts val="600"/>
              </a:spcBef>
            </a:pPr>
            <a:r>
              <a:rPr lang="en-AU" altLang="en-US" sz="2600" dirty="0"/>
              <a:t>removes need to have multiple typical scenarios to capture the optional paths of a use case</a:t>
            </a:r>
          </a:p>
          <a:p>
            <a:pPr>
              <a:spcBef>
                <a:spcPts val="1200"/>
              </a:spcBef>
            </a:pPr>
            <a:r>
              <a:rPr lang="en-AU" altLang="en-US" dirty="0"/>
              <a:t>Delivery of extending use cases can occur in later phases of development</a:t>
            </a:r>
          </a:p>
        </p:txBody>
      </p:sp>
      <p:sp>
        <p:nvSpPr>
          <p:cNvPr id="6"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90</a:t>
            </a:fld>
            <a:endParaRPr lang="en-AU" altLang="en-US" dirty="0"/>
          </a:p>
        </p:txBody>
      </p:sp>
      <p:sp>
        <p:nvSpPr>
          <p:cNvPr id="8" name="Date Placeholder 3">
            <a:extLst>
              <a:ext uri="{FF2B5EF4-FFF2-40B4-BE49-F238E27FC236}">
                <a16:creationId xmlns:a16="http://schemas.microsoft.com/office/drawing/2014/main" id="{256A209A-DDEC-4C0E-9633-FD268B454BAC}"/>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691085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5698"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205699" name="Rectangle 3"/>
          <p:cNvSpPr>
            <a:spLocks noChangeArrowheads="1"/>
          </p:cNvSpPr>
          <p:nvPr/>
        </p:nvSpPr>
        <p:spPr bwMode="auto">
          <a:xfrm>
            <a:off x="3163766" y="6031523"/>
            <a:ext cx="2816469"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205702" name="Rectangle 6"/>
          <p:cNvSpPr>
            <a:spLocks noGrp="1" noChangeArrowheads="1"/>
          </p:cNvSpPr>
          <p:nvPr>
            <p:ph type="title"/>
          </p:nvPr>
        </p:nvSpPr>
        <p:spPr>
          <a:xfrm>
            <a:off x="1371600" y="1"/>
            <a:ext cx="7458808" cy="937846"/>
          </a:xfrm>
        </p:spPr>
        <p:txBody>
          <a:bodyPr/>
          <a:lstStyle/>
          <a:p>
            <a:r>
              <a:rPr lang="en-AU" altLang="en-US" dirty="0"/>
              <a:t>Extension Point</a:t>
            </a:r>
          </a:p>
        </p:txBody>
      </p:sp>
      <p:sp>
        <p:nvSpPr>
          <p:cNvPr id="2205703" name="Rectangle 7"/>
          <p:cNvSpPr>
            <a:spLocks noGrp="1" noChangeArrowheads="1"/>
          </p:cNvSpPr>
          <p:nvPr>
            <p:ph type="body" idx="1"/>
          </p:nvPr>
        </p:nvSpPr>
        <p:spPr/>
        <p:txBody>
          <a:bodyPr/>
          <a:lstStyle/>
          <a:p>
            <a:r>
              <a:rPr lang="en-AU" altLang="en-US" dirty="0"/>
              <a:t>In the extended use case the phrase </a:t>
            </a:r>
            <a:r>
              <a:rPr lang="en-AU" altLang="en-US" i="1" dirty="0"/>
              <a:t>(extension point: &lt;extending use case&gt;)</a:t>
            </a:r>
            <a:r>
              <a:rPr lang="en-AU" altLang="en-US" dirty="0"/>
              <a:t> is included in the description</a:t>
            </a:r>
          </a:p>
          <a:p>
            <a:pPr lvl="1"/>
            <a:r>
              <a:rPr lang="en-AU" altLang="en-US" sz="2600" dirty="0"/>
              <a:t>indicating point at which the extending use case begins</a:t>
            </a:r>
          </a:p>
          <a:p>
            <a:pPr lvl="2"/>
            <a:r>
              <a:rPr lang="en-AU" altLang="en-US" sz="2200" dirty="0"/>
              <a:t>condition that causes the extension is highlighted</a:t>
            </a:r>
          </a:p>
          <a:p>
            <a:r>
              <a:rPr lang="en-AU" altLang="en-US" dirty="0"/>
              <a:t>Scenario for the base use case runs as normal until the extension point</a:t>
            </a:r>
          </a:p>
          <a:p>
            <a:r>
              <a:rPr lang="en-AU" altLang="en-US" dirty="0"/>
              <a:t>Under certain conditions the extending use case then begins and runs to completion</a:t>
            </a:r>
          </a:p>
          <a:p>
            <a:r>
              <a:rPr lang="en-AU" altLang="en-US" dirty="0"/>
              <a:t>Base use case then resumes</a:t>
            </a:r>
          </a:p>
        </p:txBody>
      </p:sp>
      <p:sp>
        <p:nvSpPr>
          <p:cNvPr id="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91</a:t>
            </a:fld>
            <a:endParaRPr lang="en-AU" altLang="en-US" dirty="0"/>
          </a:p>
        </p:txBody>
      </p:sp>
      <p:sp>
        <p:nvSpPr>
          <p:cNvPr id="8" name="Date Placeholder 3">
            <a:extLst>
              <a:ext uri="{FF2B5EF4-FFF2-40B4-BE49-F238E27FC236}">
                <a16:creationId xmlns:a16="http://schemas.microsoft.com/office/drawing/2014/main" id="{0C24F1AB-BB19-4E96-9799-4007C74F1166}"/>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5586664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7746"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207761" name="Rectangle 17"/>
          <p:cNvSpPr>
            <a:spLocks noGrp="1" noChangeArrowheads="1"/>
          </p:cNvSpPr>
          <p:nvPr>
            <p:ph type="title"/>
          </p:nvPr>
        </p:nvSpPr>
        <p:spPr>
          <a:xfrm>
            <a:off x="1403648" y="1"/>
            <a:ext cx="7740352" cy="908719"/>
          </a:xfrm>
        </p:spPr>
        <p:txBody>
          <a:bodyPr/>
          <a:lstStyle/>
          <a:p>
            <a:r>
              <a:rPr lang="en-AU" altLang="en-US" dirty="0"/>
              <a:t>Illustrating the </a:t>
            </a:r>
            <a:r>
              <a:rPr lang="en-US" altLang="en-US" dirty="0"/>
              <a:t>«</a:t>
            </a:r>
            <a:r>
              <a:rPr lang="en-AU" altLang="en-US" dirty="0"/>
              <a:t>extend</a:t>
            </a:r>
            <a:r>
              <a:rPr lang="en-US" altLang="en-US" dirty="0"/>
              <a:t>»</a:t>
            </a:r>
            <a:r>
              <a:rPr lang="en-AU" altLang="en-US" dirty="0"/>
              <a:t> Relationship</a:t>
            </a:r>
          </a:p>
        </p:txBody>
      </p:sp>
      <p:sp>
        <p:nvSpPr>
          <p:cNvPr id="2207762" name="Rectangle 18"/>
          <p:cNvSpPr>
            <a:spLocks noGrp="1" noChangeArrowheads="1"/>
          </p:cNvSpPr>
          <p:nvPr>
            <p:ph type="body" idx="1"/>
          </p:nvPr>
        </p:nvSpPr>
        <p:spPr>
          <a:xfrm>
            <a:off x="1403648" y="1124745"/>
            <a:ext cx="7560840" cy="4820322"/>
          </a:xfrm>
        </p:spPr>
        <p:txBody>
          <a:bodyPr/>
          <a:lstStyle/>
          <a:p>
            <a:r>
              <a:rPr lang="en-AU" altLang="en-US" dirty="0"/>
              <a:t>An extends relationship can be shown in the graphical use case model </a:t>
            </a:r>
            <a:r>
              <a:rPr lang="en-US" altLang="en-US" dirty="0"/>
              <a:t>in two ways</a:t>
            </a:r>
          </a:p>
          <a:p>
            <a:pPr lvl="1"/>
            <a:r>
              <a:rPr lang="en-AU" altLang="en-US" dirty="0"/>
              <a:t>Use</a:t>
            </a:r>
            <a:r>
              <a:rPr lang="en-US" altLang="en-US" dirty="0"/>
              <a:t> </a:t>
            </a:r>
            <a:r>
              <a:rPr lang="en-AU" altLang="en-US" dirty="0"/>
              <a:t>case</a:t>
            </a:r>
            <a:r>
              <a:rPr lang="en-US" altLang="en-US" dirty="0"/>
              <a:t> </a:t>
            </a:r>
            <a:r>
              <a:rPr lang="en-AU" altLang="en-US" dirty="0"/>
              <a:t>2 extends Use</a:t>
            </a:r>
            <a:r>
              <a:rPr lang="en-US" altLang="en-US" dirty="0"/>
              <a:t> </a:t>
            </a:r>
            <a:r>
              <a:rPr lang="en-AU" altLang="en-US" dirty="0"/>
              <a:t>case</a:t>
            </a:r>
            <a:r>
              <a:rPr lang="en-US" altLang="en-US" dirty="0"/>
              <a:t> </a:t>
            </a:r>
            <a:r>
              <a:rPr lang="en-AU" altLang="en-US" dirty="0"/>
              <a:t>1</a:t>
            </a:r>
          </a:p>
        </p:txBody>
      </p:sp>
      <p:sp>
        <p:nvSpPr>
          <p:cNvPr id="2207750" name="Rectangle 6"/>
          <p:cNvSpPr>
            <a:spLocks noChangeArrowheads="1"/>
          </p:cNvSpPr>
          <p:nvPr/>
        </p:nvSpPr>
        <p:spPr bwMode="auto">
          <a:xfrm>
            <a:off x="1611507" y="4230566"/>
            <a:ext cx="1195963" cy="34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992" tIns="42496" rIns="84992" bIns="42496">
            <a:spAutoFit/>
          </a:bodyPr>
          <a:lstStyle>
            <a:lvl1pPr marL="457200" indent="-457200" algn="l">
              <a:defRPr sz="2400">
                <a:solidFill>
                  <a:schemeClr val="tx1"/>
                </a:solidFill>
                <a:latin typeface="Times New Roman" panose="02020603050405020304" pitchFamily="18" charset="0"/>
              </a:defRPr>
            </a:lvl1pPr>
            <a:lvl2pPr marL="914400" indent="-342900" algn="l">
              <a:defRPr sz="2400">
                <a:solidFill>
                  <a:schemeClr val="tx1"/>
                </a:solidFill>
                <a:latin typeface="Times New Roman" panose="02020603050405020304" pitchFamily="18" charset="0"/>
              </a:defRPr>
            </a:lvl2pPr>
            <a:lvl3pPr marL="1371600" indent="-342900" algn="l">
              <a:defRPr sz="2400">
                <a:solidFill>
                  <a:schemeClr val="tx1"/>
                </a:solidFill>
                <a:latin typeface="Times New Roman" panose="02020603050405020304" pitchFamily="18" charset="0"/>
              </a:defRPr>
            </a:lvl3pPr>
            <a:lvl4pPr marL="17145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gn="ctr">
              <a:lnSpc>
                <a:spcPct val="90000"/>
              </a:lnSpc>
              <a:spcBef>
                <a:spcPct val="30000"/>
              </a:spcBef>
            </a:pPr>
            <a:r>
              <a:rPr lang="en-AU" altLang="en-US" sz="1800" b="1" dirty="0">
                <a:latin typeface="Arial" panose="020B0604020202020204" pitchFamily="34" charset="0"/>
                <a:cs typeface="Arial" panose="020B0604020202020204" pitchFamily="34" charset="0"/>
              </a:rPr>
              <a:t>«extend»</a:t>
            </a:r>
          </a:p>
        </p:txBody>
      </p:sp>
      <p:sp>
        <p:nvSpPr>
          <p:cNvPr id="2207751" name="Oval 7"/>
          <p:cNvSpPr>
            <a:spLocks noChangeArrowheads="1"/>
          </p:cNvSpPr>
          <p:nvPr/>
        </p:nvSpPr>
        <p:spPr bwMode="auto">
          <a:xfrm>
            <a:off x="1552995" y="3067051"/>
            <a:ext cx="2378320" cy="748811"/>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2200" b="1" dirty="0">
                <a:latin typeface="Arial" panose="020B0604020202020204" pitchFamily="34" charset="0"/>
                <a:cs typeface="Arial" panose="020B0604020202020204" pitchFamily="34" charset="0"/>
              </a:rPr>
              <a:t>Use case 1</a:t>
            </a:r>
            <a:endParaRPr lang="en-AU" altLang="en-US" sz="2200" b="1" dirty="0">
              <a:latin typeface="Arial" panose="020B0604020202020204" pitchFamily="34" charset="0"/>
              <a:cs typeface="Arial" panose="020B0604020202020204" pitchFamily="34" charset="0"/>
            </a:endParaRPr>
          </a:p>
        </p:txBody>
      </p:sp>
      <p:sp>
        <p:nvSpPr>
          <p:cNvPr id="2207752" name="Oval 8"/>
          <p:cNvSpPr>
            <a:spLocks noChangeArrowheads="1"/>
          </p:cNvSpPr>
          <p:nvPr/>
        </p:nvSpPr>
        <p:spPr bwMode="auto">
          <a:xfrm>
            <a:off x="1552995" y="4977913"/>
            <a:ext cx="2378320" cy="74734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2200" b="1" dirty="0">
                <a:latin typeface="Arial" panose="020B0604020202020204" pitchFamily="34" charset="0"/>
                <a:cs typeface="Arial" panose="020B0604020202020204" pitchFamily="34" charset="0"/>
              </a:rPr>
              <a:t>Use case 2</a:t>
            </a:r>
            <a:endParaRPr lang="en-AU" altLang="en-US" sz="2200" b="1" dirty="0">
              <a:latin typeface="Arial" panose="020B0604020202020204" pitchFamily="34" charset="0"/>
              <a:cs typeface="Arial" panose="020B0604020202020204" pitchFamily="34" charset="0"/>
            </a:endParaRPr>
          </a:p>
        </p:txBody>
      </p:sp>
      <p:sp>
        <p:nvSpPr>
          <p:cNvPr id="2207753" name="Line 9"/>
          <p:cNvSpPr>
            <a:spLocks noChangeShapeType="1"/>
          </p:cNvSpPr>
          <p:nvPr/>
        </p:nvSpPr>
        <p:spPr bwMode="auto">
          <a:xfrm flipV="1">
            <a:off x="2744353" y="3815862"/>
            <a:ext cx="0" cy="1162050"/>
          </a:xfrm>
          <a:prstGeom prst="line">
            <a:avLst/>
          </a:prstGeom>
          <a:noFill/>
          <a:ln w="19050">
            <a:solidFill>
              <a:schemeClr val="tx1"/>
            </a:solidFill>
            <a:prstDash val="dash"/>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207754" name="Text Box 10"/>
          <p:cNvSpPr txBox="1">
            <a:spLocks noChangeArrowheads="1"/>
          </p:cNvSpPr>
          <p:nvPr/>
        </p:nvSpPr>
        <p:spPr bwMode="auto">
          <a:xfrm>
            <a:off x="4185035" y="5687158"/>
            <a:ext cx="1867948" cy="4048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2031" b="1">
                <a:latin typeface="Arial" panose="020B0604020202020204" pitchFamily="34" charset="0"/>
                <a:cs typeface="Arial" panose="020B0604020202020204" pitchFamily="34" charset="0"/>
              </a:rPr>
              <a:t>UML Notation</a:t>
            </a:r>
            <a:endParaRPr lang="en-AU" altLang="en-US" sz="2031" b="1">
              <a:latin typeface="Arial" panose="020B0604020202020204" pitchFamily="34" charset="0"/>
              <a:cs typeface="Arial" panose="020B0604020202020204" pitchFamily="34" charset="0"/>
            </a:endParaRPr>
          </a:p>
        </p:txBody>
      </p:sp>
      <p:sp>
        <p:nvSpPr>
          <p:cNvPr id="2207755" name="Oval 11"/>
          <p:cNvSpPr>
            <a:spLocks noChangeArrowheads="1"/>
          </p:cNvSpPr>
          <p:nvPr/>
        </p:nvSpPr>
        <p:spPr bwMode="auto">
          <a:xfrm>
            <a:off x="6367100" y="5272454"/>
            <a:ext cx="2022457" cy="512885"/>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9846" tIns="9969" rIns="49846" bIns="9969"/>
          <a:lstStyle/>
          <a:p>
            <a:r>
              <a:rPr lang="en-US" altLang="en-AU" sz="1800" b="1" dirty="0">
                <a:latin typeface="+mn-lt"/>
                <a:cs typeface="Arial" panose="020B0604020202020204" pitchFamily="34" charset="0"/>
              </a:rPr>
              <a:t>Use case </a:t>
            </a:r>
            <a:r>
              <a:rPr lang="en-AU" altLang="en-US" sz="1800" b="1" dirty="0">
                <a:latin typeface="+mn-lt"/>
                <a:cs typeface="Arial" panose="020B0604020202020204" pitchFamily="34" charset="0"/>
              </a:rPr>
              <a:t>2</a:t>
            </a:r>
            <a:endParaRPr lang="en-US" altLang="en-AU" sz="1800" b="1" dirty="0">
              <a:latin typeface="+mn-lt"/>
              <a:cs typeface="Arial" panose="020B0604020202020204" pitchFamily="34" charset="0"/>
            </a:endParaRPr>
          </a:p>
        </p:txBody>
      </p:sp>
      <p:sp>
        <p:nvSpPr>
          <p:cNvPr id="2207756" name="Line 12"/>
          <p:cNvSpPr>
            <a:spLocks noChangeShapeType="1"/>
          </p:cNvSpPr>
          <p:nvPr/>
        </p:nvSpPr>
        <p:spPr bwMode="auto">
          <a:xfrm flipH="1" flipV="1">
            <a:off x="7378329" y="4280389"/>
            <a:ext cx="1466" cy="989134"/>
          </a:xfrm>
          <a:prstGeom prst="line">
            <a:avLst/>
          </a:prstGeom>
          <a:noFill/>
          <a:ln w="19050">
            <a:solidFill>
              <a:schemeClr val="tx1"/>
            </a:solidFill>
            <a:prstDash val="dash"/>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108"/>
          </a:p>
        </p:txBody>
      </p:sp>
      <p:sp>
        <p:nvSpPr>
          <p:cNvPr id="2207757" name="Text Box 13"/>
          <p:cNvSpPr txBox="1">
            <a:spLocks noChangeArrowheads="1"/>
          </p:cNvSpPr>
          <p:nvPr/>
        </p:nvSpPr>
        <p:spPr bwMode="auto">
          <a:xfrm>
            <a:off x="7452320" y="4642339"/>
            <a:ext cx="1745274" cy="373674"/>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63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altLang="en-AU" sz="1600" b="1" dirty="0">
                <a:latin typeface="+mn-lt"/>
                <a:cs typeface="Arial" panose="020B0604020202020204" pitchFamily="34" charset="0"/>
              </a:rPr>
              <a:t>«extend»</a:t>
            </a:r>
          </a:p>
          <a:p>
            <a:r>
              <a:rPr lang="en-US" altLang="en-AU" sz="1600" b="1" dirty="0">
                <a:latin typeface="+mn-lt"/>
                <a:cs typeface="Arial" panose="020B0604020202020204" pitchFamily="34" charset="0"/>
              </a:rPr>
              <a:t>(extension point)</a:t>
            </a:r>
          </a:p>
        </p:txBody>
      </p:sp>
      <p:sp>
        <p:nvSpPr>
          <p:cNvPr id="2207758" name="Oval 14"/>
          <p:cNvSpPr>
            <a:spLocks noChangeArrowheads="1"/>
          </p:cNvSpPr>
          <p:nvPr/>
        </p:nvSpPr>
        <p:spPr bwMode="auto">
          <a:xfrm>
            <a:off x="5975956" y="2936631"/>
            <a:ext cx="2772508" cy="1333500"/>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Aft>
                <a:spcPts val="369"/>
              </a:spcAft>
            </a:pPr>
            <a:r>
              <a:rPr lang="en-US" altLang="en-AU" sz="1800" b="1" dirty="0">
                <a:latin typeface="+mn-lt"/>
                <a:cs typeface="Arial" panose="020B0604020202020204" pitchFamily="34" charset="0"/>
              </a:rPr>
              <a:t>Use case </a:t>
            </a:r>
            <a:r>
              <a:rPr lang="en-AU" altLang="en-US" sz="1800" b="1" dirty="0">
                <a:latin typeface="+mn-lt"/>
                <a:cs typeface="Arial" panose="020B0604020202020204" pitchFamily="34" charset="0"/>
              </a:rPr>
              <a:t>1</a:t>
            </a:r>
            <a:endParaRPr lang="en-US" altLang="en-AU" sz="1800" b="1" dirty="0">
              <a:latin typeface="+mn-lt"/>
              <a:cs typeface="Arial" panose="020B0604020202020204" pitchFamily="34" charset="0"/>
            </a:endParaRPr>
          </a:p>
          <a:p>
            <a:r>
              <a:rPr lang="en-US" altLang="en-AU" sz="1300" b="1" dirty="0">
                <a:latin typeface="+mn-lt"/>
                <a:cs typeface="Arial" panose="020B0604020202020204" pitchFamily="34" charset="0"/>
              </a:rPr>
              <a:t>extension points </a:t>
            </a:r>
          </a:p>
          <a:p>
            <a:r>
              <a:rPr lang="en-US" altLang="en-AU" sz="1300" dirty="0">
                <a:latin typeface="+mn-lt"/>
                <a:cs typeface="Arial" panose="020B0604020202020204" pitchFamily="34" charset="0"/>
              </a:rPr>
              <a:t>extension point name 1</a:t>
            </a:r>
          </a:p>
          <a:p>
            <a:r>
              <a:rPr lang="en-US" altLang="en-AU" sz="1300" dirty="0">
                <a:latin typeface="+mn-lt"/>
                <a:cs typeface="Arial" panose="020B0604020202020204" pitchFamily="34" charset="0"/>
              </a:rPr>
              <a:t>extension point name 2</a:t>
            </a:r>
          </a:p>
        </p:txBody>
      </p:sp>
      <p:sp>
        <p:nvSpPr>
          <p:cNvPr id="2207759" name="Line 15"/>
          <p:cNvSpPr>
            <a:spLocks noChangeShapeType="1"/>
          </p:cNvSpPr>
          <p:nvPr/>
        </p:nvSpPr>
        <p:spPr bwMode="auto">
          <a:xfrm>
            <a:off x="5996472" y="3505200"/>
            <a:ext cx="27519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108"/>
          </a:p>
        </p:txBody>
      </p:sp>
      <p:sp>
        <p:nvSpPr>
          <p:cNvPr id="2207760" name="Text Box 16"/>
          <p:cNvSpPr txBox="1">
            <a:spLocks noChangeArrowheads="1"/>
          </p:cNvSpPr>
          <p:nvPr/>
        </p:nvSpPr>
        <p:spPr bwMode="auto">
          <a:xfrm>
            <a:off x="4671047" y="4100147"/>
            <a:ext cx="771365" cy="5610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3046" b="1">
                <a:latin typeface="Arial" panose="020B0604020202020204" pitchFamily="34" charset="0"/>
                <a:cs typeface="Arial" panose="020B0604020202020204" pitchFamily="34" charset="0"/>
              </a:rPr>
              <a:t>OR</a:t>
            </a:r>
            <a:endParaRPr lang="en-AU" altLang="en-US" sz="3046" b="1">
              <a:latin typeface="Arial" panose="020B0604020202020204" pitchFamily="34" charset="0"/>
              <a:cs typeface="Arial" panose="020B0604020202020204" pitchFamily="34" charset="0"/>
            </a:endParaRPr>
          </a:p>
        </p:txBody>
      </p:sp>
      <p:sp>
        <p:nvSpPr>
          <p:cNvPr id="1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92</a:t>
            </a:fld>
            <a:endParaRPr lang="en-AU" altLang="en-US" dirty="0"/>
          </a:p>
        </p:txBody>
      </p:sp>
      <p:sp>
        <p:nvSpPr>
          <p:cNvPr id="18" name="Date Placeholder 3">
            <a:extLst>
              <a:ext uri="{FF2B5EF4-FFF2-40B4-BE49-F238E27FC236}">
                <a16:creationId xmlns:a16="http://schemas.microsoft.com/office/drawing/2014/main" id="{8E12A2CC-167F-41CC-975B-975DF4380150}"/>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6183371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794" name="Rectangle 2"/>
          <p:cNvSpPr>
            <a:spLocks noGrp="1" noChangeArrowheads="1"/>
          </p:cNvSpPr>
          <p:nvPr>
            <p:ph type="title"/>
          </p:nvPr>
        </p:nvSpPr>
        <p:spPr>
          <a:xfrm>
            <a:off x="1405305" y="0"/>
            <a:ext cx="7425103" cy="890955"/>
          </a:xfrm>
          <a:noFill/>
          <a:ln/>
        </p:spPr>
        <p:txBody>
          <a:bodyPr vert="horz" wrap="square" lIns="92075" tIns="42496" rIns="92075" bIns="42496" numCol="1" anchor="b" anchorCtr="0" compatLnSpc="1">
            <a:prstTxWarp prst="textNoShape">
              <a:avLst/>
            </a:prstTxWarp>
          </a:bodyPr>
          <a:lstStyle/>
          <a:p>
            <a:r>
              <a:rPr lang="en-AU" altLang="en-US" dirty="0"/>
              <a:t>Example</a:t>
            </a:r>
            <a:r>
              <a:rPr lang="en-US" altLang="en-US" dirty="0"/>
              <a:t>s</a:t>
            </a:r>
            <a:endParaRPr lang="en-AU" altLang="en-US" dirty="0"/>
          </a:p>
        </p:txBody>
      </p:sp>
      <p:sp>
        <p:nvSpPr>
          <p:cNvPr id="2209796" name="Oval 4"/>
          <p:cNvSpPr>
            <a:spLocks noChangeArrowheads="1"/>
          </p:cNvSpPr>
          <p:nvPr/>
        </p:nvSpPr>
        <p:spPr bwMode="auto">
          <a:xfrm>
            <a:off x="1433140" y="2019301"/>
            <a:ext cx="2640105" cy="819150"/>
          </a:xfrm>
          <a:prstGeom prst="ellipse">
            <a:avLst/>
          </a:prstGeom>
          <a:noFill/>
          <a:ln w="28575">
            <a:solidFill>
              <a:srgbClr val="00206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Aft>
                <a:spcPts val="185"/>
              </a:spcAft>
            </a:pPr>
            <a:r>
              <a:rPr lang="en-US" altLang="en-AU" sz="1800" dirty="0">
                <a:latin typeface="+mn-lt"/>
                <a:cs typeface="Arial" panose="020B0604020202020204" pitchFamily="34" charset="0"/>
              </a:rPr>
              <a:t>Place Customer Order</a:t>
            </a:r>
          </a:p>
        </p:txBody>
      </p:sp>
      <p:sp>
        <p:nvSpPr>
          <p:cNvPr id="2209797" name="Oval 5"/>
          <p:cNvSpPr>
            <a:spLocks noChangeArrowheads="1"/>
          </p:cNvSpPr>
          <p:nvPr/>
        </p:nvSpPr>
        <p:spPr bwMode="auto">
          <a:xfrm>
            <a:off x="5594122" y="1543051"/>
            <a:ext cx="2225753" cy="827942"/>
          </a:xfrm>
          <a:prstGeom prst="ellipse">
            <a:avLst/>
          </a:prstGeom>
          <a:noFill/>
          <a:ln w="28575">
            <a:solidFill>
              <a:srgbClr val="00206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en-AU" sz="1800" dirty="0">
                <a:latin typeface="+mn-lt"/>
                <a:cs typeface="Arial" panose="020B0604020202020204" pitchFamily="34" charset="0"/>
              </a:rPr>
              <a:t>Place priority order</a:t>
            </a:r>
          </a:p>
        </p:txBody>
      </p:sp>
      <p:sp>
        <p:nvSpPr>
          <p:cNvPr id="2209798" name="Line 6"/>
          <p:cNvSpPr>
            <a:spLocks noChangeShapeType="1"/>
          </p:cNvSpPr>
          <p:nvPr/>
        </p:nvSpPr>
        <p:spPr bwMode="auto">
          <a:xfrm flipH="1">
            <a:off x="3955765" y="1902070"/>
            <a:ext cx="1638357" cy="351692"/>
          </a:xfrm>
          <a:prstGeom prst="line">
            <a:avLst/>
          </a:prstGeom>
          <a:noFill/>
          <a:ln w="28575">
            <a:solidFill>
              <a:srgbClr val="002060"/>
            </a:solidFill>
            <a:prstDash val="lgDash"/>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108">
              <a:latin typeface="+mn-lt"/>
            </a:endParaRPr>
          </a:p>
        </p:txBody>
      </p:sp>
      <p:sp>
        <p:nvSpPr>
          <p:cNvPr id="2209799" name="Text Box 7"/>
          <p:cNvSpPr txBox="1">
            <a:spLocks noChangeArrowheads="1"/>
          </p:cNvSpPr>
          <p:nvPr/>
        </p:nvSpPr>
        <p:spPr bwMode="auto">
          <a:xfrm>
            <a:off x="4073245" y="1770186"/>
            <a:ext cx="930804" cy="35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en-AU" sz="1400" dirty="0">
                <a:latin typeface="+mn-lt"/>
                <a:cs typeface="Arial" panose="020B0604020202020204" pitchFamily="34" charset="0"/>
              </a:rPr>
              <a:t>«extend»</a:t>
            </a:r>
          </a:p>
        </p:txBody>
      </p:sp>
      <p:sp>
        <p:nvSpPr>
          <p:cNvPr id="2209800" name="Oval 8"/>
          <p:cNvSpPr>
            <a:spLocks noChangeArrowheads="1"/>
          </p:cNvSpPr>
          <p:nvPr/>
        </p:nvSpPr>
        <p:spPr bwMode="auto">
          <a:xfrm>
            <a:off x="5362339" y="2488224"/>
            <a:ext cx="2810061" cy="857213"/>
          </a:xfrm>
          <a:prstGeom prst="ellipse">
            <a:avLst/>
          </a:prstGeom>
          <a:noFill/>
          <a:ln w="28575">
            <a:solidFill>
              <a:srgbClr val="00206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6615"/>
          <a:lstStyle/>
          <a:p>
            <a:pPr algn="ctr"/>
            <a:r>
              <a:rPr lang="en-US" altLang="en-AU" sz="1800" dirty="0">
                <a:latin typeface="+mn-lt"/>
                <a:cs typeface="Arial" panose="020B0604020202020204" pitchFamily="34" charset="0"/>
              </a:rPr>
              <a:t>Place promotional offer order</a:t>
            </a:r>
          </a:p>
        </p:txBody>
      </p:sp>
      <p:sp>
        <p:nvSpPr>
          <p:cNvPr id="2209801" name="Line 9"/>
          <p:cNvSpPr>
            <a:spLocks noChangeShapeType="1"/>
          </p:cNvSpPr>
          <p:nvPr/>
        </p:nvSpPr>
        <p:spPr bwMode="auto">
          <a:xfrm flipH="1" flipV="1">
            <a:off x="3955765" y="2605455"/>
            <a:ext cx="1406574" cy="232996"/>
          </a:xfrm>
          <a:prstGeom prst="line">
            <a:avLst/>
          </a:prstGeom>
          <a:noFill/>
          <a:ln w="28575">
            <a:solidFill>
              <a:srgbClr val="002060"/>
            </a:solidFill>
            <a:prstDash val="lgDash"/>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108">
              <a:latin typeface="+mn-lt"/>
            </a:endParaRPr>
          </a:p>
        </p:txBody>
      </p:sp>
      <p:sp>
        <p:nvSpPr>
          <p:cNvPr id="2209802" name="Text Box 10"/>
          <p:cNvSpPr txBox="1">
            <a:spLocks noChangeArrowheads="1"/>
          </p:cNvSpPr>
          <p:nvPr/>
        </p:nvSpPr>
        <p:spPr bwMode="auto">
          <a:xfrm>
            <a:off x="4087533" y="2722685"/>
            <a:ext cx="988524" cy="350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en-AU" sz="1400" dirty="0">
                <a:latin typeface="+mn-lt"/>
                <a:cs typeface="Arial" panose="020B0604020202020204" pitchFamily="34" charset="0"/>
              </a:rPr>
              <a:t>«extend»</a:t>
            </a:r>
          </a:p>
        </p:txBody>
      </p:sp>
      <p:sp>
        <p:nvSpPr>
          <p:cNvPr id="2209803" name="Oval 11"/>
          <p:cNvSpPr>
            <a:spLocks noChangeArrowheads="1"/>
          </p:cNvSpPr>
          <p:nvPr/>
        </p:nvSpPr>
        <p:spPr bwMode="auto">
          <a:xfrm>
            <a:off x="6081502" y="3868616"/>
            <a:ext cx="2222577" cy="814754"/>
          </a:xfrm>
          <a:prstGeom prst="ellipse">
            <a:avLst/>
          </a:prstGeom>
          <a:noFill/>
          <a:ln w="28575">
            <a:solidFill>
              <a:srgbClr val="00206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en-AU" sz="1800" dirty="0">
                <a:latin typeface="+mn-lt"/>
                <a:cs typeface="Arial" panose="020B0604020202020204" pitchFamily="34" charset="0"/>
              </a:rPr>
              <a:t>Place priority order</a:t>
            </a:r>
          </a:p>
        </p:txBody>
      </p:sp>
      <p:sp>
        <p:nvSpPr>
          <p:cNvPr id="2209804" name="Line 12"/>
          <p:cNvSpPr>
            <a:spLocks noChangeShapeType="1"/>
          </p:cNvSpPr>
          <p:nvPr/>
        </p:nvSpPr>
        <p:spPr bwMode="auto">
          <a:xfrm flipH="1">
            <a:off x="4443145" y="4328747"/>
            <a:ext cx="1638357" cy="237392"/>
          </a:xfrm>
          <a:prstGeom prst="line">
            <a:avLst/>
          </a:prstGeom>
          <a:noFill/>
          <a:ln w="28575">
            <a:solidFill>
              <a:srgbClr val="002060"/>
            </a:solidFill>
            <a:prstDash val="lgDash"/>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108">
              <a:latin typeface="+mn-lt"/>
            </a:endParaRPr>
          </a:p>
        </p:txBody>
      </p:sp>
      <p:sp>
        <p:nvSpPr>
          <p:cNvPr id="2209805" name="Text Box 13"/>
          <p:cNvSpPr txBox="1">
            <a:spLocks noChangeArrowheads="1"/>
          </p:cNvSpPr>
          <p:nvPr/>
        </p:nvSpPr>
        <p:spPr bwMode="auto">
          <a:xfrm>
            <a:off x="4408218" y="3861048"/>
            <a:ext cx="1315910" cy="5397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en-AU" sz="1400" dirty="0">
                <a:latin typeface="+mn-lt"/>
                <a:cs typeface="Arial" panose="020B0604020202020204" pitchFamily="34" charset="0"/>
              </a:rPr>
              <a:t>«extend»</a:t>
            </a:r>
          </a:p>
          <a:p>
            <a:r>
              <a:rPr lang="en-US" altLang="en-AU" sz="1400" dirty="0">
                <a:latin typeface="+mn-lt"/>
                <a:cs typeface="Arial" panose="020B0604020202020204" pitchFamily="34" charset="0"/>
              </a:rPr>
              <a:t>(priority order)</a:t>
            </a:r>
          </a:p>
        </p:txBody>
      </p:sp>
      <p:sp>
        <p:nvSpPr>
          <p:cNvPr id="2209806" name="Oval 14"/>
          <p:cNvSpPr>
            <a:spLocks noChangeArrowheads="1"/>
          </p:cNvSpPr>
          <p:nvPr/>
        </p:nvSpPr>
        <p:spPr bwMode="auto">
          <a:xfrm>
            <a:off x="1475656" y="3746988"/>
            <a:ext cx="2967489" cy="1954823"/>
          </a:xfrm>
          <a:prstGeom prst="ellipse">
            <a:avLst/>
          </a:prstGeom>
          <a:noFill/>
          <a:ln w="28575">
            <a:solidFill>
              <a:srgbClr val="00206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6615" tIns="9969" rIns="16615"/>
          <a:lstStyle/>
          <a:p>
            <a:pPr>
              <a:spcAft>
                <a:spcPts val="185"/>
              </a:spcAft>
            </a:pPr>
            <a:endParaRPr lang="en-US" altLang="en-AU" sz="1100" dirty="0">
              <a:latin typeface="+mn-lt"/>
              <a:cs typeface="Arial" panose="020B0604020202020204" pitchFamily="34" charset="0"/>
            </a:endParaRPr>
          </a:p>
          <a:p>
            <a:pPr>
              <a:spcAft>
                <a:spcPts val="185"/>
              </a:spcAft>
            </a:pPr>
            <a:r>
              <a:rPr lang="en-US" altLang="en-AU" sz="1800" dirty="0">
                <a:latin typeface="+mn-lt"/>
                <a:cs typeface="Arial" panose="020B0604020202020204" pitchFamily="34" charset="0"/>
              </a:rPr>
              <a:t>Place Customer Order</a:t>
            </a:r>
          </a:p>
          <a:p>
            <a:r>
              <a:rPr lang="en-US" altLang="en-AU" sz="1662" b="1" dirty="0">
                <a:latin typeface="+mn-lt"/>
                <a:cs typeface="Arial" panose="020B0604020202020204" pitchFamily="34" charset="0"/>
              </a:rPr>
              <a:t>extension points </a:t>
            </a:r>
          </a:p>
          <a:p>
            <a:r>
              <a:rPr lang="en-US" altLang="en-AU" sz="1662" dirty="0">
                <a:latin typeface="+mn-lt"/>
                <a:cs typeface="Arial" panose="020B0604020202020204" pitchFamily="34" charset="0"/>
              </a:rPr>
              <a:t>promotional offer</a:t>
            </a:r>
          </a:p>
          <a:p>
            <a:r>
              <a:rPr lang="en-US" altLang="en-AU" sz="1662" dirty="0">
                <a:latin typeface="+mn-lt"/>
                <a:cs typeface="Arial" panose="020B0604020202020204" pitchFamily="34" charset="0"/>
              </a:rPr>
              <a:t>priority order</a:t>
            </a:r>
          </a:p>
        </p:txBody>
      </p:sp>
      <p:sp>
        <p:nvSpPr>
          <p:cNvPr id="2209807" name="Line 15"/>
          <p:cNvSpPr>
            <a:spLocks noChangeShapeType="1"/>
          </p:cNvSpPr>
          <p:nvPr/>
        </p:nvSpPr>
        <p:spPr bwMode="auto">
          <a:xfrm>
            <a:off x="1495422" y="4509120"/>
            <a:ext cx="2932562" cy="0"/>
          </a:xfrm>
          <a:prstGeom prst="line">
            <a:avLst/>
          </a:prstGeom>
          <a:noFill/>
          <a:ln w="635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108">
              <a:latin typeface="+mn-lt"/>
            </a:endParaRPr>
          </a:p>
        </p:txBody>
      </p:sp>
      <p:sp>
        <p:nvSpPr>
          <p:cNvPr id="2209808" name="Oval 16"/>
          <p:cNvSpPr>
            <a:spLocks noChangeArrowheads="1"/>
          </p:cNvSpPr>
          <p:nvPr/>
        </p:nvSpPr>
        <p:spPr bwMode="auto">
          <a:xfrm>
            <a:off x="6081502" y="4800601"/>
            <a:ext cx="2748906" cy="901211"/>
          </a:xfrm>
          <a:prstGeom prst="ellipse">
            <a:avLst/>
          </a:prstGeom>
          <a:noFill/>
          <a:ln w="28575">
            <a:solidFill>
              <a:srgbClr val="00206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6615"/>
          <a:lstStyle/>
          <a:p>
            <a:pPr algn="ctr"/>
            <a:r>
              <a:rPr lang="en-US" altLang="en-AU" sz="1800" dirty="0">
                <a:latin typeface="+mn-lt"/>
                <a:cs typeface="Arial" panose="020B0604020202020204" pitchFamily="34" charset="0"/>
              </a:rPr>
              <a:t>Place promotional offer order</a:t>
            </a:r>
          </a:p>
        </p:txBody>
      </p:sp>
      <p:sp>
        <p:nvSpPr>
          <p:cNvPr id="2209809" name="Line 17"/>
          <p:cNvSpPr>
            <a:spLocks noChangeShapeType="1"/>
          </p:cNvSpPr>
          <p:nvPr/>
        </p:nvSpPr>
        <p:spPr bwMode="auto">
          <a:xfrm flipH="1" flipV="1">
            <a:off x="4443145" y="4916366"/>
            <a:ext cx="1638357" cy="332642"/>
          </a:xfrm>
          <a:prstGeom prst="line">
            <a:avLst/>
          </a:prstGeom>
          <a:noFill/>
          <a:ln w="28575">
            <a:solidFill>
              <a:srgbClr val="002060"/>
            </a:solidFill>
            <a:prstDash val="lgDash"/>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108">
              <a:latin typeface="+mn-lt"/>
            </a:endParaRPr>
          </a:p>
        </p:txBody>
      </p:sp>
      <p:sp>
        <p:nvSpPr>
          <p:cNvPr id="2209810" name="Text Box 18"/>
          <p:cNvSpPr txBox="1">
            <a:spLocks noChangeArrowheads="1"/>
          </p:cNvSpPr>
          <p:nvPr/>
        </p:nvSpPr>
        <p:spPr bwMode="auto">
          <a:xfrm>
            <a:off x="4266927" y="5060810"/>
            <a:ext cx="1673225" cy="53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en-AU" sz="1400" dirty="0">
                <a:latin typeface="+mn-lt"/>
                <a:cs typeface="Arial" panose="020B0604020202020204" pitchFamily="34" charset="0"/>
              </a:rPr>
              <a:t>«extend»</a:t>
            </a:r>
          </a:p>
          <a:p>
            <a:r>
              <a:rPr lang="en-US" altLang="en-AU" sz="1400" dirty="0">
                <a:latin typeface="+mn-lt"/>
                <a:cs typeface="Arial" panose="020B0604020202020204" pitchFamily="34" charset="0"/>
              </a:rPr>
              <a:t>(promotional offer)</a:t>
            </a:r>
          </a:p>
        </p:txBody>
      </p:sp>
      <p:sp>
        <p:nvSpPr>
          <p:cNvPr id="20"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93</a:t>
            </a:fld>
            <a:endParaRPr lang="en-AU" altLang="en-US" dirty="0"/>
          </a:p>
        </p:txBody>
      </p:sp>
      <p:sp>
        <p:nvSpPr>
          <p:cNvPr id="21" name="Date Placeholder 3">
            <a:extLst>
              <a:ext uri="{FF2B5EF4-FFF2-40B4-BE49-F238E27FC236}">
                <a16:creationId xmlns:a16="http://schemas.microsoft.com/office/drawing/2014/main" id="{CDFF35AA-BCD9-4DB5-B260-410ED5990844}"/>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809908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48" name="Rectangle 8"/>
          <p:cNvSpPr>
            <a:spLocks noGrp="1" noChangeArrowheads="1"/>
          </p:cNvSpPr>
          <p:nvPr>
            <p:ph type="title"/>
          </p:nvPr>
        </p:nvSpPr>
        <p:spPr>
          <a:xfrm>
            <a:off x="1403648" y="1"/>
            <a:ext cx="7740352" cy="908720"/>
          </a:xfrm>
        </p:spPr>
        <p:txBody>
          <a:bodyPr/>
          <a:lstStyle/>
          <a:p>
            <a:r>
              <a:rPr lang="en-US" altLang="en-US" sz="3800" dirty="0"/>
              <a:t>«</a:t>
            </a:r>
            <a:r>
              <a:rPr lang="en-AU" altLang="en-US" sz="3800" dirty="0"/>
              <a:t>extend</a:t>
            </a:r>
            <a:r>
              <a:rPr lang="en-US" altLang="en-US" sz="3800" dirty="0"/>
              <a:t>»</a:t>
            </a:r>
            <a:r>
              <a:rPr lang="en-AU" altLang="en-US" sz="3800" dirty="0"/>
              <a:t> Relationship in the Scenario Text</a:t>
            </a:r>
          </a:p>
        </p:txBody>
      </p:sp>
      <p:sp>
        <p:nvSpPr>
          <p:cNvPr id="2211844" name="Rectangle 4"/>
          <p:cNvSpPr>
            <a:spLocks noChangeArrowheads="1"/>
          </p:cNvSpPr>
          <p:nvPr/>
        </p:nvSpPr>
        <p:spPr bwMode="auto">
          <a:xfrm>
            <a:off x="389552" y="1408380"/>
            <a:ext cx="4519246" cy="4180860"/>
          </a:xfrm>
          <a:prstGeom prst="rect">
            <a:avLst/>
          </a:prstGeom>
          <a:solidFill>
            <a:schemeClr val="bg1"/>
          </a:solidFill>
          <a:ln w="28575">
            <a:solidFill>
              <a:srgbClr val="002060"/>
            </a:solidFill>
            <a:miter lim="800000"/>
            <a:headEnd/>
            <a:tailEnd/>
          </a:ln>
          <a:effectLst>
            <a:outerShdw blurRad="38100" dist="76200" dir="2700000" algn="ctr" rotWithShape="0">
              <a:srgbClr val="0070C0">
                <a:alpha val="60000"/>
              </a:srgbClr>
            </a:outerShdw>
          </a:effectLst>
        </p:spPr>
        <p:txBody>
          <a:bodyPr wrap="none" anchor="ctr"/>
          <a:lstStyle/>
          <a:p>
            <a:pPr algn="l"/>
            <a:endParaRPr lang="en-AU" altLang="en-US" sz="1108"/>
          </a:p>
        </p:txBody>
      </p:sp>
      <p:sp>
        <p:nvSpPr>
          <p:cNvPr id="2211845" name="Rectangle 5"/>
          <p:cNvSpPr>
            <a:spLocks noChangeArrowheads="1"/>
          </p:cNvSpPr>
          <p:nvPr/>
        </p:nvSpPr>
        <p:spPr bwMode="auto">
          <a:xfrm>
            <a:off x="388086" y="1442083"/>
            <a:ext cx="4615962" cy="4147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84992" tIns="42496" rIns="84992" bIns="42496">
            <a:noAutofit/>
          </a:bodyPr>
          <a:lstStyle>
            <a:lvl1pPr algn="l" defTabSz="762000">
              <a:tabLst>
                <a:tab pos="355600" algn="l"/>
                <a:tab pos="1790700" algn="l"/>
              </a:tabLst>
              <a:defRPr sz="2400">
                <a:solidFill>
                  <a:schemeClr val="tx1"/>
                </a:solidFill>
                <a:latin typeface="Times New Roman" panose="02020603050405020304" pitchFamily="18" charset="0"/>
              </a:defRPr>
            </a:lvl1pPr>
            <a:lvl2pPr marL="571500" algn="l" defTabSz="762000">
              <a:tabLst>
                <a:tab pos="355600" algn="l"/>
                <a:tab pos="1790700" algn="l"/>
              </a:tabLst>
              <a:defRPr sz="2400">
                <a:solidFill>
                  <a:schemeClr val="tx1"/>
                </a:solidFill>
                <a:latin typeface="Times New Roman" panose="02020603050405020304" pitchFamily="18" charset="0"/>
              </a:defRPr>
            </a:lvl2pPr>
            <a:lvl3pPr marL="1143000" algn="l" defTabSz="762000">
              <a:tabLst>
                <a:tab pos="355600" algn="l"/>
                <a:tab pos="1790700" algn="l"/>
              </a:tabLst>
              <a:defRPr sz="2400">
                <a:solidFill>
                  <a:schemeClr val="tx1"/>
                </a:solidFill>
                <a:latin typeface="Times New Roman" panose="02020603050405020304" pitchFamily="18" charset="0"/>
              </a:defRPr>
            </a:lvl3pPr>
            <a:lvl4pPr marL="1714500" algn="l" defTabSz="762000">
              <a:tabLst>
                <a:tab pos="355600" algn="l"/>
                <a:tab pos="1790700" algn="l"/>
              </a:tabLst>
              <a:defRPr sz="2400">
                <a:solidFill>
                  <a:schemeClr val="tx1"/>
                </a:solidFill>
                <a:latin typeface="Times New Roman" panose="02020603050405020304" pitchFamily="18" charset="0"/>
              </a:defRPr>
            </a:lvl4pPr>
            <a:lvl5pPr marL="2286000" algn="l" defTabSz="762000">
              <a:tabLst>
                <a:tab pos="355600" algn="l"/>
                <a:tab pos="1790700" algn="l"/>
              </a:tabLst>
              <a:defRPr sz="2400">
                <a:solidFill>
                  <a:schemeClr val="tx1"/>
                </a:solidFill>
                <a:latin typeface="Times New Roman" panose="02020603050405020304" pitchFamily="18" charset="0"/>
              </a:defRPr>
            </a:lvl5pPr>
            <a:lvl6pPr marL="2743200" defTabSz="762000" fontAlgn="base">
              <a:spcBef>
                <a:spcPct val="0"/>
              </a:spcBef>
              <a:spcAft>
                <a:spcPct val="0"/>
              </a:spcAft>
              <a:tabLst>
                <a:tab pos="355600" algn="l"/>
                <a:tab pos="1790700" algn="l"/>
              </a:tabLst>
              <a:defRPr sz="2400">
                <a:solidFill>
                  <a:schemeClr val="tx1"/>
                </a:solidFill>
                <a:latin typeface="Times New Roman" panose="02020603050405020304" pitchFamily="18" charset="0"/>
              </a:defRPr>
            </a:lvl6pPr>
            <a:lvl7pPr marL="3200400" defTabSz="762000" fontAlgn="base">
              <a:spcBef>
                <a:spcPct val="0"/>
              </a:spcBef>
              <a:spcAft>
                <a:spcPct val="0"/>
              </a:spcAft>
              <a:tabLst>
                <a:tab pos="355600" algn="l"/>
                <a:tab pos="1790700" algn="l"/>
              </a:tabLst>
              <a:defRPr sz="2400">
                <a:solidFill>
                  <a:schemeClr val="tx1"/>
                </a:solidFill>
                <a:latin typeface="Times New Roman" panose="02020603050405020304" pitchFamily="18" charset="0"/>
              </a:defRPr>
            </a:lvl7pPr>
            <a:lvl8pPr marL="3657600" defTabSz="762000" fontAlgn="base">
              <a:spcBef>
                <a:spcPct val="0"/>
              </a:spcBef>
              <a:spcAft>
                <a:spcPct val="0"/>
              </a:spcAft>
              <a:tabLst>
                <a:tab pos="355600" algn="l"/>
                <a:tab pos="1790700" algn="l"/>
              </a:tabLst>
              <a:defRPr sz="2400">
                <a:solidFill>
                  <a:schemeClr val="tx1"/>
                </a:solidFill>
                <a:latin typeface="Times New Roman" panose="02020603050405020304" pitchFamily="18" charset="0"/>
              </a:defRPr>
            </a:lvl8pPr>
            <a:lvl9pPr marL="4114800" defTabSz="762000" fontAlgn="base">
              <a:spcBef>
                <a:spcPct val="0"/>
              </a:spcBef>
              <a:spcAft>
                <a:spcPct val="0"/>
              </a:spcAft>
              <a:tabLst>
                <a:tab pos="355600" algn="l"/>
                <a:tab pos="1790700" algn="l"/>
              </a:tabLst>
              <a:defRPr sz="2400">
                <a:solidFill>
                  <a:schemeClr val="tx1"/>
                </a:solidFill>
                <a:latin typeface="Times New Roman" panose="02020603050405020304" pitchFamily="18" charset="0"/>
              </a:defRPr>
            </a:lvl9pPr>
          </a:lstStyle>
          <a:p>
            <a:pPr>
              <a:tabLst>
                <a:tab pos="355600" algn="l"/>
                <a:tab pos="1706563" algn="l"/>
              </a:tabLst>
            </a:pPr>
            <a:r>
              <a:rPr lang="en-AU" altLang="en-US" sz="1477" b="1" dirty="0">
                <a:latin typeface="Arial" panose="020B0604020202020204" pitchFamily="34" charset="0"/>
                <a:cs typeface="Arial" panose="020B0604020202020204" pitchFamily="34" charset="0"/>
              </a:rPr>
              <a:t>Use Case Title:	</a:t>
            </a:r>
            <a:r>
              <a:rPr lang="en-US" altLang="en-US" sz="1477" dirty="0">
                <a:latin typeface="Arial" panose="020B0604020202020204" pitchFamily="34" charset="0"/>
                <a:cs typeface="Arial" panose="020B0604020202020204" pitchFamily="34" charset="0"/>
              </a:rPr>
              <a:t>Place Customer Order</a:t>
            </a:r>
            <a:endParaRPr lang="en-AU" altLang="en-US" sz="1477" dirty="0">
              <a:latin typeface="Arial" panose="020B0604020202020204" pitchFamily="34" charset="0"/>
              <a:cs typeface="Arial" panose="020B0604020202020204" pitchFamily="34" charset="0"/>
            </a:endParaRPr>
          </a:p>
          <a:p>
            <a:pPr>
              <a:tabLst>
                <a:tab pos="355600" algn="l"/>
                <a:tab pos="1706563" algn="l"/>
              </a:tabLst>
            </a:pPr>
            <a:r>
              <a:rPr lang="en-AU" altLang="en-US" sz="1477" b="1" dirty="0">
                <a:latin typeface="Arial" panose="020B0604020202020204" pitchFamily="34" charset="0"/>
                <a:cs typeface="Arial" panose="020B0604020202020204" pitchFamily="34" charset="0"/>
              </a:rPr>
              <a:t>Ref. Number:</a:t>
            </a:r>
            <a:r>
              <a:rPr lang="en-AU" altLang="en-US" sz="1477" dirty="0">
                <a:latin typeface="Arial" panose="020B0604020202020204" pitchFamily="34" charset="0"/>
                <a:cs typeface="Arial" panose="020B0604020202020204" pitchFamily="34" charset="0"/>
              </a:rPr>
              <a:t>	</a:t>
            </a:r>
            <a:r>
              <a:rPr lang="en-US" altLang="en-US" sz="1477" dirty="0">
                <a:latin typeface="Arial" panose="020B0604020202020204" pitchFamily="34" charset="0"/>
                <a:cs typeface="Arial" panose="020B0604020202020204" pitchFamily="34" charset="0"/>
              </a:rPr>
              <a:t>UC005</a:t>
            </a:r>
            <a:endParaRPr lang="en-AU" altLang="en-US" sz="1477" dirty="0">
              <a:latin typeface="Arial" panose="020B0604020202020204" pitchFamily="34" charset="0"/>
              <a:cs typeface="Arial" panose="020B0604020202020204" pitchFamily="34" charset="0"/>
            </a:endParaRPr>
          </a:p>
          <a:p>
            <a:pPr>
              <a:tabLst>
                <a:tab pos="355600" algn="l"/>
                <a:tab pos="1706563" algn="l"/>
              </a:tabLst>
            </a:pPr>
            <a:r>
              <a:rPr lang="en-AU" altLang="en-US" sz="1477" b="1" dirty="0">
                <a:latin typeface="Arial" panose="020B0604020202020204" pitchFamily="34" charset="0"/>
                <a:cs typeface="Arial" panose="020B0604020202020204" pitchFamily="34" charset="0"/>
              </a:rPr>
              <a:t>Summary:</a:t>
            </a:r>
            <a:r>
              <a:rPr lang="en-AU" altLang="en-US" sz="1477" dirty="0">
                <a:latin typeface="Arial" panose="020B0604020202020204" pitchFamily="34" charset="0"/>
                <a:cs typeface="Arial" panose="020B0604020202020204" pitchFamily="34" charset="0"/>
              </a:rPr>
              <a:t>	</a:t>
            </a:r>
            <a:r>
              <a:rPr lang="en-US" altLang="en-US" sz="1477" dirty="0">
                <a:latin typeface="Arial" panose="020B0604020202020204" pitchFamily="34" charset="0"/>
                <a:cs typeface="Arial" panose="020B0604020202020204" pitchFamily="34" charset="0"/>
              </a:rPr>
              <a:t>A salesperson selects to place 		a customer order</a:t>
            </a:r>
            <a:r>
              <a:rPr lang="en-AU" altLang="en-US" sz="1477" dirty="0">
                <a:latin typeface="Arial" panose="020B0604020202020204" pitchFamily="34" charset="0"/>
                <a:cs typeface="Arial" panose="020B0604020202020204" pitchFamily="34" charset="0"/>
              </a:rPr>
              <a:t> </a:t>
            </a:r>
          </a:p>
          <a:p>
            <a:pPr>
              <a:tabLst>
                <a:tab pos="355600" algn="l"/>
                <a:tab pos="1706563" algn="l"/>
              </a:tabLst>
            </a:pPr>
            <a:r>
              <a:rPr lang="en-AU" altLang="en-US" sz="1477" b="1" dirty="0">
                <a:latin typeface="Arial" panose="020B0604020202020204" pitchFamily="34" charset="0"/>
                <a:cs typeface="Arial" panose="020B0604020202020204" pitchFamily="34" charset="0"/>
              </a:rPr>
              <a:t>Primary Actor:</a:t>
            </a:r>
            <a:r>
              <a:rPr lang="en-AU" altLang="en-US" sz="1477" dirty="0">
                <a:latin typeface="Arial" panose="020B0604020202020204" pitchFamily="34" charset="0"/>
                <a:cs typeface="Arial" panose="020B0604020202020204" pitchFamily="34" charset="0"/>
              </a:rPr>
              <a:t>	</a:t>
            </a:r>
            <a:r>
              <a:rPr lang="en-US" altLang="en-US" sz="1477" dirty="0">
                <a:latin typeface="Arial" panose="020B0604020202020204" pitchFamily="34" charset="0"/>
                <a:cs typeface="Arial" panose="020B0604020202020204" pitchFamily="34" charset="0"/>
              </a:rPr>
              <a:t>Salesperson</a:t>
            </a:r>
            <a:endParaRPr lang="en-AU" altLang="en-US" sz="1477" dirty="0">
              <a:latin typeface="Arial" panose="020B0604020202020204" pitchFamily="34" charset="0"/>
              <a:cs typeface="Arial" panose="020B0604020202020204" pitchFamily="34" charset="0"/>
            </a:endParaRPr>
          </a:p>
          <a:p>
            <a:pPr>
              <a:tabLst>
                <a:tab pos="355600" algn="l"/>
                <a:tab pos="1706563" algn="l"/>
              </a:tabLst>
            </a:pPr>
            <a:r>
              <a:rPr lang="en-US" altLang="en-US" sz="1477" b="1" dirty="0">
                <a:latin typeface="Arial" panose="020B0604020202020204" pitchFamily="34" charset="0"/>
                <a:cs typeface="Arial" panose="020B0604020202020204" pitchFamily="34" charset="0"/>
              </a:rPr>
              <a:t>Inherits:	</a:t>
            </a:r>
            <a:r>
              <a:rPr lang="en-US" altLang="en-US" sz="1477" dirty="0">
                <a:latin typeface="Arial" panose="020B0604020202020204" pitchFamily="34" charset="0"/>
                <a:cs typeface="Arial" panose="020B0604020202020204" pitchFamily="34" charset="0"/>
              </a:rPr>
              <a:t>None</a:t>
            </a:r>
          </a:p>
          <a:p>
            <a:pPr>
              <a:tabLst>
                <a:tab pos="355600" algn="l"/>
                <a:tab pos="1706563" algn="l"/>
              </a:tabLst>
            </a:pPr>
            <a:r>
              <a:rPr lang="en-US" altLang="en-US" sz="1477" b="1" dirty="0">
                <a:latin typeface="Arial" panose="020B0604020202020204" pitchFamily="34" charset="0"/>
                <a:cs typeface="Arial" panose="020B0604020202020204" pitchFamily="34" charset="0"/>
              </a:rPr>
              <a:t>Includes:</a:t>
            </a:r>
            <a:r>
              <a:rPr lang="en-US" altLang="en-US" sz="1477" dirty="0">
                <a:latin typeface="Arial" panose="020B0604020202020204" pitchFamily="34" charset="0"/>
                <a:cs typeface="Arial" panose="020B0604020202020204" pitchFamily="34" charset="0"/>
              </a:rPr>
              <a:t>	None</a:t>
            </a:r>
            <a:endParaRPr lang="en-AU" altLang="en-US" sz="1477" dirty="0">
              <a:latin typeface="Arial" panose="020B0604020202020204" pitchFamily="34" charset="0"/>
              <a:cs typeface="Arial" panose="020B0604020202020204" pitchFamily="34" charset="0"/>
            </a:endParaRPr>
          </a:p>
          <a:p>
            <a:pPr>
              <a:tabLst>
                <a:tab pos="355600" algn="l"/>
                <a:tab pos="1706563" algn="l"/>
              </a:tabLst>
            </a:pPr>
            <a:r>
              <a:rPr lang="en-US" altLang="en-US" sz="1477" b="1" dirty="0">
                <a:latin typeface="Arial" panose="020B0604020202020204" pitchFamily="34" charset="0"/>
                <a:cs typeface="Arial" panose="020B0604020202020204" pitchFamily="34" charset="0"/>
              </a:rPr>
              <a:t>Extension Points:</a:t>
            </a:r>
            <a:r>
              <a:rPr lang="en-US" altLang="en-US" sz="1477" dirty="0">
                <a:latin typeface="Arial" panose="020B0604020202020204" pitchFamily="34" charset="0"/>
                <a:cs typeface="Arial" panose="020B0604020202020204" pitchFamily="34" charset="0"/>
              </a:rPr>
              <a:t>	Promotional Offer, Priority Order</a:t>
            </a:r>
          </a:p>
          <a:p>
            <a:endParaRPr lang="en-US" altLang="en-US" sz="923" dirty="0">
              <a:latin typeface="Arial" panose="020B0604020202020204" pitchFamily="34" charset="0"/>
              <a:cs typeface="Arial" panose="020B0604020202020204" pitchFamily="34" charset="0"/>
            </a:endParaRPr>
          </a:p>
          <a:p>
            <a:r>
              <a:rPr lang="en-US" altLang="en-US" sz="1477" b="1" dirty="0">
                <a:latin typeface="Arial" panose="020B0604020202020204" pitchFamily="34" charset="0"/>
                <a:cs typeface="Arial" panose="020B0604020202020204" pitchFamily="34" charset="0"/>
              </a:rPr>
              <a:t>Typical Sequence of Events</a:t>
            </a:r>
            <a:r>
              <a:rPr lang="en-AU" altLang="en-US" sz="1477" b="1" dirty="0">
                <a:latin typeface="Arial" panose="020B0604020202020204" pitchFamily="34" charset="0"/>
                <a:cs typeface="Arial" panose="020B0604020202020204" pitchFamily="34" charset="0"/>
              </a:rPr>
              <a:t>:</a:t>
            </a:r>
            <a:r>
              <a:rPr lang="en-AU" altLang="en-US" sz="1477" dirty="0">
                <a:latin typeface="Arial" panose="020B0604020202020204" pitchFamily="34" charset="0"/>
                <a:cs typeface="Arial" panose="020B0604020202020204" pitchFamily="34" charset="0"/>
              </a:rPr>
              <a:t>	</a:t>
            </a:r>
            <a:endParaRPr lang="en-US" altLang="en-US" sz="1477" dirty="0">
              <a:latin typeface="Arial" panose="020B0604020202020204" pitchFamily="34" charset="0"/>
              <a:cs typeface="Arial" panose="020B0604020202020204" pitchFamily="34" charset="0"/>
            </a:endParaRPr>
          </a:p>
          <a:p>
            <a:r>
              <a:rPr lang="en-AU" altLang="en-US" sz="1477" dirty="0">
                <a:latin typeface="Arial" panose="020B0604020202020204" pitchFamily="34" charset="0"/>
                <a:cs typeface="Arial" panose="020B0604020202020204" pitchFamily="34" charset="0"/>
              </a:rPr>
              <a:t>1. </a:t>
            </a:r>
            <a:r>
              <a:rPr lang="en-US" altLang="en-US" sz="1477" dirty="0">
                <a:latin typeface="Arial" panose="020B0604020202020204" pitchFamily="34" charset="0"/>
                <a:cs typeface="Arial" panose="020B0604020202020204" pitchFamily="34" charset="0"/>
              </a:rPr>
              <a:t>The Salesperson selects to place an order</a:t>
            </a:r>
          </a:p>
          <a:p>
            <a:r>
              <a:rPr lang="en-US" altLang="en-US" sz="1477" dirty="0">
                <a:latin typeface="Arial" panose="020B0604020202020204" pitchFamily="34" charset="0"/>
                <a:cs typeface="Arial" panose="020B0604020202020204" pitchFamily="34" charset="0"/>
              </a:rPr>
              <a:t>3. The </a:t>
            </a:r>
            <a:r>
              <a:rPr lang="en-US" altLang="en-US" sz="1477" dirty="0">
                <a:latin typeface="Arial" panose="020B0604020202020204" pitchFamily="34" charset="0"/>
              </a:rPr>
              <a:t>Salesperson </a:t>
            </a:r>
            <a:r>
              <a:rPr lang="en-US" altLang="en-US" sz="1477" dirty="0">
                <a:latin typeface="Arial" panose="020B0604020202020204" pitchFamily="34" charset="0"/>
                <a:cs typeface="Arial" panose="020B0604020202020204" pitchFamily="34" charset="0"/>
              </a:rPr>
              <a:t>completes the order form by:</a:t>
            </a:r>
          </a:p>
          <a:p>
            <a:r>
              <a:rPr lang="en-US" altLang="en-US" sz="1477" dirty="0">
                <a:latin typeface="Arial" panose="020B0604020202020204" pitchFamily="34" charset="0"/>
                <a:cs typeface="Arial" panose="020B0604020202020204" pitchFamily="34" charset="0"/>
              </a:rPr>
              <a:t>	3.1 entering the Customer details</a:t>
            </a:r>
          </a:p>
          <a:p>
            <a:r>
              <a:rPr lang="en-US" altLang="en-US" sz="1477" dirty="0">
                <a:latin typeface="Arial" panose="020B0604020202020204" pitchFamily="34" charset="0"/>
                <a:cs typeface="Arial" panose="020B0604020202020204" pitchFamily="34" charset="0"/>
              </a:rPr>
              <a:t>	3.2 entering the products and quantities ordered</a:t>
            </a:r>
          </a:p>
          <a:p>
            <a:r>
              <a:rPr lang="en-US" altLang="en-US" sz="1477" b="1" dirty="0">
                <a:latin typeface="Arial" panose="020B0604020202020204" pitchFamily="34" charset="0"/>
                <a:cs typeface="Arial" panose="020B0604020202020204" pitchFamily="34" charset="0"/>
              </a:rPr>
              <a:t>	        (extension point: promotional offer)</a:t>
            </a:r>
          </a:p>
          <a:p>
            <a:r>
              <a:rPr lang="en-US" altLang="en-US" sz="1477" dirty="0">
                <a:latin typeface="Arial" panose="020B0604020202020204" pitchFamily="34" charset="0"/>
                <a:cs typeface="Arial" panose="020B0604020202020204" pitchFamily="34" charset="0"/>
              </a:rPr>
              <a:t>	3.3 entering the delivery method</a:t>
            </a:r>
          </a:p>
          <a:p>
            <a:r>
              <a:rPr lang="en-US" altLang="en-US" sz="1477" b="1" dirty="0">
                <a:latin typeface="Arial" panose="020B0604020202020204" pitchFamily="34" charset="0"/>
                <a:cs typeface="Arial" panose="020B0604020202020204" pitchFamily="34" charset="0"/>
              </a:rPr>
              <a:t>	        (extension point: priority order)</a:t>
            </a:r>
          </a:p>
          <a:p>
            <a:r>
              <a:rPr lang="en-US" altLang="en-US" sz="1477" dirty="0">
                <a:latin typeface="Arial" panose="020B0604020202020204" pitchFamily="34" charset="0"/>
                <a:cs typeface="Arial" panose="020B0604020202020204" pitchFamily="34" charset="0"/>
              </a:rPr>
              <a:t>5. … … …</a:t>
            </a:r>
            <a:endParaRPr lang="en-AU" altLang="en-US" sz="1477" dirty="0">
              <a:latin typeface="Arial" panose="020B0604020202020204" pitchFamily="34" charset="0"/>
              <a:cs typeface="Arial" panose="020B0604020202020204" pitchFamily="34" charset="0"/>
            </a:endParaRPr>
          </a:p>
        </p:txBody>
      </p:sp>
      <p:sp>
        <p:nvSpPr>
          <p:cNvPr id="2211846" name="Rectangle 6"/>
          <p:cNvSpPr>
            <a:spLocks noChangeArrowheads="1"/>
          </p:cNvSpPr>
          <p:nvPr/>
        </p:nvSpPr>
        <p:spPr bwMode="auto">
          <a:xfrm>
            <a:off x="5108684" y="1408380"/>
            <a:ext cx="3936023" cy="3626826"/>
          </a:xfrm>
          <a:prstGeom prst="rect">
            <a:avLst/>
          </a:prstGeom>
          <a:solidFill>
            <a:schemeClr val="bg1"/>
          </a:solidFill>
          <a:ln w="25400">
            <a:solidFill>
              <a:schemeClr val="tx1"/>
            </a:solidFill>
            <a:miter lim="800000"/>
            <a:headEnd/>
            <a:tailEnd/>
          </a:ln>
          <a:effectLst>
            <a:outerShdw blurRad="38100" dist="76200" dir="2700000" algn="ctr" rotWithShape="0">
              <a:srgbClr val="0070C0">
                <a:alpha val="60000"/>
              </a:srgbClr>
            </a:outerShdw>
          </a:effectLst>
        </p:spPr>
        <p:txBody>
          <a:bodyPr wrap="none" anchor="ctr"/>
          <a:lstStyle/>
          <a:p>
            <a:endParaRPr lang="en-AU" sz="1108"/>
          </a:p>
        </p:txBody>
      </p:sp>
      <p:sp>
        <p:nvSpPr>
          <p:cNvPr id="2211847" name="Rectangle 7"/>
          <p:cNvSpPr>
            <a:spLocks noChangeArrowheads="1"/>
          </p:cNvSpPr>
          <p:nvPr/>
        </p:nvSpPr>
        <p:spPr bwMode="auto">
          <a:xfrm>
            <a:off x="5120407" y="1412776"/>
            <a:ext cx="3994638" cy="3637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6" rIns="84992" bIns="42496">
            <a:spAutoFit/>
          </a:bodyPr>
          <a:lstStyle>
            <a:lvl1pPr marL="355600" indent="-355600" algn="l" defTabSz="762000">
              <a:tabLst>
                <a:tab pos="1790700" algn="l"/>
              </a:tabLst>
              <a:defRPr sz="2400">
                <a:solidFill>
                  <a:schemeClr val="tx1"/>
                </a:solidFill>
                <a:latin typeface="Times New Roman" panose="02020603050405020304" pitchFamily="18" charset="0"/>
              </a:defRPr>
            </a:lvl1pPr>
            <a:lvl2pPr marL="1081088" indent="-457200" algn="l" defTabSz="762000">
              <a:tabLst>
                <a:tab pos="1790700" algn="l"/>
              </a:tabLst>
              <a:defRPr sz="2400">
                <a:solidFill>
                  <a:schemeClr val="tx1"/>
                </a:solidFill>
                <a:latin typeface="Times New Roman" panose="02020603050405020304" pitchFamily="18" charset="0"/>
              </a:defRPr>
            </a:lvl2pPr>
            <a:lvl3pPr marL="1717675" indent="-457200" algn="l" defTabSz="762000">
              <a:tabLst>
                <a:tab pos="1790700" algn="l"/>
              </a:tabLst>
              <a:defRPr sz="2400">
                <a:solidFill>
                  <a:schemeClr val="tx1"/>
                </a:solidFill>
                <a:latin typeface="Times New Roman" panose="02020603050405020304" pitchFamily="18" charset="0"/>
              </a:defRPr>
            </a:lvl3pPr>
            <a:lvl4pPr marL="2354263" indent="-457200" algn="l" defTabSz="762000">
              <a:tabLst>
                <a:tab pos="1790700" algn="l"/>
              </a:tabLst>
              <a:defRPr sz="2400">
                <a:solidFill>
                  <a:schemeClr val="tx1"/>
                </a:solidFill>
                <a:latin typeface="Times New Roman" panose="02020603050405020304" pitchFamily="18" charset="0"/>
              </a:defRPr>
            </a:lvl4pPr>
            <a:lvl5pPr marL="2990850" indent="-457200" algn="l" defTabSz="762000">
              <a:tabLst>
                <a:tab pos="1790700" algn="l"/>
              </a:tabLst>
              <a:defRPr sz="2400">
                <a:solidFill>
                  <a:schemeClr val="tx1"/>
                </a:solidFill>
                <a:latin typeface="Times New Roman" panose="02020603050405020304" pitchFamily="18" charset="0"/>
              </a:defRPr>
            </a:lvl5pPr>
            <a:lvl6pPr marL="3448050" indent="-457200" defTabSz="762000" fontAlgn="base">
              <a:spcBef>
                <a:spcPct val="0"/>
              </a:spcBef>
              <a:spcAft>
                <a:spcPct val="0"/>
              </a:spcAft>
              <a:tabLst>
                <a:tab pos="1790700" algn="l"/>
              </a:tabLst>
              <a:defRPr sz="2400">
                <a:solidFill>
                  <a:schemeClr val="tx1"/>
                </a:solidFill>
                <a:latin typeface="Times New Roman" panose="02020603050405020304" pitchFamily="18" charset="0"/>
              </a:defRPr>
            </a:lvl6pPr>
            <a:lvl7pPr marL="3905250" indent="-457200" defTabSz="762000" fontAlgn="base">
              <a:spcBef>
                <a:spcPct val="0"/>
              </a:spcBef>
              <a:spcAft>
                <a:spcPct val="0"/>
              </a:spcAft>
              <a:tabLst>
                <a:tab pos="1790700" algn="l"/>
              </a:tabLst>
              <a:defRPr sz="2400">
                <a:solidFill>
                  <a:schemeClr val="tx1"/>
                </a:solidFill>
                <a:latin typeface="Times New Roman" panose="02020603050405020304" pitchFamily="18" charset="0"/>
              </a:defRPr>
            </a:lvl7pPr>
            <a:lvl8pPr marL="4362450" indent="-457200" defTabSz="762000" fontAlgn="base">
              <a:spcBef>
                <a:spcPct val="0"/>
              </a:spcBef>
              <a:spcAft>
                <a:spcPct val="0"/>
              </a:spcAft>
              <a:tabLst>
                <a:tab pos="1790700" algn="l"/>
              </a:tabLst>
              <a:defRPr sz="2400">
                <a:solidFill>
                  <a:schemeClr val="tx1"/>
                </a:solidFill>
                <a:latin typeface="Times New Roman" panose="02020603050405020304" pitchFamily="18" charset="0"/>
              </a:defRPr>
            </a:lvl8pPr>
            <a:lvl9pPr marL="4819650" indent="-457200" defTabSz="762000" fontAlgn="base">
              <a:spcBef>
                <a:spcPct val="0"/>
              </a:spcBef>
              <a:spcAft>
                <a:spcPct val="0"/>
              </a:spcAft>
              <a:tabLst>
                <a:tab pos="1790700" algn="l"/>
              </a:tabLst>
              <a:defRPr sz="2400">
                <a:solidFill>
                  <a:schemeClr val="tx1"/>
                </a:solidFill>
                <a:latin typeface="Times New Roman" panose="02020603050405020304" pitchFamily="18" charset="0"/>
              </a:defRPr>
            </a:lvl9pPr>
          </a:lstStyle>
          <a:p>
            <a:pPr>
              <a:tabLst>
                <a:tab pos="1706563" algn="l"/>
              </a:tabLst>
            </a:pPr>
            <a:r>
              <a:rPr lang="en-AU" altLang="en-US" sz="1477" b="1" dirty="0">
                <a:latin typeface="Arial" panose="020B0604020202020204" pitchFamily="34" charset="0"/>
                <a:cs typeface="Arial" panose="020B0604020202020204" pitchFamily="34" charset="0"/>
              </a:rPr>
              <a:t>Use Case Title:	</a:t>
            </a:r>
            <a:r>
              <a:rPr lang="en-US" altLang="en-US" sz="1477" dirty="0">
                <a:latin typeface="Arial" panose="020B0604020202020204" pitchFamily="34" charset="0"/>
                <a:cs typeface="Arial" panose="020B0604020202020204" pitchFamily="34" charset="0"/>
              </a:rPr>
              <a:t>Promotional Offer</a:t>
            </a:r>
            <a:endParaRPr lang="en-AU" altLang="en-US" sz="1477" dirty="0">
              <a:latin typeface="Arial" panose="020B0604020202020204" pitchFamily="34" charset="0"/>
              <a:cs typeface="Arial" panose="020B0604020202020204" pitchFamily="34" charset="0"/>
            </a:endParaRPr>
          </a:p>
          <a:p>
            <a:pPr>
              <a:tabLst>
                <a:tab pos="1706563" algn="l"/>
              </a:tabLst>
            </a:pPr>
            <a:r>
              <a:rPr lang="en-AU" altLang="en-US" sz="1477" b="1" dirty="0">
                <a:latin typeface="Arial" panose="020B0604020202020204" pitchFamily="34" charset="0"/>
                <a:cs typeface="Arial" panose="020B0604020202020204" pitchFamily="34" charset="0"/>
              </a:rPr>
              <a:t>Ref. Number:</a:t>
            </a:r>
            <a:r>
              <a:rPr lang="en-AU" altLang="en-US" sz="1477" dirty="0">
                <a:latin typeface="Arial" panose="020B0604020202020204" pitchFamily="34" charset="0"/>
                <a:cs typeface="Arial" panose="020B0604020202020204" pitchFamily="34" charset="0"/>
              </a:rPr>
              <a:t>	</a:t>
            </a:r>
            <a:r>
              <a:rPr lang="en-US" altLang="en-US" sz="1477" dirty="0">
                <a:latin typeface="Arial" panose="020B0604020202020204" pitchFamily="34" charset="0"/>
                <a:cs typeface="Arial" panose="020B0604020202020204" pitchFamily="34" charset="0"/>
              </a:rPr>
              <a:t>UC008</a:t>
            </a:r>
            <a:endParaRPr lang="en-AU" altLang="en-US" sz="1477" dirty="0">
              <a:latin typeface="Arial" panose="020B0604020202020204" pitchFamily="34" charset="0"/>
              <a:cs typeface="Arial" panose="020B0604020202020204" pitchFamily="34" charset="0"/>
            </a:endParaRPr>
          </a:p>
          <a:p>
            <a:pPr>
              <a:tabLst>
                <a:tab pos="1706563" algn="l"/>
              </a:tabLst>
            </a:pPr>
            <a:r>
              <a:rPr lang="en-AU" altLang="en-US" sz="1477" b="1" dirty="0">
                <a:latin typeface="Arial" panose="020B0604020202020204" pitchFamily="34" charset="0"/>
                <a:cs typeface="Arial" panose="020B0604020202020204" pitchFamily="34" charset="0"/>
              </a:rPr>
              <a:t>Summary:</a:t>
            </a:r>
            <a:r>
              <a:rPr lang="en-AU" altLang="en-US" sz="1477" dirty="0">
                <a:latin typeface="Arial" panose="020B0604020202020204" pitchFamily="34" charset="0"/>
                <a:cs typeface="Arial" panose="020B0604020202020204" pitchFamily="34" charset="0"/>
              </a:rPr>
              <a:t>	</a:t>
            </a:r>
            <a:r>
              <a:rPr lang="en-US" altLang="en-US" sz="1477" dirty="0">
                <a:latin typeface="Arial" panose="020B0604020202020204" pitchFamily="34" charset="0"/>
                <a:cs typeface="Arial" panose="020B0604020202020204" pitchFamily="34" charset="0"/>
              </a:rPr>
              <a:t>If the item is part of a 		promotional offer then a 	discount is calculated for 	the item</a:t>
            </a:r>
            <a:endParaRPr lang="en-AU" altLang="en-US" sz="1477" dirty="0">
              <a:latin typeface="Arial" panose="020B0604020202020204" pitchFamily="34" charset="0"/>
              <a:cs typeface="Arial" panose="020B0604020202020204" pitchFamily="34" charset="0"/>
            </a:endParaRPr>
          </a:p>
          <a:p>
            <a:pPr>
              <a:tabLst>
                <a:tab pos="1706563" algn="l"/>
              </a:tabLst>
            </a:pPr>
            <a:r>
              <a:rPr lang="en-AU" altLang="en-US" sz="1477" b="1" dirty="0">
                <a:latin typeface="Arial" panose="020B0604020202020204" pitchFamily="34" charset="0"/>
                <a:cs typeface="Arial" panose="020B0604020202020204" pitchFamily="34" charset="0"/>
              </a:rPr>
              <a:t>Primary Actor:</a:t>
            </a:r>
            <a:r>
              <a:rPr lang="en-AU" altLang="en-US" sz="1477" dirty="0">
                <a:latin typeface="Arial" panose="020B0604020202020204" pitchFamily="34" charset="0"/>
                <a:cs typeface="Arial" panose="020B0604020202020204" pitchFamily="34" charset="0"/>
              </a:rPr>
              <a:t>	</a:t>
            </a:r>
            <a:r>
              <a:rPr lang="en-US" altLang="en-US" sz="1477" dirty="0">
                <a:latin typeface="Arial" panose="020B0604020202020204" pitchFamily="34" charset="0"/>
                <a:cs typeface="Arial" panose="020B0604020202020204" pitchFamily="34" charset="0"/>
              </a:rPr>
              <a:t>Salesperson</a:t>
            </a:r>
            <a:endParaRPr lang="en-AU" altLang="en-US" sz="1477" dirty="0">
              <a:latin typeface="Arial" panose="020B0604020202020204" pitchFamily="34" charset="0"/>
              <a:cs typeface="Arial" panose="020B0604020202020204" pitchFamily="34" charset="0"/>
            </a:endParaRPr>
          </a:p>
          <a:p>
            <a:pPr>
              <a:tabLst>
                <a:tab pos="1706563" algn="l"/>
              </a:tabLst>
            </a:pPr>
            <a:r>
              <a:rPr lang="en-US" altLang="en-US" sz="1477" b="1" dirty="0">
                <a:latin typeface="Arial" panose="020B0604020202020204" pitchFamily="34" charset="0"/>
                <a:cs typeface="Arial" panose="020B0604020202020204" pitchFamily="34" charset="0"/>
              </a:rPr>
              <a:t>Inherits:	</a:t>
            </a:r>
            <a:r>
              <a:rPr lang="en-US" altLang="en-US" sz="1477" dirty="0">
                <a:latin typeface="Arial" panose="020B0604020202020204" pitchFamily="34" charset="0"/>
                <a:cs typeface="Arial" panose="020B0604020202020204" pitchFamily="34" charset="0"/>
              </a:rPr>
              <a:t>None</a:t>
            </a:r>
          </a:p>
          <a:p>
            <a:pPr>
              <a:tabLst>
                <a:tab pos="1706563" algn="l"/>
              </a:tabLst>
            </a:pPr>
            <a:r>
              <a:rPr lang="en-US" altLang="en-US" sz="1477" b="1" dirty="0">
                <a:latin typeface="Arial" panose="020B0604020202020204" pitchFamily="34" charset="0"/>
                <a:cs typeface="Arial" panose="020B0604020202020204" pitchFamily="34" charset="0"/>
              </a:rPr>
              <a:t>Includes:</a:t>
            </a:r>
            <a:r>
              <a:rPr lang="en-US" altLang="en-US" sz="1477" dirty="0">
                <a:latin typeface="Arial" panose="020B0604020202020204" pitchFamily="34" charset="0"/>
                <a:cs typeface="Arial" panose="020B0604020202020204" pitchFamily="34" charset="0"/>
              </a:rPr>
              <a:t>	None</a:t>
            </a:r>
            <a:endParaRPr lang="en-AU" altLang="en-US" sz="1477" dirty="0">
              <a:latin typeface="Arial" panose="020B0604020202020204" pitchFamily="34" charset="0"/>
              <a:cs typeface="Arial" panose="020B0604020202020204" pitchFamily="34" charset="0"/>
            </a:endParaRPr>
          </a:p>
          <a:p>
            <a:pPr>
              <a:tabLst>
                <a:tab pos="1706563" algn="l"/>
              </a:tabLst>
            </a:pPr>
            <a:r>
              <a:rPr lang="en-US" altLang="en-US" sz="1477" b="1" dirty="0">
                <a:latin typeface="Arial" panose="020B0604020202020204" pitchFamily="34" charset="0"/>
                <a:cs typeface="Arial" panose="020B0604020202020204" pitchFamily="34" charset="0"/>
              </a:rPr>
              <a:t>Extension Points:	</a:t>
            </a:r>
            <a:r>
              <a:rPr lang="en-US" altLang="en-US" sz="1477" dirty="0">
                <a:latin typeface="Arial" panose="020B0604020202020204" pitchFamily="34" charset="0"/>
                <a:cs typeface="Arial" panose="020B0604020202020204" pitchFamily="34" charset="0"/>
              </a:rPr>
              <a:t>None</a:t>
            </a:r>
          </a:p>
          <a:p>
            <a:endParaRPr lang="en-AU" altLang="en-US" sz="923" b="1" dirty="0">
              <a:latin typeface="Arial" panose="020B0604020202020204" pitchFamily="34" charset="0"/>
              <a:cs typeface="Arial" panose="020B0604020202020204" pitchFamily="34" charset="0"/>
            </a:endParaRPr>
          </a:p>
          <a:p>
            <a:r>
              <a:rPr lang="en-US" altLang="en-US" sz="1477" b="1" dirty="0">
                <a:latin typeface="Arial" panose="020B0604020202020204" pitchFamily="34" charset="0"/>
                <a:cs typeface="Arial" panose="020B0604020202020204" pitchFamily="34" charset="0"/>
              </a:rPr>
              <a:t>Typical Sequence of Events</a:t>
            </a:r>
            <a:r>
              <a:rPr lang="en-AU" altLang="en-US" sz="1477" b="1" dirty="0">
                <a:latin typeface="Arial" panose="020B0604020202020204" pitchFamily="34" charset="0"/>
                <a:cs typeface="Arial" panose="020B0604020202020204" pitchFamily="34" charset="0"/>
              </a:rPr>
              <a:t>:</a:t>
            </a:r>
            <a:r>
              <a:rPr lang="en-AU" altLang="en-US" sz="1477" dirty="0">
                <a:latin typeface="Arial" panose="020B0604020202020204" pitchFamily="34" charset="0"/>
                <a:cs typeface="Arial" panose="020B0604020202020204" pitchFamily="34" charset="0"/>
              </a:rPr>
              <a:t>	</a:t>
            </a:r>
            <a:endParaRPr lang="en-US" altLang="en-US" sz="1477" dirty="0">
              <a:latin typeface="Arial" panose="020B0604020202020204" pitchFamily="34" charset="0"/>
              <a:cs typeface="Arial" panose="020B0604020202020204" pitchFamily="34" charset="0"/>
            </a:endParaRPr>
          </a:p>
          <a:p>
            <a:r>
              <a:rPr lang="en-US" altLang="en-US" sz="1477" dirty="0">
                <a:latin typeface="Arial" panose="020B0604020202020204" pitchFamily="34" charset="0"/>
                <a:cs typeface="Arial" panose="020B0604020202020204" pitchFamily="34" charset="0"/>
              </a:rPr>
              <a:t>1.1	The system calculates the discount applicable to the item</a:t>
            </a:r>
          </a:p>
          <a:p>
            <a:r>
              <a:rPr lang="en-US" altLang="en-US" sz="1477" dirty="0">
                <a:latin typeface="Arial" panose="020B0604020202020204" pitchFamily="34" charset="0"/>
                <a:cs typeface="Arial" panose="020B0604020202020204" pitchFamily="34" charset="0"/>
              </a:rPr>
              <a:t>1.2	The system displays the discount applied on the order form</a:t>
            </a:r>
            <a:endParaRPr lang="en-AU" altLang="en-US" sz="1477" dirty="0">
              <a:latin typeface="Arial" panose="020B0604020202020204" pitchFamily="34" charset="0"/>
              <a:cs typeface="Arial" panose="020B0604020202020204" pitchFamily="34" charset="0"/>
            </a:endParaRPr>
          </a:p>
        </p:txBody>
      </p:sp>
      <p:sp>
        <p:nvSpPr>
          <p:cNvPr id="8"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94</a:t>
            </a:fld>
            <a:endParaRPr lang="en-AU" altLang="en-US" dirty="0"/>
          </a:p>
        </p:txBody>
      </p:sp>
      <p:sp>
        <p:nvSpPr>
          <p:cNvPr id="9" name="Date Placeholder 3">
            <a:extLst>
              <a:ext uri="{FF2B5EF4-FFF2-40B4-BE49-F238E27FC236}">
                <a16:creationId xmlns:a16="http://schemas.microsoft.com/office/drawing/2014/main" id="{D3EB0101-3B37-4217-A6F6-20A1447BC93E}"/>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3834789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868" name="Rectangle 4"/>
          <p:cNvSpPr>
            <a:spLocks noGrp="1" noChangeArrowheads="1"/>
          </p:cNvSpPr>
          <p:nvPr>
            <p:ph type="title"/>
          </p:nvPr>
        </p:nvSpPr>
        <p:spPr/>
        <p:txBody>
          <a:bodyPr/>
          <a:lstStyle/>
          <a:p>
            <a:r>
              <a:rPr lang="en-US" altLang="en-US"/>
              <a:t>Use Case </a:t>
            </a:r>
            <a:r>
              <a:rPr lang="en-AU" altLang="en-US"/>
              <a:t>Generalisation</a:t>
            </a:r>
          </a:p>
        </p:txBody>
      </p:sp>
      <p:sp>
        <p:nvSpPr>
          <p:cNvPr id="2212869" name="Rectangle 5"/>
          <p:cNvSpPr>
            <a:spLocks noGrp="1" noChangeArrowheads="1"/>
          </p:cNvSpPr>
          <p:nvPr>
            <p:ph type="body" idx="1"/>
          </p:nvPr>
        </p:nvSpPr>
        <p:spPr/>
        <p:txBody>
          <a:bodyPr/>
          <a:lstStyle/>
          <a:p>
            <a:pPr>
              <a:lnSpc>
                <a:spcPct val="100000"/>
              </a:lnSpc>
              <a:spcBef>
                <a:spcPts val="1800"/>
              </a:spcBef>
            </a:pPr>
            <a:r>
              <a:rPr lang="en-AU" altLang="en-US" dirty="0"/>
              <a:t>General behaviour can be factored out using generalisation</a:t>
            </a:r>
          </a:p>
          <a:p>
            <a:pPr lvl="1">
              <a:lnSpc>
                <a:spcPct val="100000"/>
              </a:lnSpc>
              <a:spcBef>
                <a:spcPts val="600"/>
              </a:spcBef>
            </a:pPr>
            <a:r>
              <a:rPr lang="en-AU" altLang="en-US" dirty="0"/>
              <a:t>like inheritance in class design</a:t>
            </a:r>
          </a:p>
          <a:p>
            <a:pPr>
              <a:lnSpc>
                <a:spcPct val="100000"/>
              </a:lnSpc>
              <a:spcBef>
                <a:spcPts val="1800"/>
              </a:spcBef>
            </a:pPr>
            <a:r>
              <a:rPr lang="en-AU" altLang="en-US" dirty="0"/>
              <a:t>Use when the behaviour of the </a:t>
            </a:r>
            <a:r>
              <a:rPr lang="en-US" altLang="en-AU" dirty="0"/>
              <a:t>child use case is more specific than that described by the parent use case</a:t>
            </a:r>
          </a:p>
          <a:p>
            <a:pPr lvl="1">
              <a:lnSpc>
                <a:spcPct val="100000"/>
              </a:lnSpc>
              <a:spcBef>
                <a:spcPts val="600"/>
              </a:spcBef>
            </a:pPr>
            <a:r>
              <a:rPr lang="en-US" altLang="en-AU" dirty="0"/>
              <a:t>general – </a:t>
            </a:r>
            <a:r>
              <a:rPr lang="en-US" altLang="en-AU" dirty="0" err="1"/>
              <a:t>specialised</a:t>
            </a:r>
            <a:r>
              <a:rPr lang="en-US" altLang="en-AU" dirty="0"/>
              <a:t> relationship</a:t>
            </a:r>
          </a:p>
        </p:txBody>
      </p:sp>
      <p:sp>
        <p:nvSpPr>
          <p:cNvPr id="5"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95</a:t>
            </a:fld>
            <a:endParaRPr lang="en-AU" altLang="en-US" dirty="0"/>
          </a:p>
        </p:txBody>
      </p:sp>
      <p:sp>
        <p:nvSpPr>
          <p:cNvPr id="6" name="Date Placeholder 3">
            <a:extLst>
              <a:ext uri="{FF2B5EF4-FFF2-40B4-BE49-F238E27FC236}">
                <a16:creationId xmlns:a16="http://schemas.microsoft.com/office/drawing/2014/main" id="{CDD1B522-6268-42B4-A9C4-74CA3D4D49E5}"/>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7228744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3899" name="Rectangle 11"/>
          <p:cNvSpPr>
            <a:spLocks noGrp="1" noChangeArrowheads="1"/>
          </p:cNvSpPr>
          <p:nvPr>
            <p:ph type="title"/>
          </p:nvPr>
        </p:nvSpPr>
        <p:spPr>
          <a:xfrm>
            <a:off x="1403648" y="1"/>
            <a:ext cx="7567437" cy="918796"/>
          </a:xfrm>
        </p:spPr>
        <p:txBody>
          <a:bodyPr/>
          <a:lstStyle/>
          <a:p>
            <a:r>
              <a:rPr lang="en-AU" altLang="en-US" dirty="0"/>
              <a:t>Illustrating Use Case Generalisation</a:t>
            </a:r>
          </a:p>
        </p:txBody>
      </p:sp>
      <p:sp>
        <p:nvSpPr>
          <p:cNvPr id="2213900" name="Rectangle 12"/>
          <p:cNvSpPr>
            <a:spLocks noGrp="1" noChangeArrowheads="1"/>
          </p:cNvSpPr>
          <p:nvPr>
            <p:ph type="body" idx="1"/>
          </p:nvPr>
        </p:nvSpPr>
        <p:spPr>
          <a:xfrm>
            <a:off x="1403648" y="1124744"/>
            <a:ext cx="5256584" cy="4770499"/>
          </a:xfrm>
        </p:spPr>
        <p:txBody>
          <a:bodyPr/>
          <a:lstStyle/>
          <a:p>
            <a:r>
              <a:rPr lang="en-AU" altLang="en-US" sz="2400" dirty="0"/>
              <a:t>In the specialised use case the phrase inherits: &lt;parent use case&gt; is included in the text</a:t>
            </a:r>
          </a:p>
          <a:p>
            <a:r>
              <a:rPr lang="en-AU" altLang="en-US" sz="2400" dirty="0"/>
              <a:t>The scenario text of the child indicates the behaviour of the parent that is replaced or refined</a:t>
            </a:r>
          </a:p>
          <a:p>
            <a:pPr lvl="1"/>
            <a:r>
              <a:rPr lang="en-AU" altLang="en-US" sz="2000" dirty="0"/>
              <a:t>refine &lt;step number in general use case&gt; </a:t>
            </a:r>
          </a:p>
          <a:p>
            <a:pPr lvl="1"/>
            <a:r>
              <a:rPr lang="en-AU" altLang="en-US" sz="2000" dirty="0"/>
              <a:t>replace &lt;step number in general use case&gt;</a:t>
            </a:r>
          </a:p>
          <a:p>
            <a:r>
              <a:rPr lang="en-AU" altLang="en-US" sz="2400" dirty="0"/>
              <a:t>Generalisation relationship can be shown in the use case diagram</a:t>
            </a:r>
          </a:p>
          <a:p>
            <a:pPr lvl="1"/>
            <a:r>
              <a:rPr lang="en-AU" altLang="en-US" sz="2000" dirty="0"/>
              <a:t>Use case 2 inherits Use case 1</a:t>
            </a:r>
            <a:endParaRPr lang="en-US" altLang="en-US" sz="2000" dirty="0"/>
          </a:p>
        </p:txBody>
      </p:sp>
      <p:grpSp>
        <p:nvGrpSpPr>
          <p:cNvPr id="2213892" name="Group 4"/>
          <p:cNvGrpSpPr>
            <a:grpSpLocks/>
          </p:cNvGrpSpPr>
          <p:nvPr/>
        </p:nvGrpSpPr>
        <p:grpSpPr bwMode="auto">
          <a:xfrm>
            <a:off x="7001516" y="1783374"/>
            <a:ext cx="1957754" cy="3900854"/>
            <a:chOff x="4179" y="1037"/>
            <a:chExt cx="1233" cy="2662"/>
          </a:xfrm>
        </p:grpSpPr>
        <p:sp>
          <p:nvSpPr>
            <p:cNvPr id="2213893" name="Oval 5"/>
            <p:cNvSpPr>
              <a:spLocks noChangeArrowheads="1"/>
            </p:cNvSpPr>
            <p:nvPr/>
          </p:nvSpPr>
          <p:spPr bwMode="auto">
            <a:xfrm>
              <a:off x="4179" y="1037"/>
              <a:ext cx="1233" cy="593"/>
            </a:xfrm>
            <a:prstGeom prst="ellipse">
              <a:avLst/>
            </a:prstGeom>
            <a:noFill/>
            <a:ln w="28575">
              <a:solidFill>
                <a:srgbClr val="00206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46" b="1" dirty="0">
                  <a:latin typeface="Arial" panose="020B0604020202020204" pitchFamily="34" charset="0"/>
                  <a:cs typeface="Arial" panose="020B0604020202020204" pitchFamily="34" charset="0"/>
                </a:rPr>
                <a:t>Use case 1</a:t>
              </a:r>
              <a:endParaRPr lang="en-AU" altLang="en-US" sz="1846" b="1" dirty="0">
                <a:latin typeface="Arial" panose="020B0604020202020204" pitchFamily="34" charset="0"/>
                <a:cs typeface="Arial" panose="020B0604020202020204" pitchFamily="34" charset="0"/>
              </a:endParaRPr>
            </a:p>
          </p:txBody>
        </p:sp>
        <p:sp>
          <p:nvSpPr>
            <p:cNvPr id="2213894" name="Oval 6"/>
            <p:cNvSpPr>
              <a:spLocks noChangeArrowheads="1"/>
            </p:cNvSpPr>
            <p:nvPr/>
          </p:nvSpPr>
          <p:spPr bwMode="auto">
            <a:xfrm>
              <a:off x="4179" y="2594"/>
              <a:ext cx="1233" cy="593"/>
            </a:xfrm>
            <a:prstGeom prst="ellipse">
              <a:avLst/>
            </a:prstGeom>
            <a:noFill/>
            <a:ln w="28575">
              <a:solidFill>
                <a:srgbClr val="00206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46" b="1">
                  <a:latin typeface="Arial" panose="020B0604020202020204" pitchFamily="34" charset="0"/>
                  <a:cs typeface="Arial" panose="020B0604020202020204" pitchFamily="34" charset="0"/>
                </a:rPr>
                <a:t>Use case 2</a:t>
              </a:r>
              <a:endParaRPr lang="en-AU" altLang="en-US" sz="1846" b="1">
                <a:latin typeface="Arial" panose="020B0604020202020204" pitchFamily="34" charset="0"/>
                <a:cs typeface="Arial" panose="020B0604020202020204" pitchFamily="34" charset="0"/>
              </a:endParaRPr>
            </a:p>
          </p:txBody>
        </p:sp>
        <p:sp>
          <p:nvSpPr>
            <p:cNvPr id="2213895" name="Line 7"/>
            <p:cNvSpPr>
              <a:spLocks noChangeShapeType="1"/>
            </p:cNvSpPr>
            <p:nvPr/>
          </p:nvSpPr>
          <p:spPr bwMode="auto">
            <a:xfrm>
              <a:off x="4812" y="1844"/>
              <a:ext cx="0" cy="753"/>
            </a:xfrm>
            <a:prstGeom prst="line">
              <a:avLst/>
            </a:prstGeom>
            <a:noFill/>
            <a:ln w="12700">
              <a:solidFill>
                <a:srgbClr val="002060"/>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108"/>
            </a:p>
          </p:txBody>
        </p:sp>
        <p:sp>
          <p:nvSpPr>
            <p:cNvPr id="2213896" name="Text Box 8"/>
            <p:cNvSpPr txBox="1">
              <a:spLocks noChangeArrowheads="1"/>
            </p:cNvSpPr>
            <p:nvPr/>
          </p:nvSpPr>
          <p:spPr bwMode="auto">
            <a:xfrm>
              <a:off x="4281" y="3442"/>
              <a:ext cx="1082" cy="257"/>
            </a:xfrm>
            <a:prstGeom prst="rect">
              <a:avLst/>
            </a:prstGeom>
            <a:noFill/>
            <a:ln w="12700">
              <a:no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fontAlgn="base">
                <a:spcBef>
                  <a:spcPct val="0"/>
                </a:spcBef>
                <a:spcAft>
                  <a:spcPct val="0"/>
                </a:spcAft>
                <a:defRPr sz="2400">
                  <a:solidFill>
                    <a:schemeClr val="tx1"/>
                  </a:solidFill>
                  <a:latin typeface="Times New Roman" panose="02020603050405020304" pitchFamily="18" charset="0"/>
                </a:defRPr>
              </a:lvl6pPr>
              <a:lvl7pPr marL="3200400" fontAlgn="base">
                <a:spcBef>
                  <a:spcPct val="0"/>
                </a:spcBef>
                <a:spcAft>
                  <a:spcPct val="0"/>
                </a:spcAft>
                <a:defRPr sz="2400">
                  <a:solidFill>
                    <a:schemeClr val="tx1"/>
                  </a:solidFill>
                  <a:latin typeface="Times New Roman" panose="02020603050405020304" pitchFamily="18" charset="0"/>
                </a:defRPr>
              </a:lvl7pPr>
              <a:lvl8pPr marL="3657600" fontAlgn="base">
                <a:spcBef>
                  <a:spcPct val="0"/>
                </a:spcBef>
                <a:spcAft>
                  <a:spcPct val="0"/>
                </a:spcAft>
                <a:defRPr sz="2400">
                  <a:solidFill>
                    <a:schemeClr val="tx1"/>
                  </a:solidFill>
                  <a:latin typeface="Times New Roman" panose="02020603050405020304" pitchFamily="18" charset="0"/>
                </a:defRPr>
              </a:lvl8pPr>
              <a:lvl9pPr marL="41148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846" b="1">
                  <a:latin typeface="Arial" panose="020B0604020202020204" pitchFamily="34" charset="0"/>
                  <a:cs typeface="Arial" panose="020B0604020202020204" pitchFamily="34" charset="0"/>
                </a:rPr>
                <a:t>UML Notation</a:t>
              </a:r>
              <a:endParaRPr lang="en-AU" altLang="en-US" sz="1846" b="1">
                <a:latin typeface="Arial" panose="020B0604020202020204" pitchFamily="34" charset="0"/>
                <a:cs typeface="Arial" panose="020B0604020202020204" pitchFamily="34" charset="0"/>
              </a:endParaRPr>
            </a:p>
          </p:txBody>
        </p:sp>
        <p:sp>
          <p:nvSpPr>
            <p:cNvPr id="2213897" name="AutoShape 9"/>
            <p:cNvSpPr>
              <a:spLocks noChangeArrowheads="1"/>
            </p:cNvSpPr>
            <p:nvPr/>
          </p:nvSpPr>
          <p:spPr bwMode="auto">
            <a:xfrm>
              <a:off x="4710" y="1653"/>
              <a:ext cx="203" cy="211"/>
            </a:xfrm>
            <a:prstGeom prst="triangle">
              <a:avLst>
                <a:gd name="adj" fmla="val 50000"/>
              </a:avLst>
            </a:prstGeom>
            <a:solidFill>
              <a:schemeClr val="bg1"/>
            </a:solidFill>
            <a:ln w="28575">
              <a:solidFill>
                <a:srgbClr val="00206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11"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96</a:t>
            </a:fld>
            <a:endParaRPr lang="en-AU" altLang="en-US" dirty="0"/>
          </a:p>
        </p:txBody>
      </p:sp>
      <p:sp>
        <p:nvSpPr>
          <p:cNvPr id="12" name="Date Placeholder 3">
            <a:extLst>
              <a:ext uri="{FF2B5EF4-FFF2-40B4-BE49-F238E27FC236}">
                <a16:creationId xmlns:a16="http://schemas.microsoft.com/office/drawing/2014/main" id="{78E2025D-7A8F-4A0D-994A-A55EF2DCB077}"/>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19361302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914" name="Rectangle 2"/>
          <p:cNvSpPr>
            <a:spLocks noGrp="1" noChangeArrowheads="1"/>
          </p:cNvSpPr>
          <p:nvPr>
            <p:ph type="title"/>
          </p:nvPr>
        </p:nvSpPr>
        <p:spPr/>
        <p:txBody>
          <a:bodyPr/>
          <a:lstStyle/>
          <a:p>
            <a:r>
              <a:rPr lang="en-US" altLang="en-US"/>
              <a:t>Example</a:t>
            </a:r>
            <a:endParaRPr lang="en-AU" altLang="en-US"/>
          </a:p>
        </p:txBody>
      </p:sp>
      <p:sp>
        <p:nvSpPr>
          <p:cNvPr id="2214916" name="Oval 4"/>
          <p:cNvSpPr>
            <a:spLocks noChangeArrowheads="1"/>
          </p:cNvSpPr>
          <p:nvPr/>
        </p:nvSpPr>
        <p:spPr bwMode="auto">
          <a:xfrm>
            <a:off x="3753317" y="1569481"/>
            <a:ext cx="2239108" cy="1363295"/>
          </a:xfrm>
          <a:prstGeom prst="ellipse">
            <a:avLst/>
          </a:prstGeom>
          <a:noFill/>
          <a:ln w="28575">
            <a:solidFill>
              <a:srgbClr val="002060"/>
            </a:solidFill>
            <a:round/>
            <a:headEnd/>
            <a:tailEnd/>
          </a:ln>
          <a:extLst>
            <a:ext uri="{909E8E84-426E-40DD-AFC4-6F175D3DCCD1}">
              <a14:hiddenFill xmlns:a14="http://schemas.microsoft.com/office/drawing/2010/main">
                <a:solidFill>
                  <a:srgbClr val="FFFFFF"/>
                </a:solidFill>
              </a14:hiddenFill>
            </a:ext>
          </a:extLst>
        </p:spPr>
        <p:txBody>
          <a:bodyPr lIns="0" tIns="0" rIns="0">
            <a:spAutoFit/>
          </a:bodyPr>
          <a:lstStyle/>
          <a:p>
            <a:pPr algn="ctr"/>
            <a:r>
              <a:rPr lang="en-US" altLang="en-US" sz="2000" b="1" dirty="0">
                <a:latin typeface="+mn-lt"/>
                <a:cs typeface="Arial" panose="020B0604020202020204" pitchFamily="34" charset="0"/>
              </a:rPr>
              <a:t>Sell</a:t>
            </a:r>
          </a:p>
          <a:p>
            <a:pPr algn="ctr"/>
            <a:r>
              <a:rPr lang="en-US" altLang="en-US" sz="2000" b="1" dirty="0">
                <a:latin typeface="+mn-lt"/>
                <a:cs typeface="Arial" panose="020B0604020202020204" pitchFamily="34" charset="0"/>
              </a:rPr>
              <a:t>Insurance Policy</a:t>
            </a:r>
          </a:p>
        </p:txBody>
      </p:sp>
      <p:sp>
        <p:nvSpPr>
          <p:cNvPr id="2214917" name="Oval 5"/>
          <p:cNvSpPr>
            <a:spLocks noChangeArrowheads="1"/>
          </p:cNvSpPr>
          <p:nvPr/>
        </p:nvSpPr>
        <p:spPr bwMode="auto">
          <a:xfrm>
            <a:off x="3754783" y="3903545"/>
            <a:ext cx="2236177" cy="865584"/>
          </a:xfrm>
          <a:prstGeom prst="ellipse">
            <a:avLst/>
          </a:prstGeom>
          <a:noFill/>
          <a:ln w="28575">
            <a:solidFill>
              <a:srgbClr val="00206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algn="ctr"/>
            <a:r>
              <a:rPr lang="en-US" altLang="en-US" sz="2000" b="1">
                <a:latin typeface="+mn-lt"/>
                <a:cs typeface="Arial" panose="020B0604020202020204" pitchFamily="34" charset="0"/>
              </a:rPr>
              <a:t>Sell Boat </a:t>
            </a:r>
          </a:p>
          <a:p>
            <a:pPr algn="ctr"/>
            <a:r>
              <a:rPr lang="en-US" altLang="en-US" sz="2000" b="1">
                <a:latin typeface="+mn-lt"/>
                <a:cs typeface="Arial" panose="020B0604020202020204" pitchFamily="34" charset="0"/>
              </a:rPr>
              <a:t>Insurance</a:t>
            </a:r>
          </a:p>
        </p:txBody>
      </p:sp>
      <p:grpSp>
        <p:nvGrpSpPr>
          <p:cNvPr id="2214918" name="Group 6"/>
          <p:cNvGrpSpPr>
            <a:grpSpLocks/>
          </p:cNvGrpSpPr>
          <p:nvPr/>
        </p:nvGrpSpPr>
        <p:grpSpPr bwMode="auto">
          <a:xfrm>
            <a:off x="4721937" y="2955905"/>
            <a:ext cx="298938" cy="937846"/>
            <a:chOff x="3072" y="1948"/>
            <a:chExt cx="204" cy="640"/>
          </a:xfrm>
        </p:grpSpPr>
        <p:sp>
          <p:nvSpPr>
            <p:cNvPr id="2214919" name="Line 7"/>
            <p:cNvSpPr>
              <a:spLocks noChangeShapeType="1"/>
            </p:cNvSpPr>
            <p:nvPr/>
          </p:nvSpPr>
          <p:spPr bwMode="auto">
            <a:xfrm rot="69822">
              <a:off x="3169" y="2164"/>
              <a:ext cx="11" cy="424"/>
            </a:xfrm>
            <a:prstGeom prst="line">
              <a:avLst/>
            </a:prstGeom>
            <a:noFill/>
            <a:ln w="28575">
              <a:solidFill>
                <a:srgbClr val="002060"/>
              </a:solidFill>
              <a:round/>
              <a:headEnd/>
              <a:tailEnd type="none" w="lg" len="lg"/>
            </a:ln>
            <a:extLst>
              <a:ext uri="{909E8E84-426E-40DD-AFC4-6F175D3DCCD1}">
                <a14:hiddenFill xmlns:a14="http://schemas.microsoft.com/office/drawing/2010/main">
                  <a:noFill/>
                </a14:hiddenFill>
              </a:ext>
            </a:extLst>
          </p:spPr>
          <p:txBody>
            <a:bodyPr lIns="16615" tIns="9969"/>
            <a:lstStyle/>
            <a:p>
              <a:endParaRPr lang="en-AU" sz="1108"/>
            </a:p>
          </p:txBody>
        </p:sp>
        <p:sp>
          <p:nvSpPr>
            <p:cNvPr id="2214920" name="AutoShape 8"/>
            <p:cNvSpPr>
              <a:spLocks noChangeArrowheads="1"/>
            </p:cNvSpPr>
            <p:nvPr/>
          </p:nvSpPr>
          <p:spPr bwMode="auto">
            <a:xfrm>
              <a:off x="3072" y="1948"/>
              <a:ext cx="204" cy="212"/>
            </a:xfrm>
            <a:prstGeom prst="triangle">
              <a:avLst>
                <a:gd name="adj" fmla="val 50000"/>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lIns="16615" tIns="9969"/>
            <a:lstStyle/>
            <a:p>
              <a:endParaRPr lang="en-AU" sz="1108"/>
            </a:p>
          </p:txBody>
        </p:sp>
      </p:grpSp>
      <p:sp>
        <p:nvSpPr>
          <p:cNvPr id="2214921" name="Oval 9"/>
          <p:cNvSpPr>
            <a:spLocks noChangeArrowheads="1"/>
          </p:cNvSpPr>
          <p:nvPr/>
        </p:nvSpPr>
        <p:spPr bwMode="auto">
          <a:xfrm>
            <a:off x="860647" y="3943109"/>
            <a:ext cx="2239108" cy="1298377"/>
          </a:xfrm>
          <a:prstGeom prst="ellipse">
            <a:avLst/>
          </a:prstGeom>
          <a:noFill/>
          <a:ln w="28575">
            <a:solidFill>
              <a:srgbClr val="00206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algn="ctr"/>
            <a:r>
              <a:rPr lang="en-US" altLang="en-US" sz="2000" b="1">
                <a:latin typeface="+mn-lt"/>
                <a:cs typeface="Arial" panose="020B0604020202020204" pitchFamily="34" charset="0"/>
              </a:rPr>
              <a:t>Sell Contents Insurance</a:t>
            </a:r>
          </a:p>
        </p:txBody>
      </p:sp>
      <p:grpSp>
        <p:nvGrpSpPr>
          <p:cNvPr id="2214922" name="Group 10"/>
          <p:cNvGrpSpPr>
            <a:grpSpLocks/>
          </p:cNvGrpSpPr>
          <p:nvPr/>
        </p:nvGrpSpPr>
        <p:grpSpPr bwMode="auto">
          <a:xfrm>
            <a:off x="2485760" y="2719514"/>
            <a:ext cx="1644162" cy="1252903"/>
            <a:chOff x="1546" y="1795"/>
            <a:chExt cx="1122" cy="855"/>
          </a:xfrm>
        </p:grpSpPr>
        <p:sp>
          <p:nvSpPr>
            <p:cNvPr id="2214923" name="Line 11"/>
            <p:cNvSpPr>
              <a:spLocks noChangeShapeType="1"/>
            </p:cNvSpPr>
            <p:nvPr/>
          </p:nvSpPr>
          <p:spPr bwMode="auto">
            <a:xfrm flipV="1">
              <a:off x="1546" y="1962"/>
              <a:ext cx="944" cy="688"/>
            </a:xfrm>
            <a:prstGeom prst="line">
              <a:avLst/>
            </a:prstGeom>
            <a:noFill/>
            <a:ln w="28575">
              <a:solidFill>
                <a:srgbClr val="002060"/>
              </a:solidFill>
              <a:round/>
              <a:headEnd/>
              <a:tailEnd type="none" w="lg" len="lg"/>
            </a:ln>
            <a:extLst>
              <a:ext uri="{909E8E84-426E-40DD-AFC4-6F175D3DCCD1}">
                <a14:hiddenFill xmlns:a14="http://schemas.microsoft.com/office/drawing/2010/main">
                  <a:noFill/>
                </a14:hiddenFill>
              </a:ext>
            </a:extLst>
          </p:spPr>
          <p:txBody>
            <a:bodyPr lIns="16615" tIns="9969"/>
            <a:lstStyle/>
            <a:p>
              <a:endParaRPr lang="en-AU" sz="1108"/>
            </a:p>
          </p:txBody>
        </p:sp>
        <p:sp>
          <p:nvSpPr>
            <p:cNvPr id="2214924" name="AutoShape 12"/>
            <p:cNvSpPr>
              <a:spLocks noChangeArrowheads="1"/>
            </p:cNvSpPr>
            <p:nvPr/>
          </p:nvSpPr>
          <p:spPr bwMode="auto">
            <a:xfrm rot="3120784">
              <a:off x="2460" y="1799"/>
              <a:ext cx="211" cy="204"/>
            </a:xfrm>
            <a:prstGeom prst="triangle">
              <a:avLst>
                <a:gd name="adj" fmla="val 50000"/>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lIns="16615" tIns="9969"/>
            <a:lstStyle/>
            <a:p>
              <a:endParaRPr lang="en-AU" sz="1108"/>
            </a:p>
          </p:txBody>
        </p:sp>
      </p:grpSp>
      <p:sp>
        <p:nvSpPr>
          <p:cNvPr id="2214925" name="Oval 13"/>
          <p:cNvSpPr>
            <a:spLocks noChangeArrowheads="1"/>
          </p:cNvSpPr>
          <p:nvPr/>
        </p:nvSpPr>
        <p:spPr bwMode="auto">
          <a:xfrm flipH="1">
            <a:off x="6804248" y="3861048"/>
            <a:ext cx="2266950" cy="1298377"/>
          </a:xfrm>
          <a:prstGeom prst="ellipse">
            <a:avLst/>
          </a:prstGeom>
          <a:noFill/>
          <a:ln w="28575">
            <a:solidFill>
              <a:srgbClr val="00206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algn="ctr"/>
            <a:r>
              <a:rPr lang="en-US" altLang="en-US" sz="2000" b="1">
                <a:latin typeface="+mn-lt"/>
                <a:cs typeface="Arial" panose="020B0604020202020204" pitchFamily="34" charset="0"/>
              </a:rPr>
              <a:t>Sell Motor Vehicle Insurance</a:t>
            </a:r>
          </a:p>
        </p:txBody>
      </p:sp>
      <p:grpSp>
        <p:nvGrpSpPr>
          <p:cNvPr id="2214926" name="Group 14"/>
          <p:cNvGrpSpPr>
            <a:grpSpLocks/>
          </p:cNvGrpSpPr>
          <p:nvPr/>
        </p:nvGrpSpPr>
        <p:grpSpPr bwMode="auto">
          <a:xfrm>
            <a:off x="5583583" y="2731237"/>
            <a:ext cx="1642696" cy="1252903"/>
            <a:chOff x="3659" y="1803"/>
            <a:chExt cx="1122" cy="855"/>
          </a:xfrm>
        </p:grpSpPr>
        <p:sp>
          <p:nvSpPr>
            <p:cNvPr id="2214927" name="Line 15"/>
            <p:cNvSpPr>
              <a:spLocks noChangeShapeType="1"/>
            </p:cNvSpPr>
            <p:nvPr/>
          </p:nvSpPr>
          <p:spPr bwMode="auto">
            <a:xfrm flipH="1" flipV="1">
              <a:off x="3837" y="1970"/>
              <a:ext cx="944" cy="688"/>
            </a:xfrm>
            <a:prstGeom prst="line">
              <a:avLst/>
            </a:prstGeom>
            <a:noFill/>
            <a:ln w="28575">
              <a:solidFill>
                <a:srgbClr val="002060"/>
              </a:solidFill>
              <a:round/>
              <a:headEnd/>
              <a:tailEnd type="none" w="lg" len="lg"/>
            </a:ln>
            <a:extLst>
              <a:ext uri="{909E8E84-426E-40DD-AFC4-6F175D3DCCD1}">
                <a14:hiddenFill xmlns:a14="http://schemas.microsoft.com/office/drawing/2010/main">
                  <a:noFill/>
                </a14:hiddenFill>
              </a:ext>
            </a:extLst>
          </p:spPr>
          <p:txBody>
            <a:bodyPr lIns="16615" tIns="9969"/>
            <a:lstStyle/>
            <a:p>
              <a:endParaRPr lang="en-AU" sz="1108"/>
            </a:p>
          </p:txBody>
        </p:sp>
        <p:sp>
          <p:nvSpPr>
            <p:cNvPr id="2214928" name="AutoShape 16"/>
            <p:cNvSpPr>
              <a:spLocks noChangeArrowheads="1"/>
            </p:cNvSpPr>
            <p:nvPr/>
          </p:nvSpPr>
          <p:spPr bwMode="auto">
            <a:xfrm rot="18479216" flipH="1">
              <a:off x="3655" y="1807"/>
              <a:ext cx="211" cy="204"/>
            </a:xfrm>
            <a:prstGeom prst="triangle">
              <a:avLst>
                <a:gd name="adj" fmla="val 50000"/>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lIns="16615" tIns="9969"/>
            <a:lstStyle/>
            <a:p>
              <a:endParaRPr lang="en-AU" sz="1108"/>
            </a:p>
          </p:txBody>
        </p:sp>
      </p:grpSp>
      <p:sp>
        <p:nvSpPr>
          <p:cNvPr id="17"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97</a:t>
            </a:fld>
            <a:endParaRPr lang="en-AU" altLang="en-US" dirty="0"/>
          </a:p>
        </p:txBody>
      </p:sp>
      <p:sp>
        <p:nvSpPr>
          <p:cNvPr id="18" name="Date Placeholder 3">
            <a:extLst>
              <a:ext uri="{FF2B5EF4-FFF2-40B4-BE49-F238E27FC236}">
                <a16:creationId xmlns:a16="http://schemas.microsoft.com/office/drawing/2014/main" id="{D90648CD-323E-499E-B6DB-853BDC525688}"/>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8513318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5944" name="Rectangle 8"/>
          <p:cNvSpPr>
            <a:spLocks noGrp="1" noChangeArrowheads="1"/>
          </p:cNvSpPr>
          <p:nvPr>
            <p:ph type="title"/>
          </p:nvPr>
        </p:nvSpPr>
        <p:spPr/>
        <p:txBody>
          <a:bodyPr/>
          <a:lstStyle/>
          <a:p>
            <a:r>
              <a:rPr lang="en-AU" altLang="en-US"/>
              <a:t>Generalisation in the Scenario Text</a:t>
            </a:r>
          </a:p>
        </p:txBody>
      </p:sp>
      <p:sp>
        <p:nvSpPr>
          <p:cNvPr id="2215940" name="Rectangle 4"/>
          <p:cNvSpPr>
            <a:spLocks noChangeArrowheads="1"/>
          </p:cNvSpPr>
          <p:nvPr/>
        </p:nvSpPr>
        <p:spPr bwMode="auto">
          <a:xfrm>
            <a:off x="451747" y="1196752"/>
            <a:ext cx="4264269" cy="4651131"/>
          </a:xfrm>
          <a:prstGeom prst="rect">
            <a:avLst/>
          </a:prstGeom>
          <a:solidFill>
            <a:schemeClr val="bg1"/>
          </a:solidFill>
          <a:ln w="12700">
            <a:solidFill>
              <a:srgbClr val="002060"/>
            </a:solidFill>
            <a:miter lim="800000"/>
            <a:headEnd/>
            <a:tailEnd/>
          </a:ln>
          <a:effectLst>
            <a:outerShdw blurRad="38100" dist="76200" dir="2700000" algn="ctr" rotWithShape="0">
              <a:srgbClr val="0070C0">
                <a:alpha val="60000"/>
              </a:srgbClr>
            </a:outerShdw>
          </a:effectLst>
        </p:spPr>
        <p:txBody>
          <a:bodyPr wrap="none" anchor="ctr">
            <a:noAutofit/>
          </a:bodyPr>
          <a:lstStyle/>
          <a:p>
            <a:endParaRPr lang="en-AU" sz="1108"/>
          </a:p>
        </p:txBody>
      </p:sp>
      <p:sp>
        <p:nvSpPr>
          <p:cNvPr id="2215941" name="Rectangle 5"/>
          <p:cNvSpPr>
            <a:spLocks noChangeArrowheads="1"/>
          </p:cNvSpPr>
          <p:nvPr/>
        </p:nvSpPr>
        <p:spPr bwMode="auto">
          <a:xfrm>
            <a:off x="472262" y="1196752"/>
            <a:ext cx="4243754" cy="48592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6" rIns="84992" bIns="42496">
            <a:noAutofit/>
          </a:bodyPr>
          <a:lstStyle>
            <a:lvl1pPr marL="266700" indent="-266700" algn="l" defTabSz="762000">
              <a:tabLst>
                <a:tab pos="288925" algn="l"/>
                <a:tab pos="1790700" algn="l"/>
              </a:tabLst>
              <a:defRPr sz="2400">
                <a:solidFill>
                  <a:schemeClr val="tx1"/>
                </a:solidFill>
                <a:latin typeface="Times New Roman" panose="02020603050405020304" pitchFamily="18" charset="0"/>
              </a:defRPr>
            </a:lvl1pPr>
            <a:lvl2pPr marL="723900" indent="-277813" algn="l" defTabSz="762000">
              <a:tabLst>
                <a:tab pos="288925" algn="l"/>
                <a:tab pos="1790700" algn="l"/>
              </a:tabLst>
              <a:defRPr sz="2400">
                <a:solidFill>
                  <a:schemeClr val="tx1"/>
                </a:solidFill>
                <a:latin typeface="Times New Roman" panose="02020603050405020304" pitchFamily="18" charset="0"/>
              </a:defRPr>
            </a:lvl2pPr>
            <a:lvl3pPr marL="1787525" indent="-457200" algn="l" defTabSz="762000">
              <a:tabLst>
                <a:tab pos="288925" algn="l"/>
                <a:tab pos="1790700" algn="l"/>
              </a:tabLst>
              <a:defRPr sz="2400">
                <a:solidFill>
                  <a:schemeClr val="tx1"/>
                </a:solidFill>
                <a:latin typeface="Times New Roman" panose="02020603050405020304" pitchFamily="18" charset="0"/>
              </a:defRPr>
            </a:lvl3pPr>
            <a:lvl4pPr marL="2435225" indent="-457200" algn="l" defTabSz="762000">
              <a:tabLst>
                <a:tab pos="288925" algn="l"/>
                <a:tab pos="1790700" algn="l"/>
              </a:tabLst>
              <a:defRPr sz="2400">
                <a:solidFill>
                  <a:schemeClr val="tx1"/>
                </a:solidFill>
                <a:latin typeface="Times New Roman" panose="02020603050405020304" pitchFamily="18" charset="0"/>
              </a:defRPr>
            </a:lvl4pPr>
            <a:lvl5pPr marL="3082925" indent="-457200" algn="l" defTabSz="762000">
              <a:tabLst>
                <a:tab pos="288925" algn="l"/>
                <a:tab pos="1790700" algn="l"/>
              </a:tabLst>
              <a:defRPr sz="2400">
                <a:solidFill>
                  <a:schemeClr val="tx1"/>
                </a:solidFill>
                <a:latin typeface="Times New Roman" panose="02020603050405020304" pitchFamily="18" charset="0"/>
              </a:defRPr>
            </a:lvl5pPr>
            <a:lvl6pPr marL="3540125" indent="-457200" defTabSz="762000" fontAlgn="base">
              <a:spcBef>
                <a:spcPct val="0"/>
              </a:spcBef>
              <a:spcAft>
                <a:spcPct val="0"/>
              </a:spcAft>
              <a:tabLst>
                <a:tab pos="288925" algn="l"/>
                <a:tab pos="1790700" algn="l"/>
              </a:tabLst>
              <a:defRPr sz="2400">
                <a:solidFill>
                  <a:schemeClr val="tx1"/>
                </a:solidFill>
                <a:latin typeface="Times New Roman" panose="02020603050405020304" pitchFamily="18" charset="0"/>
              </a:defRPr>
            </a:lvl6pPr>
            <a:lvl7pPr marL="3997325" indent="-457200" defTabSz="762000" fontAlgn="base">
              <a:spcBef>
                <a:spcPct val="0"/>
              </a:spcBef>
              <a:spcAft>
                <a:spcPct val="0"/>
              </a:spcAft>
              <a:tabLst>
                <a:tab pos="288925" algn="l"/>
                <a:tab pos="1790700" algn="l"/>
              </a:tabLst>
              <a:defRPr sz="2400">
                <a:solidFill>
                  <a:schemeClr val="tx1"/>
                </a:solidFill>
                <a:latin typeface="Times New Roman" panose="02020603050405020304" pitchFamily="18" charset="0"/>
              </a:defRPr>
            </a:lvl7pPr>
            <a:lvl8pPr marL="4454525" indent="-457200" defTabSz="762000" fontAlgn="base">
              <a:spcBef>
                <a:spcPct val="0"/>
              </a:spcBef>
              <a:spcAft>
                <a:spcPct val="0"/>
              </a:spcAft>
              <a:tabLst>
                <a:tab pos="288925" algn="l"/>
                <a:tab pos="1790700" algn="l"/>
              </a:tabLst>
              <a:defRPr sz="2400">
                <a:solidFill>
                  <a:schemeClr val="tx1"/>
                </a:solidFill>
                <a:latin typeface="Times New Roman" panose="02020603050405020304" pitchFamily="18" charset="0"/>
              </a:defRPr>
            </a:lvl8pPr>
            <a:lvl9pPr marL="4911725" indent="-457200" defTabSz="762000" fontAlgn="base">
              <a:spcBef>
                <a:spcPct val="0"/>
              </a:spcBef>
              <a:spcAft>
                <a:spcPct val="0"/>
              </a:spcAft>
              <a:tabLst>
                <a:tab pos="288925" algn="l"/>
                <a:tab pos="1790700" algn="l"/>
              </a:tabLst>
              <a:defRPr sz="2400">
                <a:solidFill>
                  <a:schemeClr val="tx1"/>
                </a:solidFill>
                <a:latin typeface="Times New Roman" panose="02020603050405020304" pitchFamily="18" charset="0"/>
              </a:defRPr>
            </a:lvl9pPr>
          </a:lstStyle>
          <a:p>
            <a:pPr>
              <a:tabLst>
                <a:tab pos="288925" algn="l"/>
                <a:tab pos="1704975" algn="l"/>
              </a:tabLst>
            </a:pPr>
            <a:r>
              <a:rPr lang="en-AU" altLang="en-US" sz="1477" b="1" dirty="0">
                <a:latin typeface="Arial" panose="020B0604020202020204" pitchFamily="34" charset="0"/>
                <a:cs typeface="Arial" panose="020B0604020202020204" pitchFamily="34" charset="0"/>
              </a:rPr>
              <a:t>Use Case Title:	</a:t>
            </a:r>
            <a:r>
              <a:rPr lang="en-US" altLang="en-US" sz="1477" dirty="0">
                <a:latin typeface="Arial" panose="020B0604020202020204" pitchFamily="34" charset="0"/>
                <a:cs typeface="Arial" panose="020B0604020202020204" pitchFamily="34" charset="0"/>
              </a:rPr>
              <a:t>Sell</a:t>
            </a:r>
            <a:r>
              <a:rPr lang="en-AU" altLang="en-US" sz="1477" dirty="0">
                <a:latin typeface="Arial" panose="020B0604020202020204" pitchFamily="34" charset="0"/>
                <a:cs typeface="Arial" panose="020B0604020202020204" pitchFamily="34" charset="0"/>
              </a:rPr>
              <a:t> </a:t>
            </a:r>
            <a:r>
              <a:rPr lang="en-US" altLang="en-US" sz="1477" dirty="0">
                <a:latin typeface="Arial" panose="020B0604020202020204" pitchFamily="34" charset="0"/>
                <a:cs typeface="Arial" panose="020B0604020202020204" pitchFamily="34" charset="0"/>
              </a:rPr>
              <a:t>Insurance</a:t>
            </a:r>
            <a:r>
              <a:rPr lang="en-AU" altLang="en-US" sz="1477" dirty="0">
                <a:latin typeface="Arial" panose="020B0604020202020204" pitchFamily="34" charset="0"/>
                <a:cs typeface="Arial" panose="020B0604020202020204" pitchFamily="34" charset="0"/>
              </a:rPr>
              <a:t> Policy</a:t>
            </a:r>
          </a:p>
          <a:p>
            <a:pPr>
              <a:tabLst>
                <a:tab pos="288925" algn="l"/>
                <a:tab pos="1704975" algn="l"/>
              </a:tabLst>
            </a:pPr>
            <a:r>
              <a:rPr lang="en-AU" altLang="en-US" sz="1477" b="1" dirty="0">
                <a:latin typeface="Arial" panose="020B0604020202020204" pitchFamily="34" charset="0"/>
                <a:cs typeface="Arial" panose="020B0604020202020204" pitchFamily="34" charset="0"/>
              </a:rPr>
              <a:t>Ref. Number:</a:t>
            </a:r>
            <a:r>
              <a:rPr lang="en-AU" altLang="en-US" sz="1477" dirty="0">
                <a:latin typeface="Arial" panose="020B0604020202020204" pitchFamily="34" charset="0"/>
                <a:cs typeface="Arial" panose="020B0604020202020204" pitchFamily="34" charset="0"/>
              </a:rPr>
              <a:t>	UC025</a:t>
            </a:r>
          </a:p>
          <a:p>
            <a:pPr>
              <a:tabLst>
                <a:tab pos="288925" algn="l"/>
                <a:tab pos="1704975" algn="l"/>
              </a:tabLst>
            </a:pPr>
            <a:r>
              <a:rPr lang="en-AU" altLang="en-US" sz="1477" b="1" dirty="0">
                <a:latin typeface="Arial" panose="020B0604020202020204" pitchFamily="34" charset="0"/>
                <a:cs typeface="Arial" panose="020B0604020202020204" pitchFamily="34" charset="0"/>
              </a:rPr>
              <a:t>Summary:</a:t>
            </a:r>
            <a:r>
              <a:rPr lang="en-AU" altLang="en-US" sz="1477" dirty="0">
                <a:latin typeface="Arial" panose="020B0604020202020204" pitchFamily="34" charset="0"/>
                <a:cs typeface="Arial" panose="020B0604020202020204" pitchFamily="34" charset="0"/>
              </a:rPr>
              <a:t>	A Customer Service Officer</a:t>
            </a:r>
            <a:br>
              <a:rPr lang="en-AU" altLang="en-US" sz="1477" dirty="0">
                <a:latin typeface="Arial" panose="020B0604020202020204" pitchFamily="34" charset="0"/>
                <a:cs typeface="Arial" panose="020B0604020202020204" pitchFamily="34" charset="0"/>
              </a:rPr>
            </a:br>
            <a:r>
              <a:rPr lang="en-AU" altLang="en-US" sz="1477" dirty="0">
                <a:latin typeface="Arial" panose="020B0604020202020204" pitchFamily="34" charset="0"/>
                <a:cs typeface="Arial" panose="020B0604020202020204" pitchFamily="34" charset="0"/>
              </a:rPr>
              <a:t>		</a:t>
            </a:r>
            <a:r>
              <a:rPr lang="en-US" altLang="en-US" sz="1477" dirty="0">
                <a:latin typeface="Arial" panose="020B0604020202020204" pitchFamily="34" charset="0"/>
                <a:cs typeface="Arial" panose="020B0604020202020204" pitchFamily="34" charset="0"/>
              </a:rPr>
              <a:t>sells</a:t>
            </a:r>
            <a:r>
              <a:rPr lang="en-AU" altLang="en-US" sz="1477" dirty="0">
                <a:latin typeface="Arial" panose="020B0604020202020204" pitchFamily="34" charset="0"/>
                <a:cs typeface="Arial" panose="020B0604020202020204" pitchFamily="34" charset="0"/>
              </a:rPr>
              <a:t> a new </a:t>
            </a:r>
            <a:r>
              <a:rPr lang="en-US" altLang="en-US" sz="1477" dirty="0">
                <a:latin typeface="Arial" panose="020B0604020202020204" pitchFamily="34" charset="0"/>
                <a:cs typeface="Arial" panose="020B0604020202020204" pitchFamily="34" charset="0"/>
              </a:rPr>
              <a:t>insurance</a:t>
            </a:r>
            <a:r>
              <a:rPr lang="en-AU" altLang="en-US" sz="1477" dirty="0">
                <a:latin typeface="Arial" panose="020B0604020202020204" pitchFamily="34" charset="0"/>
                <a:cs typeface="Arial" panose="020B0604020202020204" pitchFamily="34" charset="0"/>
              </a:rPr>
              <a:t> policy </a:t>
            </a:r>
          </a:p>
          <a:p>
            <a:pPr>
              <a:tabLst>
                <a:tab pos="288925" algn="l"/>
                <a:tab pos="1704975" algn="l"/>
              </a:tabLst>
            </a:pPr>
            <a:r>
              <a:rPr lang="en-AU" altLang="en-US" sz="1477" b="1" dirty="0">
                <a:latin typeface="Arial" panose="020B0604020202020204" pitchFamily="34" charset="0"/>
                <a:cs typeface="Arial" panose="020B0604020202020204" pitchFamily="34" charset="0"/>
              </a:rPr>
              <a:t>Primary Actor:</a:t>
            </a:r>
            <a:r>
              <a:rPr lang="en-AU" altLang="en-US" sz="1477" dirty="0">
                <a:latin typeface="Arial" panose="020B0604020202020204" pitchFamily="34" charset="0"/>
                <a:cs typeface="Arial" panose="020B0604020202020204" pitchFamily="34" charset="0"/>
              </a:rPr>
              <a:t>	CSO</a:t>
            </a:r>
          </a:p>
          <a:p>
            <a:pPr>
              <a:tabLst>
                <a:tab pos="288925" algn="l"/>
                <a:tab pos="1704975" algn="l"/>
              </a:tabLst>
            </a:pPr>
            <a:r>
              <a:rPr lang="en-US" altLang="en-US" sz="1477" b="1" dirty="0">
                <a:latin typeface="Arial" panose="020B0604020202020204" pitchFamily="34" charset="0"/>
                <a:cs typeface="Arial" panose="020B0604020202020204" pitchFamily="34" charset="0"/>
              </a:rPr>
              <a:t>Inherits:	</a:t>
            </a:r>
            <a:r>
              <a:rPr lang="en-US" altLang="en-US" sz="1477" dirty="0">
                <a:latin typeface="Arial" panose="020B0604020202020204" pitchFamily="34" charset="0"/>
                <a:cs typeface="Arial" panose="020B0604020202020204" pitchFamily="34" charset="0"/>
              </a:rPr>
              <a:t>None</a:t>
            </a:r>
          </a:p>
          <a:p>
            <a:pPr>
              <a:tabLst>
                <a:tab pos="288925" algn="l"/>
                <a:tab pos="1704975" algn="l"/>
              </a:tabLst>
            </a:pPr>
            <a:r>
              <a:rPr lang="en-US" altLang="en-US" sz="1477" b="1" dirty="0">
                <a:latin typeface="Arial" panose="020B0604020202020204" pitchFamily="34" charset="0"/>
                <a:cs typeface="Arial" panose="020B0604020202020204" pitchFamily="34" charset="0"/>
              </a:rPr>
              <a:t>Extension Points:</a:t>
            </a:r>
            <a:r>
              <a:rPr lang="en-US" altLang="en-US" sz="1477" dirty="0">
                <a:latin typeface="Arial" panose="020B0604020202020204" pitchFamily="34" charset="0"/>
                <a:cs typeface="Arial" panose="020B0604020202020204" pitchFamily="34" charset="0"/>
              </a:rPr>
              <a:t>	None</a:t>
            </a:r>
          </a:p>
          <a:p>
            <a:pPr>
              <a:tabLst>
                <a:tab pos="288925" algn="l"/>
                <a:tab pos="1704975" algn="l"/>
              </a:tabLst>
            </a:pPr>
            <a:r>
              <a:rPr lang="en-US" altLang="en-US" sz="1477" b="1" dirty="0">
                <a:latin typeface="Arial" panose="020B0604020202020204" pitchFamily="34" charset="0"/>
                <a:cs typeface="Arial" panose="020B0604020202020204" pitchFamily="34" charset="0"/>
              </a:rPr>
              <a:t>Includes:</a:t>
            </a:r>
            <a:r>
              <a:rPr lang="en-US" altLang="en-US" sz="1477" dirty="0">
                <a:latin typeface="Arial" panose="020B0604020202020204" pitchFamily="34" charset="0"/>
                <a:cs typeface="Arial" panose="020B0604020202020204" pitchFamily="34" charset="0"/>
              </a:rPr>
              <a:t>	None</a:t>
            </a:r>
            <a:endParaRPr lang="en-AU" altLang="en-US" sz="1477" dirty="0">
              <a:latin typeface="Arial" panose="020B0604020202020204" pitchFamily="34" charset="0"/>
              <a:cs typeface="Arial" panose="020B0604020202020204" pitchFamily="34" charset="0"/>
            </a:endParaRPr>
          </a:p>
          <a:p>
            <a:r>
              <a:rPr lang="en-US" altLang="en-US" sz="1477" b="1" dirty="0">
                <a:latin typeface="Arial" panose="020B0604020202020204" pitchFamily="34" charset="0"/>
                <a:cs typeface="Arial" panose="020B0604020202020204" pitchFamily="34" charset="0"/>
              </a:rPr>
              <a:t>Typical Sequence of Events</a:t>
            </a:r>
            <a:r>
              <a:rPr lang="en-AU" altLang="en-US" sz="1477" b="1" dirty="0">
                <a:latin typeface="Arial" panose="020B0604020202020204" pitchFamily="34" charset="0"/>
                <a:cs typeface="Arial" panose="020B0604020202020204" pitchFamily="34" charset="0"/>
              </a:rPr>
              <a:t>:</a:t>
            </a:r>
            <a:r>
              <a:rPr lang="en-AU" altLang="en-US" sz="1477" dirty="0">
                <a:latin typeface="Arial" panose="020B0604020202020204" pitchFamily="34" charset="0"/>
                <a:cs typeface="Arial" panose="020B0604020202020204" pitchFamily="34" charset="0"/>
              </a:rPr>
              <a:t>	</a:t>
            </a:r>
          </a:p>
          <a:p>
            <a:r>
              <a:rPr lang="en-AU" altLang="en-US" sz="1477" dirty="0">
                <a:latin typeface="Arial" panose="020B0604020202020204" pitchFamily="34" charset="0"/>
                <a:cs typeface="Arial" panose="020B0604020202020204" pitchFamily="34" charset="0"/>
              </a:rPr>
              <a:t>1.	The CSO selects to issue a </a:t>
            </a:r>
            <a:r>
              <a:rPr lang="en-US" altLang="en-US" sz="1477" dirty="0">
                <a:latin typeface="Arial" panose="020B0604020202020204" pitchFamily="34" charset="0"/>
                <a:cs typeface="Arial" panose="020B0604020202020204" pitchFamily="34" charset="0"/>
              </a:rPr>
              <a:t>new </a:t>
            </a:r>
            <a:r>
              <a:rPr lang="en-AU" altLang="en-US" sz="1477" dirty="0">
                <a:latin typeface="Arial" panose="020B0604020202020204" pitchFamily="34" charset="0"/>
                <a:cs typeface="Arial" panose="020B0604020202020204" pitchFamily="34" charset="0"/>
              </a:rPr>
              <a:t>policy</a:t>
            </a:r>
          </a:p>
          <a:p>
            <a:r>
              <a:rPr lang="en-AU" altLang="en-US" sz="1477" dirty="0">
                <a:latin typeface="Arial" panose="020B0604020202020204" pitchFamily="34" charset="0"/>
                <a:cs typeface="Arial" panose="020B0604020202020204" pitchFamily="34" charset="0"/>
              </a:rPr>
              <a:t>3.	The CSO completes the policy form by</a:t>
            </a:r>
          </a:p>
          <a:p>
            <a:pPr lvl="1"/>
            <a:r>
              <a:rPr lang="en-US" altLang="en-US" sz="1477" dirty="0">
                <a:latin typeface="Arial" panose="020B0604020202020204" pitchFamily="34" charset="0"/>
                <a:cs typeface="Arial" panose="020B0604020202020204" pitchFamily="34" charset="0"/>
              </a:rPr>
              <a:t>3.1 </a:t>
            </a:r>
            <a:r>
              <a:rPr lang="en-AU" altLang="en-US" sz="1477" dirty="0">
                <a:latin typeface="Arial" panose="020B0604020202020204" pitchFamily="34" charset="0"/>
                <a:cs typeface="Arial" panose="020B0604020202020204" pitchFamily="34" charset="0"/>
              </a:rPr>
              <a:t>entering the Customer details</a:t>
            </a:r>
          </a:p>
          <a:p>
            <a:pPr lvl="1"/>
            <a:r>
              <a:rPr lang="en-US" altLang="en-US" sz="1477" dirty="0">
                <a:latin typeface="Arial" panose="020B0604020202020204" pitchFamily="34" charset="0"/>
                <a:cs typeface="Arial" panose="020B0604020202020204" pitchFamily="34" charset="0"/>
              </a:rPr>
              <a:t>3.2 </a:t>
            </a:r>
            <a:r>
              <a:rPr lang="en-AU" altLang="en-US" sz="1477" dirty="0">
                <a:latin typeface="Arial" panose="020B0604020202020204" pitchFamily="34" charset="0"/>
                <a:cs typeface="Arial" panose="020B0604020202020204" pitchFamily="34" charset="0"/>
              </a:rPr>
              <a:t>entering the </a:t>
            </a:r>
            <a:r>
              <a:rPr lang="en-US" altLang="en-US" sz="1477" dirty="0">
                <a:latin typeface="Arial" panose="020B0604020202020204" pitchFamily="34" charset="0"/>
                <a:cs typeface="Arial" panose="020B0604020202020204" pitchFamily="34" charset="0"/>
              </a:rPr>
              <a:t>Address details</a:t>
            </a:r>
            <a:endParaRPr lang="en-AU" altLang="en-US" sz="1477" dirty="0">
              <a:latin typeface="Arial" panose="020B0604020202020204" pitchFamily="34" charset="0"/>
              <a:cs typeface="Arial" panose="020B0604020202020204" pitchFamily="34" charset="0"/>
            </a:endParaRPr>
          </a:p>
          <a:p>
            <a:r>
              <a:rPr lang="en-US" altLang="en-US" sz="1477" dirty="0">
                <a:latin typeface="Arial" panose="020B0604020202020204" pitchFamily="34" charset="0"/>
                <a:cs typeface="Arial" panose="020B0604020202020204" pitchFamily="34" charset="0"/>
              </a:rPr>
              <a:t>5.	The CSO selects the type of insurance policy to create</a:t>
            </a:r>
          </a:p>
          <a:p>
            <a:r>
              <a:rPr lang="en-AU" altLang="en-US" sz="1477" dirty="0">
                <a:latin typeface="Arial" panose="020B0604020202020204" pitchFamily="34" charset="0"/>
                <a:cs typeface="Arial" panose="020B0604020202020204" pitchFamily="34" charset="0"/>
              </a:rPr>
              <a:t>7.	The CSO enters </a:t>
            </a:r>
            <a:r>
              <a:rPr lang="en-US" altLang="en-US" sz="1477" dirty="0">
                <a:latin typeface="Arial" panose="020B0604020202020204" pitchFamily="34" charset="0"/>
                <a:cs typeface="Arial" panose="020B0604020202020204" pitchFamily="34" charset="0"/>
              </a:rPr>
              <a:t>the specific information </a:t>
            </a:r>
            <a:r>
              <a:rPr lang="en-AU" altLang="en-US" sz="1477" dirty="0">
                <a:latin typeface="Arial" panose="020B0604020202020204" pitchFamily="34" charset="0"/>
                <a:cs typeface="Arial" panose="020B0604020202020204" pitchFamily="34" charset="0"/>
              </a:rPr>
              <a:t>required </a:t>
            </a:r>
            <a:r>
              <a:rPr lang="en-US" altLang="en-US" sz="1477" dirty="0">
                <a:latin typeface="Arial" panose="020B0604020202020204" pitchFamily="34" charset="0"/>
                <a:cs typeface="Arial" panose="020B0604020202020204" pitchFamily="34" charset="0"/>
              </a:rPr>
              <a:t>for the type of policy (refer to child use cases for specifics)</a:t>
            </a:r>
            <a:endParaRPr lang="en-AU" altLang="en-US" sz="1477" dirty="0">
              <a:latin typeface="Arial" panose="020B0604020202020204" pitchFamily="34" charset="0"/>
              <a:cs typeface="Arial" panose="020B0604020202020204" pitchFamily="34" charset="0"/>
            </a:endParaRPr>
          </a:p>
          <a:p>
            <a:r>
              <a:rPr lang="en-AU" altLang="en-US" sz="1477" dirty="0">
                <a:latin typeface="Arial" panose="020B0604020202020204" pitchFamily="34" charset="0"/>
                <a:cs typeface="Arial" panose="020B0604020202020204" pitchFamily="34" charset="0"/>
              </a:rPr>
              <a:t>The system calculates the premium payable</a:t>
            </a:r>
          </a:p>
          <a:p>
            <a:r>
              <a:rPr lang="en-AU" altLang="en-US" sz="1477" dirty="0">
                <a:latin typeface="Arial" panose="020B0604020202020204" pitchFamily="34" charset="0"/>
                <a:cs typeface="Arial" panose="020B0604020202020204" pitchFamily="34" charset="0"/>
              </a:rPr>
              <a:t>… … …</a:t>
            </a:r>
          </a:p>
        </p:txBody>
      </p:sp>
      <p:sp>
        <p:nvSpPr>
          <p:cNvPr id="2215942" name="Rectangle 6"/>
          <p:cNvSpPr>
            <a:spLocks noChangeArrowheads="1"/>
          </p:cNvSpPr>
          <p:nvPr/>
        </p:nvSpPr>
        <p:spPr bwMode="auto">
          <a:xfrm>
            <a:off x="4876270" y="1196752"/>
            <a:ext cx="4160226" cy="4651131"/>
          </a:xfrm>
          <a:prstGeom prst="rect">
            <a:avLst/>
          </a:prstGeom>
          <a:solidFill>
            <a:schemeClr val="bg1"/>
          </a:solidFill>
          <a:ln w="12700">
            <a:solidFill>
              <a:srgbClr val="002060"/>
            </a:solidFill>
            <a:miter lim="800000"/>
            <a:headEnd/>
            <a:tailEnd/>
          </a:ln>
          <a:effectLst>
            <a:outerShdw blurRad="38100" dist="76200" dir="2700000" algn="ctr" rotWithShape="0">
              <a:srgbClr val="0070C0">
                <a:alpha val="60000"/>
              </a:srgbClr>
            </a:outerShdw>
          </a:effectLst>
        </p:spPr>
        <p:txBody>
          <a:bodyPr wrap="none" anchor="ctr"/>
          <a:lstStyle/>
          <a:p>
            <a:endParaRPr lang="en-AU" sz="1108"/>
          </a:p>
        </p:txBody>
      </p:sp>
      <p:sp>
        <p:nvSpPr>
          <p:cNvPr id="2215943" name="Rectangle 7"/>
          <p:cNvSpPr>
            <a:spLocks noChangeArrowheads="1"/>
          </p:cNvSpPr>
          <p:nvPr/>
        </p:nvSpPr>
        <p:spPr bwMode="auto">
          <a:xfrm>
            <a:off x="4923162" y="1196752"/>
            <a:ext cx="4113334" cy="41778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6" rIns="84992" bIns="42496">
            <a:spAutoFit/>
          </a:bodyPr>
          <a:lstStyle>
            <a:lvl1pPr marL="355600" indent="-355600" algn="l" defTabSz="762000">
              <a:tabLst>
                <a:tab pos="1790700" algn="l"/>
              </a:tabLst>
              <a:defRPr sz="2400">
                <a:solidFill>
                  <a:schemeClr val="tx1"/>
                </a:solidFill>
                <a:latin typeface="Times New Roman" panose="02020603050405020304" pitchFamily="18" charset="0"/>
              </a:defRPr>
            </a:lvl1pPr>
            <a:lvl2pPr marL="1081088" indent="-457200" algn="l" defTabSz="762000">
              <a:tabLst>
                <a:tab pos="1790700" algn="l"/>
              </a:tabLst>
              <a:defRPr sz="2400">
                <a:solidFill>
                  <a:schemeClr val="tx1"/>
                </a:solidFill>
                <a:latin typeface="Times New Roman" panose="02020603050405020304" pitchFamily="18" charset="0"/>
              </a:defRPr>
            </a:lvl2pPr>
            <a:lvl3pPr marL="1717675" indent="-457200" algn="l" defTabSz="762000">
              <a:tabLst>
                <a:tab pos="1790700" algn="l"/>
              </a:tabLst>
              <a:defRPr sz="2400">
                <a:solidFill>
                  <a:schemeClr val="tx1"/>
                </a:solidFill>
                <a:latin typeface="Times New Roman" panose="02020603050405020304" pitchFamily="18" charset="0"/>
              </a:defRPr>
            </a:lvl3pPr>
            <a:lvl4pPr marL="2354263" indent="-457200" algn="l" defTabSz="762000">
              <a:tabLst>
                <a:tab pos="1790700" algn="l"/>
              </a:tabLst>
              <a:defRPr sz="2400">
                <a:solidFill>
                  <a:schemeClr val="tx1"/>
                </a:solidFill>
                <a:latin typeface="Times New Roman" panose="02020603050405020304" pitchFamily="18" charset="0"/>
              </a:defRPr>
            </a:lvl4pPr>
            <a:lvl5pPr marL="2990850" indent="-457200" algn="l" defTabSz="762000">
              <a:tabLst>
                <a:tab pos="1790700" algn="l"/>
              </a:tabLst>
              <a:defRPr sz="2400">
                <a:solidFill>
                  <a:schemeClr val="tx1"/>
                </a:solidFill>
                <a:latin typeface="Times New Roman" panose="02020603050405020304" pitchFamily="18" charset="0"/>
              </a:defRPr>
            </a:lvl5pPr>
            <a:lvl6pPr marL="3448050" indent="-457200" defTabSz="762000" fontAlgn="base">
              <a:spcBef>
                <a:spcPct val="0"/>
              </a:spcBef>
              <a:spcAft>
                <a:spcPct val="0"/>
              </a:spcAft>
              <a:tabLst>
                <a:tab pos="1790700" algn="l"/>
              </a:tabLst>
              <a:defRPr sz="2400">
                <a:solidFill>
                  <a:schemeClr val="tx1"/>
                </a:solidFill>
                <a:latin typeface="Times New Roman" panose="02020603050405020304" pitchFamily="18" charset="0"/>
              </a:defRPr>
            </a:lvl6pPr>
            <a:lvl7pPr marL="3905250" indent="-457200" defTabSz="762000" fontAlgn="base">
              <a:spcBef>
                <a:spcPct val="0"/>
              </a:spcBef>
              <a:spcAft>
                <a:spcPct val="0"/>
              </a:spcAft>
              <a:tabLst>
                <a:tab pos="1790700" algn="l"/>
              </a:tabLst>
              <a:defRPr sz="2400">
                <a:solidFill>
                  <a:schemeClr val="tx1"/>
                </a:solidFill>
                <a:latin typeface="Times New Roman" panose="02020603050405020304" pitchFamily="18" charset="0"/>
              </a:defRPr>
            </a:lvl7pPr>
            <a:lvl8pPr marL="4362450" indent="-457200" defTabSz="762000" fontAlgn="base">
              <a:spcBef>
                <a:spcPct val="0"/>
              </a:spcBef>
              <a:spcAft>
                <a:spcPct val="0"/>
              </a:spcAft>
              <a:tabLst>
                <a:tab pos="1790700" algn="l"/>
              </a:tabLst>
              <a:defRPr sz="2400">
                <a:solidFill>
                  <a:schemeClr val="tx1"/>
                </a:solidFill>
                <a:latin typeface="Times New Roman" panose="02020603050405020304" pitchFamily="18" charset="0"/>
              </a:defRPr>
            </a:lvl8pPr>
            <a:lvl9pPr marL="4819650" indent="-457200" defTabSz="762000" fontAlgn="base">
              <a:spcBef>
                <a:spcPct val="0"/>
              </a:spcBef>
              <a:spcAft>
                <a:spcPct val="0"/>
              </a:spcAft>
              <a:tabLst>
                <a:tab pos="1790700" algn="l"/>
              </a:tabLst>
              <a:defRPr sz="2400">
                <a:solidFill>
                  <a:schemeClr val="tx1"/>
                </a:solidFill>
                <a:latin typeface="Times New Roman" panose="02020603050405020304" pitchFamily="18" charset="0"/>
              </a:defRPr>
            </a:lvl9pPr>
          </a:lstStyle>
          <a:p>
            <a:pPr>
              <a:tabLst>
                <a:tab pos="1704975" algn="l"/>
              </a:tabLst>
            </a:pPr>
            <a:r>
              <a:rPr lang="en-AU" altLang="en-US" sz="1477" b="1" dirty="0">
                <a:latin typeface="Arial" panose="020B0604020202020204" pitchFamily="34" charset="0"/>
                <a:cs typeface="Arial" panose="020B0604020202020204" pitchFamily="34" charset="0"/>
              </a:rPr>
              <a:t>Use Case Title:	</a:t>
            </a:r>
            <a:r>
              <a:rPr lang="en-US" altLang="en-US" sz="1477" dirty="0">
                <a:latin typeface="Arial" panose="020B0604020202020204" pitchFamily="34" charset="0"/>
                <a:cs typeface="Arial" panose="020B0604020202020204" pitchFamily="34" charset="0"/>
              </a:rPr>
              <a:t>Sell</a:t>
            </a:r>
            <a:r>
              <a:rPr lang="en-AU" altLang="en-US" sz="1477" dirty="0">
                <a:latin typeface="Arial" panose="020B0604020202020204" pitchFamily="34" charset="0"/>
                <a:cs typeface="Arial" panose="020B0604020202020204" pitchFamily="34" charset="0"/>
              </a:rPr>
              <a:t> </a:t>
            </a:r>
            <a:r>
              <a:rPr lang="en-US" altLang="en-US" sz="1477" dirty="0">
                <a:latin typeface="Arial" panose="020B0604020202020204" pitchFamily="34" charset="0"/>
                <a:cs typeface="Arial" panose="020B0604020202020204" pitchFamily="34" charset="0"/>
              </a:rPr>
              <a:t>Contents Insurance</a:t>
            </a:r>
            <a:endParaRPr lang="en-AU" altLang="en-US" sz="1477" dirty="0">
              <a:latin typeface="Arial" panose="020B0604020202020204" pitchFamily="34" charset="0"/>
              <a:cs typeface="Arial" panose="020B0604020202020204" pitchFamily="34" charset="0"/>
            </a:endParaRPr>
          </a:p>
          <a:p>
            <a:pPr>
              <a:tabLst>
                <a:tab pos="1704975" algn="l"/>
              </a:tabLst>
            </a:pPr>
            <a:r>
              <a:rPr lang="en-AU" altLang="en-US" sz="1477" b="1" dirty="0">
                <a:latin typeface="Arial" panose="020B0604020202020204" pitchFamily="34" charset="0"/>
                <a:cs typeface="Arial" panose="020B0604020202020204" pitchFamily="34" charset="0"/>
              </a:rPr>
              <a:t>Ref. Number:</a:t>
            </a:r>
            <a:r>
              <a:rPr lang="en-AU" altLang="en-US" sz="1477" dirty="0">
                <a:latin typeface="Arial" panose="020B0604020202020204" pitchFamily="34" charset="0"/>
                <a:cs typeface="Arial" panose="020B0604020202020204" pitchFamily="34" charset="0"/>
              </a:rPr>
              <a:t>	UC026</a:t>
            </a:r>
          </a:p>
          <a:p>
            <a:pPr>
              <a:tabLst>
                <a:tab pos="1704975" algn="l"/>
              </a:tabLst>
            </a:pPr>
            <a:r>
              <a:rPr lang="en-AU" altLang="en-US" sz="1477" b="1" dirty="0">
                <a:latin typeface="Arial" panose="020B0604020202020204" pitchFamily="34" charset="0"/>
                <a:cs typeface="Arial" panose="020B0604020202020204" pitchFamily="34" charset="0"/>
              </a:rPr>
              <a:t>Summary:</a:t>
            </a:r>
            <a:r>
              <a:rPr lang="en-AU" altLang="en-US" sz="1477" dirty="0">
                <a:latin typeface="Arial" panose="020B0604020202020204" pitchFamily="34" charset="0"/>
                <a:cs typeface="Arial" panose="020B0604020202020204" pitchFamily="34" charset="0"/>
              </a:rPr>
              <a:t>	A Customer Service officer 	</a:t>
            </a:r>
            <a:r>
              <a:rPr lang="en-US" altLang="en-US" sz="1477" dirty="0">
                <a:latin typeface="Arial" panose="020B0604020202020204" pitchFamily="34" charset="0"/>
                <a:cs typeface="Arial" panose="020B0604020202020204" pitchFamily="34" charset="0"/>
              </a:rPr>
              <a:t>sells</a:t>
            </a:r>
            <a:r>
              <a:rPr lang="en-AU" altLang="en-US" sz="1477" dirty="0">
                <a:latin typeface="Arial" panose="020B0604020202020204" pitchFamily="34" charset="0"/>
                <a:cs typeface="Arial" panose="020B0604020202020204" pitchFamily="34" charset="0"/>
              </a:rPr>
              <a:t> a new </a:t>
            </a:r>
            <a:r>
              <a:rPr lang="en-US" altLang="en-US" sz="1477" dirty="0">
                <a:latin typeface="Arial" panose="020B0604020202020204" pitchFamily="34" charset="0"/>
                <a:cs typeface="Arial" panose="020B0604020202020204" pitchFamily="34" charset="0"/>
              </a:rPr>
              <a:t>Contents 		Insurance </a:t>
            </a:r>
            <a:r>
              <a:rPr lang="en-AU" altLang="en-US" sz="1477" dirty="0">
                <a:latin typeface="Arial" panose="020B0604020202020204" pitchFamily="34" charset="0"/>
                <a:cs typeface="Arial" panose="020B0604020202020204" pitchFamily="34" charset="0"/>
              </a:rPr>
              <a:t>Policy</a:t>
            </a:r>
          </a:p>
          <a:p>
            <a:pPr>
              <a:tabLst>
                <a:tab pos="1704975" algn="l"/>
              </a:tabLst>
            </a:pPr>
            <a:r>
              <a:rPr lang="en-AU" altLang="en-US" sz="1477" b="1" dirty="0">
                <a:latin typeface="Arial" panose="020B0604020202020204" pitchFamily="34" charset="0"/>
                <a:cs typeface="Arial" panose="020B0604020202020204" pitchFamily="34" charset="0"/>
              </a:rPr>
              <a:t>Primary Actor:</a:t>
            </a:r>
            <a:r>
              <a:rPr lang="en-AU" altLang="en-US" sz="1477" dirty="0">
                <a:latin typeface="Arial" panose="020B0604020202020204" pitchFamily="34" charset="0"/>
                <a:cs typeface="Arial" panose="020B0604020202020204" pitchFamily="34" charset="0"/>
              </a:rPr>
              <a:t>	CSO</a:t>
            </a:r>
          </a:p>
          <a:p>
            <a:pPr>
              <a:tabLst>
                <a:tab pos="1704975" algn="l"/>
              </a:tabLst>
            </a:pPr>
            <a:r>
              <a:rPr lang="en-AU" altLang="en-US" sz="1477" b="1" dirty="0">
                <a:latin typeface="Arial" panose="020B0604020202020204" pitchFamily="34" charset="0"/>
                <a:cs typeface="Arial" panose="020B0604020202020204" pitchFamily="34" charset="0"/>
              </a:rPr>
              <a:t>Inherits:	</a:t>
            </a:r>
            <a:r>
              <a:rPr lang="en-US" altLang="en-US" sz="1477" dirty="0">
                <a:latin typeface="Arial" panose="020B0604020202020204" pitchFamily="34" charset="0"/>
                <a:cs typeface="Arial" panose="020B0604020202020204" pitchFamily="34" charset="0"/>
              </a:rPr>
              <a:t>Sell Insurance</a:t>
            </a:r>
            <a:r>
              <a:rPr lang="en-AU" altLang="en-US" sz="1477" dirty="0">
                <a:latin typeface="Arial" panose="020B0604020202020204" pitchFamily="34" charset="0"/>
                <a:cs typeface="Arial" panose="020B0604020202020204" pitchFamily="34" charset="0"/>
              </a:rPr>
              <a:t> Policy</a:t>
            </a:r>
            <a:endParaRPr lang="en-AU" altLang="en-US" sz="1477" b="1" dirty="0">
              <a:latin typeface="Arial" panose="020B0604020202020204" pitchFamily="34" charset="0"/>
              <a:cs typeface="Arial" panose="020B0604020202020204" pitchFamily="34" charset="0"/>
            </a:endParaRPr>
          </a:p>
          <a:p>
            <a:pPr>
              <a:tabLst>
                <a:tab pos="1704975" algn="l"/>
              </a:tabLst>
            </a:pPr>
            <a:r>
              <a:rPr lang="en-US" altLang="en-US" sz="1477" b="1" dirty="0">
                <a:latin typeface="Arial" panose="020B0604020202020204" pitchFamily="34" charset="0"/>
                <a:cs typeface="Arial" panose="020B0604020202020204" pitchFamily="34" charset="0"/>
              </a:rPr>
              <a:t>Extension Points:</a:t>
            </a:r>
            <a:r>
              <a:rPr lang="en-US" altLang="en-US" sz="1477" dirty="0">
                <a:latin typeface="Arial" panose="020B0604020202020204" pitchFamily="34" charset="0"/>
                <a:cs typeface="Arial" panose="020B0604020202020204" pitchFamily="34" charset="0"/>
              </a:rPr>
              <a:t>	None</a:t>
            </a:r>
          </a:p>
          <a:p>
            <a:pPr>
              <a:tabLst>
                <a:tab pos="1704975" algn="l"/>
              </a:tabLst>
            </a:pPr>
            <a:r>
              <a:rPr lang="en-US" altLang="en-US" sz="1477" b="1" dirty="0">
                <a:latin typeface="Arial" panose="020B0604020202020204" pitchFamily="34" charset="0"/>
                <a:cs typeface="Arial" panose="020B0604020202020204" pitchFamily="34" charset="0"/>
              </a:rPr>
              <a:t>Includes:</a:t>
            </a:r>
            <a:r>
              <a:rPr lang="en-US" altLang="en-US" sz="1477" dirty="0">
                <a:latin typeface="Arial" panose="020B0604020202020204" pitchFamily="34" charset="0"/>
                <a:cs typeface="Arial" panose="020B0604020202020204" pitchFamily="34" charset="0"/>
              </a:rPr>
              <a:t>	None</a:t>
            </a:r>
            <a:endParaRPr lang="en-AU" altLang="en-US" sz="1477" dirty="0">
              <a:latin typeface="Arial" panose="020B0604020202020204" pitchFamily="34" charset="0"/>
              <a:cs typeface="Arial" panose="020B0604020202020204" pitchFamily="34" charset="0"/>
            </a:endParaRPr>
          </a:p>
          <a:p>
            <a:r>
              <a:rPr lang="en-US" altLang="en-US" sz="1477" b="1" dirty="0">
                <a:latin typeface="Arial" panose="020B0604020202020204" pitchFamily="34" charset="0"/>
                <a:cs typeface="Arial" panose="020B0604020202020204" pitchFamily="34" charset="0"/>
              </a:rPr>
              <a:t>Typical Sequence of Events</a:t>
            </a:r>
            <a:r>
              <a:rPr lang="en-AU" altLang="en-US" sz="1477" b="1" dirty="0">
                <a:latin typeface="Arial" panose="020B0604020202020204" pitchFamily="34" charset="0"/>
                <a:cs typeface="Arial" panose="020B0604020202020204" pitchFamily="34" charset="0"/>
              </a:rPr>
              <a:t>:</a:t>
            </a:r>
            <a:r>
              <a:rPr lang="en-AU" altLang="en-US" sz="1477" dirty="0">
                <a:latin typeface="Arial" panose="020B0604020202020204" pitchFamily="34" charset="0"/>
                <a:cs typeface="Arial" panose="020B0604020202020204" pitchFamily="34" charset="0"/>
              </a:rPr>
              <a:t>	</a:t>
            </a:r>
          </a:p>
          <a:p>
            <a:r>
              <a:rPr lang="en-AU" altLang="en-US" sz="1477" b="1" dirty="0">
                <a:latin typeface="Arial" panose="020B0604020202020204" pitchFamily="34" charset="0"/>
                <a:cs typeface="Arial" panose="020B0604020202020204" pitchFamily="34" charset="0"/>
              </a:rPr>
              <a:t>Replace Step </a:t>
            </a:r>
            <a:r>
              <a:rPr lang="en-US" altLang="en-US" sz="1477" b="1" dirty="0">
                <a:latin typeface="Arial" panose="020B0604020202020204" pitchFamily="34" charset="0"/>
                <a:cs typeface="Arial" panose="020B0604020202020204" pitchFamily="34" charset="0"/>
              </a:rPr>
              <a:t>7</a:t>
            </a:r>
            <a:r>
              <a:rPr lang="en-AU" altLang="en-US" sz="1477" b="1" dirty="0">
                <a:latin typeface="Arial" panose="020B0604020202020204" pitchFamily="34" charset="0"/>
                <a:cs typeface="Arial" panose="020B0604020202020204" pitchFamily="34" charset="0"/>
              </a:rPr>
              <a:t> in </a:t>
            </a:r>
            <a:r>
              <a:rPr lang="en-US" altLang="en-US" sz="1477" b="1" dirty="0">
                <a:latin typeface="Arial" panose="020B0604020202020204" pitchFamily="34" charset="0"/>
                <a:cs typeface="Arial" panose="020B0604020202020204" pitchFamily="34" charset="0"/>
              </a:rPr>
              <a:t>“Sell Insurance</a:t>
            </a:r>
            <a:r>
              <a:rPr lang="en-AU" altLang="en-US" sz="1477" b="1" dirty="0">
                <a:latin typeface="Arial" panose="020B0604020202020204" pitchFamily="34" charset="0"/>
                <a:cs typeface="Arial" panose="020B0604020202020204" pitchFamily="34" charset="0"/>
              </a:rPr>
              <a:t> Policy</a:t>
            </a:r>
            <a:r>
              <a:rPr lang="en-US" altLang="en-US" sz="1477" b="1" dirty="0">
                <a:latin typeface="Arial" panose="020B0604020202020204" pitchFamily="34" charset="0"/>
                <a:cs typeface="Arial" panose="020B0604020202020204" pitchFamily="34" charset="0"/>
              </a:rPr>
              <a:t>”</a:t>
            </a:r>
            <a:endParaRPr lang="en-AU" altLang="en-US" sz="1477" b="1" dirty="0">
              <a:latin typeface="Arial" panose="020B0604020202020204" pitchFamily="34" charset="0"/>
              <a:cs typeface="Arial" panose="020B0604020202020204" pitchFamily="34" charset="0"/>
            </a:endParaRPr>
          </a:p>
          <a:p>
            <a:r>
              <a:rPr lang="en-AU" altLang="en-US" sz="1477" dirty="0">
                <a:latin typeface="Arial" panose="020B0604020202020204" pitchFamily="34" charset="0"/>
                <a:cs typeface="Arial" panose="020B0604020202020204" pitchFamily="34" charset="0"/>
              </a:rPr>
              <a:t>7.1 	The CSO enters the details of </a:t>
            </a:r>
            <a:r>
              <a:rPr lang="en-US" altLang="en-US" sz="1477" dirty="0">
                <a:latin typeface="Arial" panose="020B0604020202020204" pitchFamily="34" charset="0"/>
                <a:cs typeface="Arial" panose="020B0604020202020204" pitchFamily="34" charset="0"/>
              </a:rPr>
              <a:t>the contents</a:t>
            </a:r>
            <a:r>
              <a:rPr lang="en-AU" altLang="en-US" sz="1477" dirty="0">
                <a:latin typeface="Arial" panose="020B0604020202020204" pitchFamily="34" charset="0"/>
                <a:cs typeface="Arial" panose="020B0604020202020204" pitchFamily="34" charset="0"/>
              </a:rPr>
              <a:t> to be covered by the </a:t>
            </a:r>
            <a:r>
              <a:rPr lang="en-US" altLang="en-US" sz="1477" dirty="0">
                <a:latin typeface="Arial" panose="020B0604020202020204" pitchFamily="34" charset="0"/>
                <a:cs typeface="Arial" panose="020B0604020202020204" pitchFamily="34" charset="0"/>
              </a:rPr>
              <a:t>new</a:t>
            </a:r>
            <a:r>
              <a:rPr lang="en-AU" altLang="en-US" sz="1477" dirty="0">
                <a:latin typeface="Arial" panose="020B0604020202020204" pitchFamily="34" charset="0"/>
                <a:cs typeface="Arial" panose="020B0604020202020204" pitchFamily="34" charset="0"/>
              </a:rPr>
              <a:t> Policy</a:t>
            </a:r>
          </a:p>
          <a:p>
            <a:r>
              <a:rPr lang="en-AU" altLang="en-US" sz="1477" dirty="0">
                <a:latin typeface="Arial" panose="020B0604020202020204" pitchFamily="34" charset="0"/>
                <a:cs typeface="Arial" panose="020B0604020202020204" pitchFamily="34" charset="0"/>
              </a:rPr>
              <a:t>7.2	The CSO enters </a:t>
            </a:r>
            <a:r>
              <a:rPr lang="en-US" altLang="en-US" sz="1477" dirty="0">
                <a:latin typeface="Arial" panose="020B0604020202020204" pitchFamily="34" charset="0"/>
                <a:cs typeface="Arial" panose="020B0604020202020204" pitchFamily="34" charset="0"/>
              </a:rPr>
              <a:t>any specified items to be covered by the new Policy</a:t>
            </a:r>
          </a:p>
          <a:p>
            <a:r>
              <a:rPr lang="en-US" altLang="en-US" sz="1477" dirty="0">
                <a:latin typeface="Arial" panose="020B0604020202020204" pitchFamily="34" charset="0"/>
                <a:cs typeface="Arial" panose="020B0604020202020204" pitchFamily="34" charset="0"/>
              </a:rPr>
              <a:t>7.3	The CSO enters any items to be excluded from the Policy</a:t>
            </a:r>
          </a:p>
          <a:p>
            <a:r>
              <a:rPr lang="en-US" altLang="en-US" sz="1477" dirty="0">
                <a:latin typeface="Arial" panose="020B0604020202020204" pitchFamily="34" charset="0"/>
                <a:cs typeface="Arial" panose="020B0604020202020204" pitchFamily="34" charset="0"/>
              </a:rPr>
              <a:t>… …</a:t>
            </a:r>
            <a:endParaRPr lang="en-AU" altLang="en-US" sz="1477" dirty="0">
              <a:latin typeface="Arial" panose="020B0604020202020204" pitchFamily="34" charset="0"/>
              <a:cs typeface="Arial" panose="020B0604020202020204" pitchFamily="34" charset="0"/>
            </a:endParaRPr>
          </a:p>
        </p:txBody>
      </p:sp>
      <p:sp>
        <p:nvSpPr>
          <p:cNvPr id="10"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98</a:t>
            </a:fld>
            <a:endParaRPr lang="en-AU" altLang="en-US" dirty="0"/>
          </a:p>
        </p:txBody>
      </p:sp>
      <p:sp>
        <p:nvSpPr>
          <p:cNvPr id="11" name="Date Placeholder 3">
            <a:extLst>
              <a:ext uri="{FF2B5EF4-FFF2-40B4-BE49-F238E27FC236}">
                <a16:creationId xmlns:a16="http://schemas.microsoft.com/office/drawing/2014/main" id="{E8CEE6EE-ABFA-41A2-B733-9E6EA2E55C5E}"/>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2953834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6962" name="Rectangle 2"/>
          <p:cNvSpPr>
            <a:spLocks noChangeArrowheads="1"/>
          </p:cNvSpPr>
          <p:nvPr/>
        </p:nvSpPr>
        <p:spPr bwMode="auto">
          <a:xfrm>
            <a:off x="703385" y="6031523"/>
            <a:ext cx="1900604"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2216982" name="Rectangle 22"/>
          <p:cNvSpPr>
            <a:spLocks noGrp="1" noChangeArrowheads="1"/>
          </p:cNvSpPr>
          <p:nvPr>
            <p:ph type="title"/>
          </p:nvPr>
        </p:nvSpPr>
        <p:spPr/>
        <p:txBody>
          <a:bodyPr/>
          <a:lstStyle/>
          <a:p>
            <a:r>
              <a:rPr lang="en-AU" altLang="en-US" dirty="0"/>
              <a:t>General (Abstract) Actors</a:t>
            </a:r>
          </a:p>
        </p:txBody>
      </p:sp>
      <p:sp>
        <p:nvSpPr>
          <p:cNvPr id="2216983" name="Rectangle 23"/>
          <p:cNvSpPr>
            <a:spLocks noGrp="1" noChangeArrowheads="1"/>
          </p:cNvSpPr>
          <p:nvPr>
            <p:ph type="body" idx="1"/>
          </p:nvPr>
        </p:nvSpPr>
        <p:spPr>
          <a:xfrm>
            <a:off x="1371600" y="1124745"/>
            <a:ext cx="7458808" cy="4832046"/>
          </a:xfrm>
        </p:spPr>
        <p:txBody>
          <a:bodyPr/>
          <a:lstStyle/>
          <a:p>
            <a:r>
              <a:rPr lang="en-AU" altLang="en-US" sz="2600" dirty="0"/>
              <a:t>Actors that share use cases could be abstracted such that a new general actor is created</a:t>
            </a:r>
          </a:p>
          <a:p>
            <a:r>
              <a:rPr lang="en-AU" altLang="en-US" sz="2600" dirty="0"/>
              <a:t>Don’t go overboard</a:t>
            </a:r>
          </a:p>
          <a:p>
            <a:r>
              <a:rPr lang="en-AU" altLang="en-US" sz="2600" dirty="0"/>
              <a:t>Ensure the general</a:t>
            </a:r>
            <a:br>
              <a:rPr lang="en-AU" altLang="en-US" sz="2600" dirty="0"/>
            </a:br>
            <a:r>
              <a:rPr lang="en-AU" altLang="en-US" sz="2600" dirty="0"/>
              <a:t>and specialised</a:t>
            </a:r>
            <a:br>
              <a:rPr lang="en-AU" altLang="en-US" sz="2600" dirty="0"/>
            </a:br>
            <a:r>
              <a:rPr lang="en-AU" altLang="en-US" sz="2600" dirty="0"/>
              <a:t>actors both represent</a:t>
            </a:r>
            <a:br>
              <a:rPr lang="en-AU" altLang="en-US" sz="2600" dirty="0"/>
            </a:br>
            <a:r>
              <a:rPr lang="en-AU" altLang="en-US" sz="2600" dirty="0"/>
              <a:t>useful concepts or</a:t>
            </a:r>
            <a:br>
              <a:rPr lang="en-AU" altLang="en-US" sz="2600" dirty="0"/>
            </a:br>
            <a:r>
              <a:rPr lang="en-AU" altLang="en-US" sz="2600" dirty="0"/>
              <a:t>users</a:t>
            </a:r>
          </a:p>
          <a:p>
            <a:endParaRPr lang="en-AU" altLang="en-US" sz="2600" dirty="0"/>
          </a:p>
        </p:txBody>
      </p:sp>
      <p:grpSp>
        <p:nvGrpSpPr>
          <p:cNvPr id="33" name="Group 4"/>
          <p:cNvGrpSpPr>
            <a:grpSpLocks/>
          </p:cNvGrpSpPr>
          <p:nvPr/>
        </p:nvGrpSpPr>
        <p:grpSpPr bwMode="auto">
          <a:xfrm>
            <a:off x="5714482" y="2767365"/>
            <a:ext cx="378069" cy="625719"/>
            <a:chOff x="4714" y="2269"/>
            <a:chExt cx="452" cy="835"/>
          </a:xfrm>
        </p:grpSpPr>
        <p:sp>
          <p:nvSpPr>
            <p:cNvPr id="34" name="Line 5"/>
            <p:cNvSpPr>
              <a:spLocks noChangeShapeType="1"/>
            </p:cNvSpPr>
            <p:nvPr/>
          </p:nvSpPr>
          <p:spPr bwMode="auto">
            <a:xfrm>
              <a:off x="4944" y="2493"/>
              <a:ext cx="0" cy="3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35" name="Line 6"/>
            <p:cNvSpPr>
              <a:spLocks noChangeShapeType="1"/>
            </p:cNvSpPr>
            <p:nvPr/>
          </p:nvSpPr>
          <p:spPr bwMode="auto">
            <a:xfrm>
              <a:off x="4779" y="2603"/>
              <a:ext cx="3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36" name="Line 7"/>
            <p:cNvSpPr>
              <a:spLocks noChangeShapeType="1"/>
            </p:cNvSpPr>
            <p:nvPr/>
          </p:nvSpPr>
          <p:spPr bwMode="auto">
            <a:xfrm flipH="1">
              <a:off x="4714" y="2888"/>
              <a:ext cx="234" cy="2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37" name="Line 8"/>
            <p:cNvSpPr>
              <a:spLocks noChangeShapeType="1"/>
            </p:cNvSpPr>
            <p:nvPr/>
          </p:nvSpPr>
          <p:spPr bwMode="auto">
            <a:xfrm>
              <a:off x="4948" y="2888"/>
              <a:ext cx="218" cy="2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38" name="Oval 9"/>
            <p:cNvSpPr>
              <a:spLocks noChangeArrowheads="1"/>
            </p:cNvSpPr>
            <p:nvPr/>
          </p:nvSpPr>
          <p:spPr bwMode="auto">
            <a:xfrm>
              <a:off x="4836" y="2269"/>
              <a:ext cx="218" cy="21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39" name="Rectangle 10"/>
          <p:cNvSpPr>
            <a:spLocks noChangeArrowheads="1"/>
          </p:cNvSpPr>
          <p:nvPr/>
        </p:nvSpPr>
        <p:spPr bwMode="auto">
          <a:xfrm>
            <a:off x="5285857" y="3429000"/>
            <a:ext cx="1258727" cy="35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r>
              <a:rPr lang="en-AU" altLang="en-US" sz="1800" b="1" dirty="0">
                <a:latin typeface="+mn-lt"/>
              </a:rPr>
              <a:t>Employee</a:t>
            </a:r>
          </a:p>
        </p:txBody>
      </p:sp>
      <p:grpSp>
        <p:nvGrpSpPr>
          <p:cNvPr id="3" name="Group 2"/>
          <p:cNvGrpSpPr/>
          <p:nvPr/>
        </p:nvGrpSpPr>
        <p:grpSpPr>
          <a:xfrm>
            <a:off x="5849298" y="3806322"/>
            <a:ext cx="108438" cy="582200"/>
            <a:chOff x="6161988" y="3837765"/>
            <a:chExt cx="117475" cy="630717"/>
          </a:xfrm>
        </p:grpSpPr>
        <p:sp>
          <p:nvSpPr>
            <p:cNvPr id="41" name="Line 11"/>
            <p:cNvSpPr>
              <a:spLocks noChangeShapeType="1"/>
            </p:cNvSpPr>
            <p:nvPr/>
          </p:nvSpPr>
          <p:spPr bwMode="auto">
            <a:xfrm flipV="1">
              <a:off x="6217551" y="3837765"/>
              <a:ext cx="0" cy="6307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sz="1108"/>
            </a:p>
          </p:txBody>
        </p:sp>
        <p:sp>
          <p:nvSpPr>
            <p:cNvPr id="42" name="AutoShape 12"/>
            <p:cNvSpPr>
              <a:spLocks noChangeArrowheads="1"/>
            </p:cNvSpPr>
            <p:nvPr/>
          </p:nvSpPr>
          <p:spPr bwMode="auto">
            <a:xfrm>
              <a:off x="6161988" y="3848879"/>
              <a:ext cx="117475" cy="161925"/>
            </a:xfrm>
            <a:prstGeom prst="triangle">
              <a:avLst>
                <a:gd name="adj" fmla="val 50000"/>
              </a:avLst>
            </a:prstGeom>
            <a:solidFill>
              <a:srgbClr val="FFFFFF"/>
            </a:solidFill>
            <a:ln w="9525">
              <a:solidFill>
                <a:srgbClr val="000000"/>
              </a:solidFill>
              <a:miter lim="800000"/>
              <a:headEnd/>
              <a:tailEnd/>
            </a:ln>
          </p:spPr>
          <p:txBody>
            <a:bodyPr/>
            <a:lstStyle/>
            <a:p>
              <a:endParaRPr lang="en-AU" sz="1108"/>
            </a:p>
          </p:txBody>
        </p:sp>
      </p:grpSp>
      <p:grpSp>
        <p:nvGrpSpPr>
          <p:cNvPr id="43" name="Group 14"/>
          <p:cNvGrpSpPr>
            <a:grpSpLocks/>
          </p:cNvGrpSpPr>
          <p:nvPr/>
        </p:nvGrpSpPr>
        <p:grpSpPr bwMode="auto">
          <a:xfrm>
            <a:off x="5714482" y="4457797"/>
            <a:ext cx="378069" cy="678473"/>
            <a:chOff x="4714" y="2269"/>
            <a:chExt cx="452" cy="835"/>
          </a:xfrm>
        </p:grpSpPr>
        <p:sp>
          <p:nvSpPr>
            <p:cNvPr id="44" name="Line 15"/>
            <p:cNvSpPr>
              <a:spLocks noChangeShapeType="1"/>
            </p:cNvSpPr>
            <p:nvPr/>
          </p:nvSpPr>
          <p:spPr bwMode="auto">
            <a:xfrm>
              <a:off x="4944" y="2493"/>
              <a:ext cx="0" cy="3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45" name="Line 16"/>
            <p:cNvSpPr>
              <a:spLocks noChangeShapeType="1"/>
            </p:cNvSpPr>
            <p:nvPr/>
          </p:nvSpPr>
          <p:spPr bwMode="auto">
            <a:xfrm>
              <a:off x="4779" y="2603"/>
              <a:ext cx="3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46" name="Line 17"/>
            <p:cNvSpPr>
              <a:spLocks noChangeShapeType="1"/>
            </p:cNvSpPr>
            <p:nvPr/>
          </p:nvSpPr>
          <p:spPr bwMode="auto">
            <a:xfrm flipH="1">
              <a:off x="4714" y="2888"/>
              <a:ext cx="234" cy="2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47" name="Line 18"/>
            <p:cNvSpPr>
              <a:spLocks noChangeShapeType="1"/>
            </p:cNvSpPr>
            <p:nvPr/>
          </p:nvSpPr>
          <p:spPr bwMode="auto">
            <a:xfrm>
              <a:off x="4948" y="2888"/>
              <a:ext cx="218" cy="2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48" name="Oval 19"/>
            <p:cNvSpPr>
              <a:spLocks noChangeArrowheads="1"/>
            </p:cNvSpPr>
            <p:nvPr/>
          </p:nvSpPr>
          <p:spPr bwMode="auto">
            <a:xfrm>
              <a:off x="4836" y="2269"/>
              <a:ext cx="218" cy="21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grpSp>
      <p:sp>
        <p:nvSpPr>
          <p:cNvPr id="49" name="Rectangle 21"/>
          <p:cNvSpPr>
            <a:spLocks noChangeArrowheads="1"/>
          </p:cNvSpPr>
          <p:nvPr/>
        </p:nvSpPr>
        <p:spPr bwMode="auto">
          <a:xfrm>
            <a:off x="5348136" y="5157192"/>
            <a:ext cx="1079191" cy="35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r>
              <a:rPr lang="en-AU" altLang="en-US" sz="1800" b="1" dirty="0">
                <a:latin typeface="+mn-lt"/>
              </a:rPr>
              <a:t>HR Staff</a:t>
            </a:r>
          </a:p>
        </p:txBody>
      </p:sp>
      <p:sp>
        <p:nvSpPr>
          <p:cNvPr id="50" name="Line 29"/>
          <p:cNvSpPr>
            <a:spLocks noChangeShapeType="1"/>
          </p:cNvSpPr>
          <p:nvPr/>
        </p:nvSpPr>
        <p:spPr bwMode="auto">
          <a:xfrm>
            <a:off x="6114724" y="3171811"/>
            <a:ext cx="719503"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51" name="Oval 30"/>
          <p:cNvSpPr>
            <a:spLocks noChangeArrowheads="1"/>
          </p:cNvSpPr>
          <p:nvPr/>
        </p:nvSpPr>
        <p:spPr bwMode="auto">
          <a:xfrm>
            <a:off x="6835693" y="2829523"/>
            <a:ext cx="2239108" cy="66821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52" name="Rectangle 31"/>
          <p:cNvSpPr>
            <a:spLocks noChangeArrowheads="1"/>
          </p:cNvSpPr>
          <p:nvPr/>
        </p:nvSpPr>
        <p:spPr bwMode="auto">
          <a:xfrm>
            <a:off x="7380312" y="2963655"/>
            <a:ext cx="1164792" cy="35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r>
              <a:rPr lang="en-AU" altLang="en-US" sz="1800" b="1" dirty="0">
                <a:latin typeface="+mn-lt"/>
              </a:rPr>
              <a:t>View Pay</a:t>
            </a:r>
          </a:p>
        </p:txBody>
      </p:sp>
      <p:sp>
        <p:nvSpPr>
          <p:cNvPr id="53" name="Line 32"/>
          <p:cNvSpPr>
            <a:spLocks noChangeShapeType="1"/>
          </p:cNvSpPr>
          <p:nvPr/>
        </p:nvSpPr>
        <p:spPr bwMode="auto">
          <a:xfrm>
            <a:off x="6148428" y="4903274"/>
            <a:ext cx="71950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p>
            <a:endParaRPr lang="en-AU" sz="1108"/>
          </a:p>
        </p:txBody>
      </p:sp>
      <p:sp>
        <p:nvSpPr>
          <p:cNvPr id="54" name="Oval 33"/>
          <p:cNvSpPr>
            <a:spLocks noChangeArrowheads="1"/>
          </p:cNvSpPr>
          <p:nvPr/>
        </p:nvSpPr>
        <p:spPr bwMode="auto">
          <a:xfrm>
            <a:off x="6869396" y="4560985"/>
            <a:ext cx="2239108" cy="66821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108"/>
          </a:p>
        </p:txBody>
      </p:sp>
      <p:sp>
        <p:nvSpPr>
          <p:cNvPr id="55" name="Rectangle 34"/>
          <p:cNvSpPr>
            <a:spLocks noChangeArrowheads="1"/>
          </p:cNvSpPr>
          <p:nvPr/>
        </p:nvSpPr>
        <p:spPr bwMode="auto">
          <a:xfrm>
            <a:off x="7251016" y="4710454"/>
            <a:ext cx="1425440" cy="35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27" tIns="41031" rIns="83527" bIns="41031">
            <a:spAutoFit/>
          </a:bodyPr>
          <a:lstStyle/>
          <a:p>
            <a:r>
              <a:rPr lang="en-AU" altLang="en-US" sz="1800" b="1" dirty="0">
                <a:latin typeface="+mn-lt"/>
              </a:rPr>
              <a:t>Update Pay</a:t>
            </a:r>
          </a:p>
        </p:txBody>
      </p:sp>
      <p:sp>
        <p:nvSpPr>
          <p:cNvPr id="29" name="Slide Number Placeholder 4"/>
          <p:cNvSpPr>
            <a:spLocks noGrp="1"/>
          </p:cNvSpPr>
          <p:nvPr>
            <p:ph type="sldNum" sz="quarter" idx="12"/>
          </p:nvPr>
        </p:nvSpPr>
        <p:spPr>
          <a:xfrm>
            <a:off x="8460432" y="6553200"/>
            <a:ext cx="454968" cy="304800"/>
          </a:xfrm>
        </p:spPr>
        <p:txBody>
          <a:bodyPr/>
          <a:lstStyle/>
          <a:p>
            <a:pPr>
              <a:defRPr/>
            </a:pPr>
            <a:fld id="{2505048C-9CA2-4356-B565-2FC324102B46}" type="slidenum">
              <a:rPr lang="en-AU" altLang="en-US" smtClean="0"/>
              <a:pPr>
                <a:defRPr/>
              </a:pPr>
              <a:t>99</a:t>
            </a:fld>
            <a:endParaRPr lang="en-AU" altLang="en-US" dirty="0"/>
          </a:p>
        </p:txBody>
      </p:sp>
      <p:sp>
        <p:nvSpPr>
          <p:cNvPr id="30" name="Date Placeholder 3">
            <a:extLst>
              <a:ext uri="{FF2B5EF4-FFF2-40B4-BE49-F238E27FC236}">
                <a16:creationId xmlns:a16="http://schemas.microsoft.com/office/drawing/2014/main" id="{E11C905C-A9F2-4E59-8174-A5360AF678E3}"/>
              </a:ext>
            </a:extLst>
          </p:cNvPr>
          <p:cNvSpPr>
            <a:spLocks noGrp="1"/>
          </p:cNvSpPr>
          <p:nvPr>
            <p:ph type="dt" sz="half" idx="10"/>
          </p:nvPr>
        </p:nvSpPr>
        <p:spPr>
          <a:xfrm>
            <a:off x="762000" y="6553200"/>
            <a:ext cx="1905000" cy="304800"/>
          </a:xfrm>
        </p:spPr>
        <p:txBody>
          <a:bodyPr/>
          <a:lstStyle/>
          <a:p>
            <a:pPr>
              <a:defRPr/>
            </a:pPr>
            <a:r>
              <a:rPr lang="en-US" altLang="en-US" dirty="0"/>
              <a:t>© Richard Thomas, 1992–2018</a:t>
            </a:r>
            <a:endParaRPr lang="en-AU" altLang="en-US" dirty="0"/>
          </a:p>
        </p:txBody>
      </p:sp>
    </p:spTree>
    <p:extLst>
      <p:ext uri="{BB962C8B-B14F-4D97-AF65-F5344CB8AC3E}">
        <p14:creationId xmlns:p14="http://schemas.microsoft.com/office/powerpoint/2010/main" val="438311673"/>
      </p:ext>
    </p:extLst>
  </p:cSld>
  <p:clrMapOvr>
    <a:masterClrMapping/>
  </p:clrMapOvr>
</p:sld>
</file>

<file path=ppt/theme/theme1.xml><?xml version="1.0" encoding="utf-8"?>
<a:theme xmlns:a="http://schemas.openxmlformats.org/drawingml/2006/main" name="Book_LectureNotes">
  <a:themeElements>
    <a:clrScheme name="Book_LectureNotes 9">
      <a:dk1>
        <a:srgbClr val="000000"/>
      </a:dk1>
      <a:lt1>
        <a:srgbClr val="FFFFFF"/>
      </a:lt1>
      <a:dk2>
        <a:srgbClr val="000000"/>
      </a:dk2>
      <a:lt2>
        <a:srgbClr val="CCFFFF"/>
      </a:lt2>
      <a:accent1>
        <a:srgbClr val="CBCBCB"/>
      </a:accent1>
      <a:accent2>
        <a:srgbClr val="969696"/>
      </a:accent2>
      <a:accent3>
        <a:srgbClr val="FFFFFF"/>
      </a:accent3>
      <a:accent4>
        <a:srgbClr val="000000"/>
      </a:accent4>
      <a:accent5>
        <a:srgbClr val="E2E2E2"/>
      </a:accent5>
      <a:accent6>
        <a:srgbClr val="878787"/>
      </a:accent6>
      <a:hlink>
        <a:srgbClr val="DDDDDD"/>
      </a:hlink>
      <a:folHlink>
        <a:srgbClr val="5F5F5F"/>
      </a:folHlink>
    </a:clrScheme>
    <a:fontScheme name="Book_LectureNotes">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ook_LectureNotes 1">
        <a:dk1>
          <a:srgbClr val="000000"/>
        </a:dk1>
        <a:lt1>
          <a:srgbClr val="FFFFFF"/>
        </a:lt1>
        <a:dk2>
          <a:srgbClr val="008080"/>
        </a:dk2>
        <a:lt2>
          <a:srgbClr val="FFFFFF"/>
        </a:lt2>
        <a:accent1>
          <a:srgbClr val="FF0033"/>
        </a:accent1>
        <a:accent2>
          <a:srgbClr val="3333FF"/>
        </a:accent2>
        <a:accent3>
          <a:srgbClr val="AAC0C0"/>
        </a:accent3>
        <a:accent4>
          <a:srgbClr val="DADADA"/>
        </a:accent4>
        <a:accent5>
          <a:srgbClr val="FFAAAD"/>
        </a:accent5>
        <a:accent6>
          <a:srgbClr val="2D2DE7"/>
        </a:accent6>
        <a:hlink>
          <a:srgbClr val="CBCBCB"/>
        </a:hlink>
        <a:folHlink>
          <a:srgbClr val="00CCCC"/>
        </a:folHlink>
      </a:clrScheme>
      <a:clrMap bg1="dk2" tx1="lt1" bg2="dk1" tx2="lt2" accent1="accent1" accent2="accent2" accent3="accent3" accent4="accent4" accent5="accent5" accent6="accent6" hlink="hlink" folHlink="folHlink"/>
    </a:extraClrScheme>
    <a:extraClrScheme>
      <a:clrScheme name="Book_LectureNotes 2">
        <a:dk1>
          <a:srgbClr val="000000"/>
        </a:dk1>
        <a:lt1>
          <a:srgbClr val="FFFFFF"/>
        </a:lt1>
        <a:dk2>
          <a:srgbClr val="000000"/>
        </a:dk2>
        <a:lt2>
          <a:srgbClr val="FFFFFF"/>
        </a:lt2>
        <a:accent1>
          <a:srgbClr val="99FFFF"/>
        </a:accent1>
        <a:accent2>
          <a:srgbClr val="CCCCFF"/>
        </a:accent2>
        <a:accent3>
          <a:srgbClr val="FFFFFF"/>
        </a:accent3>
        <a:accent4>
          <a:srgbClr val="000000"/>
        </a:accent4>
        <a:accent5>
          <a:srgbClr val="CAFFFF"/>
        </a:accent5>
        <a:accent6>
          <a:srgbClr val="B9B9E7"/>
        </a:accent6>
        <a:hlink>
          <a:srgbClr val="CCECFF"/>
        </a:hlink>
        <a:folHlink>
          <a:srgbClr val="DDDDDD"/>
        </a:folHlink>
      </a:clrScheme>
      <a:clrMap bg1="lt1" tx1="dk1" bg2="lt2" tx2="dk2" accent1="accent1" accent2="accent2" accent3="accent3" accent4="accent4" accent5="accent5" accent6="accent6" hlink="hlink" folHlink="folHlink"/>
    </a:extraClrScheme>
    <a:extraClrScheme>
      <a:clrScheme name="Book_LectureNotes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DDDDDD"/>
        </a:hlink>
        <a:folHlink>
          <a:srgbClr val="5F5F5F"/>
        </a:folHlink>
      </a:clrScheme>
      <a:clrMap bg1="lt1" tx1="dk1" bg2="lt2" tx2="dk2" accent1="accent1" accent2="accent2" accent3="accent3" accent4="accent4" accent5="accent5" accent6="accent6" hlink="hlink" folHlink="folHlink"/>
    </a:extraClrScheme>
    <a:extraClrScheme>
      <a:clrScheme name="Book_LectureNotes 4">
        <a:dk1>
          <a:srgbClr val="000000"/>
        </a:dk1>
        <a:lt1>
          <a:srgbClr val="FFFFFF"/>
        </a:lt1>
        <a:dk2>
          <a:srgbClr val="000080"/>
        </a:dk2>
        <a:lt2>
          <a:srgbClr val="FFFFFF"/>
        </a:lt2>
        <a:accent1>
          <a:srgbClr val="00FFCC"/>
        </a:accent1>
        <a:accent2>
          <a:srgbClr val="9933FF"/>
        </a:accent2>
        <a:accent3>
          <a:srgbClr val="AAAAC0"/>
        </a:accent3>
        <a:accent4>
          <a:srgbClr val="DADADA"/>
        </a:accent4>
        <a:accent5>
          <a:srgbClr val="AAFFE2"/>
        </a:accent5>
        <a:accent6>
          <a:srgbClr val="8A2DE7"/>
        </a:accent6>
        <a:hlink>
          <a:srgbClr val="CCCCFF"/>
        </a:hlink>
        <a:folHlink>
          <a:srgbClr val="3333CC"/>
        </a:folHlink>
      </a:clrScheme>
      <a:clrMap bg1="dk2" tx1="lt1" bg2="dk1" tx2="lt2" accent1="accent1" accent2="accent2" accent3="accent3" accent4="accent4" accent5="accent5" accent6="accent6" hlink="hlink" folHlink="folHlink"/>
    </a:extraClrScheme>
    <a:extraClrScheme>
      <a:clrScheme name="Book_LectureNotes 5">
        <a:dk1>
          <a:srgbClr val="000000"/>
        </a:dk1>
        <a:lt1>
          <a:srgbClr val="FFFFFF"/>
        </a:lt1>
        <a:dk2>
          <a:srgbClr val="990066"/>
        </a:dk2>
        <a:lt2>
          <a:srgbClr val="FFFFFF"/>
        </a:lt2>
        <a:accent1>
          <a:srgbClr val="FF9966"/>
        </a:accent1>
        <a:accent2>
          <a:srgbClr val="009966"/>
        </a:accent2>
        <a:accent3>
          <a:srgbClr val="CAAAB8"/>
        </a:accent3>
        <a:accent4>
          <a:srgbClr val="DADADA"/>
        </a:accent4>
        <a:accent5>
          <a:srgbClr val="FFCAB8"/>
        </a:accent5>
        <a:accent6>
          <a:srgbClr val="008A5C"/>
        </a:accent6>
        <a:hlink>
          <a:srgbClr val="3333CC"/>
        </a:hlink>
        <a:folHlink>
          <a:srgbClr val="FF00CC"/>
        </a:folHlink>
      </a:clrScheme>
      <a:clrMap bg1="dk2" tx1="lt1" bg2="dk1" tx2="lt2" accent1="accent1" accent2="accent2" accent3="accent3" accent4="accent4" accent5="accent5" accent6="accent6" hlink="hlink" folHlink="folHlink"/>
    </a:extraClrScheme>
    <a:extraClrScheme>
      <a:clrScheme name="Book_LectureNotes 6">
        <a:dk1>
          <a:srgbClr val="000000"/>
        </a:dk1>
        <a:lt1>
          <a:srgbClr val="FFFFE1"/>
        </a:lt1>
        <a:dk2>
          <a:srgbClr val="000000"/>
        </a:dk2>
        <a:lt2>
          <a:srgbClr val="FFFFCC"/>
        </a:lt2>
        <a:accent1>
          <a:srgbClr val="FF9933"/>
        </a:accent1>
        <a:accent2>
          <a:srgbClr val="9999FF"/>
        </a:accent2>
        <a:accent3>
          <a:srgbClr val="FFFFEE"/>
        </a:accent3>
        <a:accent4>
          <a:srgbClr val="000000"/>
        </a:accent4>
        <a:accent5>
          <a:srgbClr val="FFCAAD"/>
        </a:accent5>
        <a:accent6>
          <a:srgbClr val="8A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Book_LectureNotes 7">
        <a:dk1>
          <a:srgbClr val="000000"/>
        </a:dk1>
        <a:lt1>
          <a:srgbClr val="000080"/>
        </a:lt1>
        <a:dk2>
          <a:srgbClr val="FFFF00"/>
        </a:dk2>
        <a:lt2>
          <a:srgbClr val="000000"/>
        </a:lt2>
        <a:accent1>
          <a:srgbClr val="00FFCC"/>
        </a:accent1>
        <a:accent2>
          <a:srgbClr val="9933FF"/>
        </a:accent2>
        <a:accent3>
          <a:srgbClr val="AAAAC0"/>
        </a:accent3>
        <a:accent4>
          <a:srgbClr val="000000"/>
        </a:accent4>
        <a:accent5>
          <a:srgbClr val="AAFFE2"/>
        </a:accent5>
        <a:accent6>
          <a:srgbClr val="8A2DE7"/>
        </a:accent6>
        <a:hlink>
          <a:srgbClr val="CCCCFF"/>
        </a:hlink>
        <a:folHlink>
          <a:srgbClr val="3333CC"/>
        </a:folHlink>
      </a:clrScheme>
      <a:clrMap bg1="lt1" tx1="dk1" bg2="lt2" tx2="dk2" accent1="accent1" accent2="accent2" accent3="accent3" accent4="accent4" accent5="accent5" accent6="accent6" hlink="hlink" folHlink="folHlink"/>
    </a:extraClrScheme>
    <a:extraClrScheme>
      <a:clrScheme name="Book_LectureNotes 8">
        <a:dk1>
          <a:srgbClr val="000000"/>
        </a:dk1>
        <a:lt1>
          <a:srgbClr val="FFF9E1"/>
        </a:lt1>
        <a:dk2>
          <a:srgbClr val="000000"/>
        </a:dk2>
        <a:lt2>
          <a:srgbClr val="FFFFCC"/>
        </a:lt2>
        <a:accent1>
          <a:srgbClr val="FF9933"/>
        </a:accent1>
        <a:accent2>
          <a:srgbClr val="9999FF"/>
        </a:accent2>
        <a:accent3>
          <a:srgbClr val="FFFBEE"/>
        </a:accent3>
        <a:accent4>
          <a:srgbClr val="000000"/>
        </a:accent4>
        <a:accent5>
          <a:srgbClr val="FFCAAD"/>
        </a:accent5>
        <a:accent6>
          <a:srgbClr val="8A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Book_LectureNotes 9">
        <a:dk1>
          <a:srgbClr val="000000"/>
        </a:dk1>
        <a:lt1>
          <a:srgbClr val="FFFFFF"/>
        </a:lt1>
        <a:dk2>
          <a:srgbClr val="000000"/>
        </a:dk2>
        <a:lt2>
          <a:srgbClr val="CCFFFF"/>
        </a:lt2>
        <a:accent1>
          <a:srgbClr val="CBCBCB"/>
        </a:accent1>
        <a:accent2>
          <a:srgbClr val="969696"/>
        </a:accent2>
        <a:accent3>
          <a:srgbClr val="FFFFFF"/>
        </a:accent3>
        <a:accent4>
          <a:srgbClr val="000000"/>
        </a:accent4>
        <a:accent5>
          <a:srgbClr val="E2E2E2"/>
        </a:accent5>
        <a:accent6>
          <a:srgbClr val="878787"/>
        </a:accent6>
        <a:hlink>
          <a:srgbClr val="DDDDDD"/>
        </a:hlink>
        <a:folHlink>
          <a:srgbClr val="5F5F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1_Introduction">
  <a:themeElements>
    <a:clrScheme name="">
      <a:dk1>
        <a:srgbClr val="000000"/>
      </a:dk1>
      <a:lt1>
        <a:srgbClr val="FFFFFF"/>
      </a:lt1>
      <a:dk2>
        <a:srgbClr val="000000"/>
      </a:dk2>
      <a:lt2>
        <a:srgbClr val="000000"/>
      </a:lt2>
      <a:accent1>
        <a:srgbClr val="FFFFFF"/>
      </a:accent1>
      <a:accent2>
        <a:srgbClr val="553E00"/>
      </a:accent2>
      <a:accent3>
        <a:srgbClr val="FFFFFF"/>
      </a:accent3>
      <a:accent4>
        <a:srgbClr val="000000"/>
      </a:accent4>
      <a:accent5>
        <a:srgbClr val="FFFFFF"/>
      </a:accent5>
      <a:accent6>
        <a:srgbClr val="4C3700"/>
      </a:accent6>
      <a:hlink>
        <a:srgbClr val="3D5500"/>
      </a:hlink>
      <a:folHlink>
        <a:srgbClr val="005528"/>
      </a:folHlink>
    </a:clrScheme>
    <a:fontScheme name="L1_Introduction">
      <a:majorFont>
        <a:latin typeface="Century Gothic"/>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rgbClr val="FF0000"/>
            </a:solidFill>
            <a:effectLst/>
            <a:latin typeface="Helvetica" pitchFamily="-10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rgbClr val="FF0000"/>
            </a:solidFill>
            <a:effectLst/>
            <a:latin typeface="Helvetica" pitchFamily="-108" charset="0"/>
          </a:defRPr>
        </a:defPPr>
      </a:lstStyle>
    </a:lnDef>
  </a:objectDefaults>
  <a:extraClrSchemeLst>
    <a:extraClrScheme>
      <a:clrScheme name="L1_Introduc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1_Introduc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1_Introduc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1_Introduc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1_Introduc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1_Introduc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1_Introduc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Designs\Leszek Templates\Book_LectureNotes.pot</Template>
  <TotalTime>10602</TotalTime>
  <Words>10889</Words>
  <Application>Microsoft Office PowerPoint</Application>
  <PresentationFormat>On-screen Show (4:3)</PresentationFormat>
  <Paragraphs>1937</Paragraphs>
  <Slides>157</Slides>
  <Notes>84</Notes>
  <HiddenSlides>0</HiddenSlides>
  <MMClips>1</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2</vt:i4>
      </vt:variant>
      <vt:variant>
        <vt:lpstr>Slide Titles</vt:lpstr>
      </vt:variant>
      <vt:variant>
        <vt:i4>157</vt:i4>
      </vt:variant>
    </vt:vector>
  </HeadingPairs>
  <TitlesOfParts>
    <vt:vector size="178" baseType="lpstr">
      <vt:lpstr>ＭＳ Ｐゴシック</vt:lpstr>
      <vt:lpstr>ヒラギノ角ゴ Pro W3</vt:lpstr>
      <vt:lpstr>Arial</vt:lpstr>
      <vt:lpstr>Arial Narrow</vt:lpstr>
      <vt:lpstr>Book Antiqua</vt:lpstr>
      <vt:lpstr>Calibri</vt:lpstr>
      <vt:lpstr>Century Gothic</vt:lpstr>
      <vt:lpstr>Courier</vt:lpstr>
      <vt:lpstr>Courier New</vt:lpstr>
      <vt:lpstr>Helvetica</vt:lpstr>
      <vt:lpstr>Lucida Grande</vt:lpstr>
      <vt:lpstr>Monotype Sorts</vt:lpstr>
      <vt:lpstr>Palatino</vt:lpstr>
      <vt:lpstr>Symbol</vt:lpstr>
      <vt:lpstr>Times</vt:lpstr>
      <vt:lpstr>Times New Roman</vt:lpstr>
      <vt:lpstr>Verdana</vt:lpstr>
      <vt:lpstr>Book_LectureNotes</vt:lpstr>
      <vt:lpstr>L1_Introduction</vt:lpstr>
      <vt:lpstr>ClipArt</vt:lpstr>
      <vt:lpstr>Visio</vt:lpstr>
      <vt:lpstr>MACIASZEK, L.A. (2007):  Requirements Analysis and System Design, 3rd ed. Addison Wesley, Harlow England ISBN 978-0-321-44036-5</vt:lpstr>
      <vt:lpstr>Topics</vt:lpstr>
      <vt:lpstr>Systems</vt:lpstr>
      <vt:lpstr>Systems, Models and Views</vt:lpstr>
      <vt:lpstr>Systems, Models and Views</vt:lpstr>
      <vt:lpstr>What is the problem with this Drawing?</vt:lpstr>
      <vt:lpstr>Abstraction</vt:lpstr>
      <vt:lpstr>Abstraction</vt:lpstr>
      <vt:lpstr>Abstraction</vt:lpstr>
      <vt:lpstr>Abstraction</vt:lpstr>
      <vt:lpstr>Models</vt:lpstr>
      <vt:lpstr>We use Models to describe Software Systems</vt:lpstr>
      <vt:lpstr>Other models used to describe Software System Development</vt:lpstr>
      <vt:lpstr>Issue-Modeling</vt:lpstr>
      <vt:lpstr>Issue-Modeling</vt:lpstr>
      <vt:lpstr>Issue-Modeling</vt:lpstr>
      <vt:lpstr>2. Technique to deal with Complexity: Decomposition</vt:lpstr>
      <vt:lpstr>Decomposition (cont’d)</vt:lpstr>
      <vt:lpstr>Functional Decomposition</vt:lpstr>
      <vt:lpstr>Functional Decomposition</vt:lpstr>
      <vt:lpstr>Functional Decomposition</vt:lpstr>
      <vt:lpstr>Changing a Square into a Circle</vt:lpstr>
      <vt:lpstr>PowerPoint Presentation</vt:lpstr>
      <vt:lpstr>Functional Decomposition: Autoshape</vt:lpstr>
      <vt:lpstr>Object-Oriented View</vt:lpstr>
      <vt:lpstr>What is This?</vt:lpstr>
      <vt:lpstr>PowerPoint Presentation</vt:lpstr>
      <vt:lpstr>PowerPoint Presentation</vt:lpstr>
      <vt:lpstr>Where are we?</vt:lpstr>
      <vt:lpstr>Models must be falsifiable</vt:lpstr>
      <vt:lpstr>UML Models</vt:lpstr>
      <vt:lpstr>1. The use case view</vt:lpstr>
      <vt:lpstr>Use Case Modelling</vt:lpstr>
      <vt:lpstr>Background</vt:lpstr>
      <vt:lpstr>Why Use Cases?</vt:lpstr>
      <vt:lpstr>Actors, Use Cases &amp; Association</vt:lpstr>
      <vt:lpstr>Actors</vt:lpstr>
      <vt:lpstr>Actors and Users</vt:lpstr>
      <vt:lpstr>Actors</vt:lpstr>
      <vt:lpstr>Actors</vt:lpstr>
      <vt:lpstr>Actors</vt:lpstr>
      <vt:lpstr>Actors</vt:lpstr>
      <vt:lpstr>Primary and Secondary Actors</vt:lpstr>
      <vt:lpstr>Primary and Secondary Actors</vt:lpstr>
      <vt:lpstr>Actors – Naming Guidelines</vt:lpstr>
      <vt:lpstr>What is a Use Case?</vt:lpstr>
      <vt:lpstr>Use Cases – Naming Guidelines</vt:lpstr>
      <vt:lpstr>Use Case Modelling Tasks</vt:lpstr>
      <vt:lpstr>Task 1: Identify Actors</vt:lpstr>
      <vt:lpstr>Examples of Actors – ATM</vt:lpstr>
      <vt:lpstr>Actor Description Template</vt:lpstr>
      <vt:lpstr>Example Actor Description</vt:lpstr>
      <vt:lpstr>External Systems as Actors</vt:lpstr>
      <vt:lpstr>Task 2: Identify Initial Use Cases</vt:lpstr>
      <vt:lpstr>Task 2: Identify Initial Use Cases (cont.)</vt:lpstr>
      <vt:lpstr>Sources of Use Cases</vt:lpstr>
      <vt:lpstr>Tips for Identifying Use Cases</vt:lpstr>
      <vt:lpstr>Appropriate Size</vt:lpstr>
      <vt:lpstr>Size: Completable Useful Task</vt:lpstr>
      <vt:lpstr>PowerPoint Presentation</vt:lpstr>
      <vt:lpstr>PowerPoint Presentation</vt:lpstr>
      <vt:lpstr>Example Use Cases</vt:lpstr>
      <vt:lpstr>Task 3: Draw Use Case Diagram</vt:lpstr>
      <vt:lpstr>Task 3: Draw Use Case Diagram (cont.)</vt:lpstr>
      <vt:lpstr>Mis-Use Cases</vt:lpstr>
      <vt:lpstr>Use Cases</vt:lpstr>
      <vt:lpstr>Task 4: Identify Packages</vt:lpstr>
      <vt:lpstr>Packages – UML Notation</vt:lpstr>
      <vt:lpstr>Task 5: Develop Initial Use Cases</vt:lpstr>
      <vt:lpstr>Breadth-First Development</vt:lpstr>
      <vt:lpstr>Prioritise the Use Cases</vt:lpstr>
      <vt:lpstr>Identify Typical and Alternative Scenarios</vt:lpstr>
      <vt:lpstr>Documenting Use Cases Guidelines</vt:lpstr>
      <vt:lpstr>Documenting Use Cases (cont.)</vt:lpstr>
      <vt:lpstr>Documenting Use Cases (cont.)</vt:lpstr>
      <vt:lpstr>Use Case Template</vt:lpstr>
      <vt:lpstr>Withdraw Cash Use Case</vt:lpstr>
      <vt:lpstr>Description Detail</vt:lpstr>
      <vt:lpstr>Use Cases and the User Interface</vt:lpstr>
      <vt:lpstr>Essential Use Cases</vt:lpstr>
      <vt:lpstr>Task 6: Refine the Typical and Alternative Scenarios </vt:lpstr>
      <vt:lpstr>Task 6: Refine the Typical and Alternative Scenarios (cont.)</vt:lpstr>
      <vt:lpstr>Example Refined Use Case</vt:lpstr>
      <vt:lpstr>Task 7: Restructure Use Cases</vt:lpstr>
      <vt:lpstr>«include» Relationship</vt:lpstr>
      <vt:lpstr>Illustrating the «include» Relationship</vt:lpstr>
      <vt:lpstr>Example</vt:lpstr>
      <vt:lpstr>«include» Relationship in the Scenario Text</vt:lpstr>
      <vt:lpstr>«extend» Relationship</vt:lpstr>
      <vt:lpstr>«extend» Relationship</vt:lpstr>
      <vt:lpstr>Extension Point</vt:lpstr>
      <vt:lpstr>Illustrating the «extend» Relationship</vt:lpstr>
      <vt:lpstr>Examples</vt:lpstr>
      <vt:lpstr>«extend» Relationship in the Scenario Text</vt:lpstr>
      <vt:lpstr>Use Case Generalisation</vt:lpstr>
      <vt:lpstr>Illustrating Use Case Generalisation</vt:lpstr>
      <vt:lpstr>Example</vt:lpstr>
      <vt:lpstr>Generalisation in the Scenario Text</vt:lpstr>
      <vt:lpstr>General (Abstract) Actors</vt:lpstr>
      <vt:lpstr>Use Case Alternatives</vt:lpstr>
      <vt:lpstr>Event – Response Table</vt:lpstr>
      <vt:lpstr>Use Cases vs. User Stories</vt:lpstr>
      <vt:lpstr>Use Cases Limitations</vt:lpstr>
      <vt:lpstr>Review Quiz 3.1</vt:lpstr>
      <vt:lpstr>2. The activity view</vt:lpstr>
      <vt:lpstr>Activity Diagram</vt:lpstr>
      <vt:lpstr>Activity Diagrams &amp; Use Cases</vt:lpstr>
      <vt:lpstr>Activity Diagrams &amp; BPM</vt:lpstr>
      <vt:lpstr>Activities</vt:lpstr>
      <vt:lpstr>Nodes</vt:lpstr>
      <vt:lpstr>Parallel Flows</vt:lpstr>
      <vt:lpstr>PowerPoint Presentation</vt:lpstr>
      <vt:lpstr>PowerPoint Presentation</vt:lpstr>
      <vt:lpstr>Activity Diagrams in Use Case Modelling</vt:lpstr>
      <vt:lpstr>Finding actions in use case flows</vt:lpstr>
      <vt:lpstr>Actions</vt:lpstr>
      <vt:lpstr>Activity Diagram – excerpt</vt:lpstr>
      <vt:lpstr>Review Quiz 3.2</vt:lpstr>
      <vt:lpstr>3. The structure view</vt:lpstr>
      <vt:lpstr>Concepts and Phenomena</vt:lpstr>
      <vt:lpstr>Concepts, Phenomena, Abstraction and Modeling</vt:lpstr>
      <vt:lpstr>Abstract Data Types &amp; Classes</vt:lpstr>
      <vt:lpstr>Class Modelling</vt:lpstr>
      <vt:lpstr>Persistent entity classes</vt:lpstr>
      <vt:lpstr>Transient program classes</vt:lpstr>
      <vt:lpstr>Assignment of requirements to entity classes</vt:lpstr>
      <vt:lpstr>Classes</vt:lpstr>
      <vt:lpstr>Classes</vt:lpstr>
      <vt:lpstr>Attributes</vt:lpstr>
      <vt:lpstr>Associations</vt:lpstr>
      <vt:lpstr>Aggregations</vt:lpstr>
      <vt:lpstr>Generalizations</vt:lpstr>
      <vt:lpstr>Class diagram – excerpt</vt:lpstr>
      <vt:lpstr>Review Quiz 3.3</vt:lpstr>
      <vt:lpstr>4. The interaction view</vt:lpstr>
      <vt:lpstr>Interaction modeling</vt:lpstr>
      <vt:lpstr>Interactions</vt:lpstr>
      <vt:lpstr>Sequence diagram for “verify customer”</vt:lpstr>
      <vt:lpstr>Communication diagram for “verify customer”</vt:lpstr>
      <vt:lpstr>Methods (operations)</vt:lpstr>
      <vt:lpstr>Adding methods to classes</vt:lpstr>
      <vt:lpstr>Review Quiz 3.4</vt:lpstr>
      <vt:lpstr>5. The state machine view</vt:lpstr>
      <vt:lpstr>State machine modeling</vt:lpstr>
      <vt:lpstr>States and events</vt:lpstr>
      <vt:lpstr>State machine diagram</vt:lpstr>
      <vt:lpstr>Statechart diagram – excerpt</vt:lpstr>
      <vt:lpstr>Review Quiz 3.5</vt:lpstr>
      <vt:lpstr>The implementation view</vt:lpstr>
      <vt:lpstr>Implementation models</vt:lpstr>
      <vt:lpstr>Subsystems and packages</vt:lpstr>
      <vt:lpstr>Subsystems and packages</vt:lpstr>
      <vt:lpstr>Component diagram</vt:lpstr>
      <vt:lpstr>Deployment diagram</vt:lpstr>
      <vt:lpstr>Review Quiz 3.6</vt:lpstr>
      <vt:lpstr>Homework</vt:lpstr>
      <vt:lpstr>Summary</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RASD3edChapter3</dc:title>
  <dc:creator>Leszek A. Maciaszek</dc:creator>
  <cp:lastModifiedBy>Richard Thomas</cp:lastModifiedBy>
  <cp:revision>327</cp:revision>
  <cp:lastPrinted>1997-04-02T08:33:58Z</cp:lastPrinted>
  <dcterms:created xsi:type="dcterms:W3CDTF">1997-03-27T13:28:40Z</dcterms:created>
  <dcterms:modified xsi:type="dcterms:W3CDTF">2018-10-24T07:13:00Z</dcterms:modified>
</cp:coreProperties>
</file>